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sldIdLst>
    <p:sldId id="256" r:id="rId2"/>
    <p:sldId id="257" r:id="rId3"/>
    <p:sldId id="258" r:id="rId4"/>
    <p:sldId id="260" r:id="rId5"/>
    <p:sldId id="277" r:id="rId6"/>
    <p:sldId id="276" r:id="rId7"/>
    <p:sldId id="261" r:id="rId8"/>
    <p:sldId id="262" r:id="rId9"/>
    <p:sldId id="274" r:id="rId10"/>
    <p:sldId id="263" r:id="rId11"/>
    <p:sldId id="264" r:id="rId12"/>
    <p:sldId id="269" r:id="rId13"/>
    <p:sldId id="265" r:id="rId14"/>
    <p:sldId id="266" r:id="rId15"/>
    <p:sldId id="284" r:id="rId16"/>
    <p:sldId id="280" r:id="rId17"/>
    <p:sldId id="281" r:id="rId18"/>
    <p:sldId id="268" r:id="rId19"/>
    <p:sldId id="270" r:id="rId20"/>
    <p:sldId id="271" r:id="rId21"/>
    <p:sldId id="282" r:id="rId22"/>
    <p:sldId id="278" r:id="rId23"/>
    <p:sldId id="279" r:id="rId24"/>
    <p:sldId id="259" r:id="rId25"/>
    <p:sldId id="272" r:id="rId26"/>
    <p:sldId id="273" r:id="rId27"/>
    <p:sldId id="267" r:id="rId28"/>
    <p:sldId id="283" r:id="rId2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359F3A-096E-4CBC-919B-62DB053F9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AC839D1-F14C-45AD-8588-8A4B0B158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532C8DF-3538-4210-AB3F-21F93D453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EDD5E6-44C8-4BC5-9FBE-AA5E352F6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FC46BF2-8A87-4677-A1D5-716F1033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285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0A293C-1FA2-4997-86D2-FC5DFA325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072924-47DC-4378-BE93-BA3E51CAE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45380D8-E803-4347-8B3E-1F65FF56A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9830D6-C35D-4145-A331-E2007140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8EC280-C479-45A0-AE90-C69E70A34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989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EEC09F-E8C2-4392-ADA2-923C6272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33BC63-595D-4892-9114-6A7AACC54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FDF7EE4-BA02-4C20-959B-E055B6352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C480EDD-8192-498A-902E-063CE548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AC5605A-8D96-461E-B1D9-26D8F5808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04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370427-0E1D-49CF-9ACD-5C644E94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3A3E1C-658B-4FEF-86FF-49209FB45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16C1D4A-3053-482E-97E6-6D0679B33E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8D6E8A2-ED54-472E-85F0-7794244BB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F54D82-E513-4D77-A8E2-7E60F2C8F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F914CD0-4139-437A-AE8B-66A0055B2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08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DA7CEE-5874-4882-80C7-AA4C2C5E1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19ACCB3-1660-4FDA-A8EB-E04AFD96A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FAA821E-0BCB-4C62-BEFF-B155EA6C0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A639B70-726B-402B-8247-B5D20C18C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DD16498-8A26-4251-9547-EE3835F12F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ECC10BC-9B03-48FA-96F4-F1655211B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360EE51-C535-4F63-AAF3-56443173F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3EA5B35-A15D-4463-8007-9B50DE25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84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987253-2C0F-4EB1-B818-A54242FDB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9C7D609-5E46-4E16-936E-A4F12FB4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F473931-3235-46FE-B127-39D2E1FD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E96203-0D54-4BD7-B134-FE536939B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191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7993370-F1A8-4239-BF42-2CA0FC04E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BC3A72-B548-456F-B192-BCC22ABE0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05DABA-ACF8-4DFC-A78C-2CA2EA575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487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4A9AF1-6A74-4280-BEA6-FBFBEC568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5A7C60-AA5B-40D1-BC82-AB92641D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C406FC7-824D-4AB6-81DA-76CDA3E1E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044F9E7-572F-4D40-884B-41BE812F7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13F8297-7AB2-440A-AD84-4727BFFB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583330C-DD8B-4E38-B308-CB327FEE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194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9807F8-8D61-4D5D-AA32-E89301DC4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D30E983-7610-4A1E-8C38-CC7AAFDB8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BDBEEF3-162D-45A9-AAA2-A7E19BB3E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C88F726-E93E-4F13-9D4C-41EAE006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9FE9F4E-88F2-4B54-A091-E5536AE4A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4CA418-BE62-4132-94C9-F95F02A2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9241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1D8611-6F81-442E-9661-1E9346A6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2DC6D6F-E17B-4B81-BC69-BAE026ADA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6904B32-5D81-4C72-9206-D3D7AB62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767A4B-EB1B-4F6F-A9D2-9F113B216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1F3232-AC23-40AC-98F1-267FEC49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25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00108AD-9D6E-4A16-BF3F-5455E394B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E86C417-4BB5-4416-9B60-5863C7C24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DF4187E-FFB2-4067-9D7A-FF8723D5A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BF781F-C435-4EE5-8C5C-85B2022EC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8C5C89-2769-495F-AB48-C9CCEDDF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46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9DE3C5C-BE1E-4F69-ABD6-618A6A23D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D5BED6F-21F6-444D-B5FB-D620B9FC7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7EEB4E-5159-4ABA-A2E8-FFCD986D4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3638-A044-4B69-A179-22F494E2BB48}" type="datetimeFigureOut">
              <a:rPr lang="cs-CZ" smtClean="0"/>
              <a:t>31.10.2025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7A743D1-5E2D-4F80-847D-2CECC7EF0F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A287A6-C51F-48BA-8D33-B9622E74D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0300A-363E-416C-97DE-A1150E33A33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85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1url.cz/MJIJ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acegorilla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jpg"/><Relationship Id="rId7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1B4CB3E-3A4A-4039-A0DD-A940C9BFB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0AD2754-2DD3-4BEF-87A1-B5BFD46D5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2C1182E-E95F-4FD2-8291-F5218EB428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latin typeface="Arial Black" panose="020B0A04020102020204" pitchFamily="34" charset="0"/>
              </a:rPr>
              <a:t>SJEZD </a:t>
            </a:r>
            <a:br>
              <a:rPr lang="cs-CZ" dirty="0">
                <a:latin typeface="Arial Black" panose="020B0A04020102020204" pitchFamily="34" charset="0"/>
              </a:rPr>
            </a:br>
            <a:r>
              <a:rPr lang="cs-CZ" dirty="0">
                <a:latin typeface="Arial Black" panose="020B0A04020102020204" pitchFamily="34" charset="0"/>
              </a:rPr>
              <a:t>NA DIVOKÉ VODĚ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9E5DD4F-DEC1-4C00-9F2B-4B4E5F5B7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Školení trenérů licence B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31. 10. 2025</a:t>
            </a:r>
          </a:p>
          <a:p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Martin Novák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SK Vltava Český Krumlov</a:t>
            </a:r>
          </a:p>
        </p:txBody>
      </p:sp>
    </p:spTree>
    <p:extLst>
      <p:ext uri="{BB962C8B-B14F-4D97-AF65-F5344CB8AC3E}">
        <p14:creationId xmlns:p14="http://schemas.microsoft.com/office/powerpoint/2010/main" val="306723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TÉMATA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SPECIFIKACE VÝKONU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SUCHÁ PŘÍPRAVA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KOMPOZICE TRÉNINKU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ČÍM SI POMOCT?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ČEM JE TA KRÁSA?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VÝCHOVA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DISKUZE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1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SPECIFIKACE VÝKONU</a:t>
            </a:r>
            <a:br>
              <a:rPr lang="cs-CZ" dirty="0">
                <a:latin typeface="Arial Black" panose="020B0A04020102020204" pitchFamily="34" charset="0"/>
              </a:rPr>
            </a:br>
            <a:r>
              <a:rPr lang="cs-CZ" dirty="0">
                <a:latin typeface="Arial Black" panose="020B0A04020102020204" pitchFamily="34" charset="0"/>
              </a:rPr>
              <a:t>PŘI ZÁVODU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Dlouhý sjezd: 1 jízda 15-20min. 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Sprint: 2-3 jízdy 35-80s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Cyklický pohyb: klidná voda, divoká voda, mělká voda…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976A595-E6C5-410C-9185-C3E294172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566" y="4202712"/>
            <a:ext cx="7316221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9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RYCHLOST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ROZVOJ OD DĚTSKÝCH LET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SILOVÝ TRÉNINK – zapojení svalů na max.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KOORDINACE POHYBŮ – udržení techniky v max. rychlosti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ÚSEKY DO 20“ S DLOUHOU PAUZOU – úseky začínáme „odpočatí“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TRÉNINK SPRINTŮ V PROUDU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3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RYCHLOSTNÍ VYTRVALOST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NEJDŮLEŽITĚJŠÍ SLOŽKA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NÁROČNÝ TRÉNINK - zařazení pro trénované sportovce, se zvládnutou technikou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INTERVALY 10-20 úseků 10“-2´ S PAUZOU 10“-2´, Pyramidy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SOUČET ZATÍŽENÍ 100“ (začátečník), 20´(vrcholový sportovec)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62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VYTRVALOST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DLE SRDEČNÍ FREKVENCE</a:t>
            </a:r>
          </a:p>
          <a:p>
            <a:pPr>
              <a:lnSpc>
                <a:spcPct val="15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DLE SUBJEKTIVNÍHO POCITU</a:t>
            </a:r>
          </a:p>
          <a:p>
            <a:pPr>
              <a:lnSpc>
                <a:spcPct val="15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1E71BAE-2FBE-4CB9-BA98-257187DC7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475" y="2501759"/>
            <a:ext cx="7268589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11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PŘÍKLADY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132C5DB-46AD-4B9E-8F35-E3B34B85E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640" y="1600200"/>
            <a:ext cx="8354719" cy="477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8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SUCHÁ PŘÍPRAVA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857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u="sng" dirty="0">
                <a:latin typeface="Arial" panose="020B0604020202020204" pitchFamily="34" charset="0"/>
                <a:cs typeface="Arial" panose="020B0604020202020204" pitchFamily="34" charset="0"/>
              </a:rPr>
              <a:t>CELOROČNĚ v KAŽDÉM VĚKU na VŠECH ÚROVNÍCH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MIMO SEZÓNU (2/2 listopadu – 1/2 února)</a:t>
            </a:r>
          </a:p>
          <a:p>
            <a:pPr marL="0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Všeobecná silová příprava</a:t>
            </a:r>
          </a:p>
          <a:p>
            <a:pPr marL="0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Obecná vytrvalost – zastoupení vytrvalosti na vodě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SEZÓNĚ </a:t>
            </a:r>
          </a:p>
          <a:p>
            <a:pPr marL="0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Specifická silová příprava</a:t>
            </a:r>
          </a:p>
          <a:p>
            <a:pPr marL="0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Obecná vytrvalost – kompenzace, odreagování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73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SÍLA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MAX. SÍLA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kulturistický trénink, vzpírání, gymnastika…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SILOVÁ VYTRVALOST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lezení, TRX,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kettlebell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SPOJENÍ VŠEHO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FUNKČNÍ FITNESS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457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VYTRVALOST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BĚŽECKÉ LYŽOVÁNÍ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BĚH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PLAVÁNÍ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KOLO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PÁDLOVACÍ TRENAŽÉR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TŮRY, HORSKÁ TURISTIKA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TÝMOVÉ HRY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26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KOMPOZICE TRÉNINKU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PLÁN SEZÓNY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DENÍK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PLÁN TRÉNINKŮ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PROVEDENÍ</a:t>
            </a:r>
          </a:p>
        </p:txBody>
      </p:sp>
    </p:spTree>
    <p:extLst>
      <p:ext uri="{BB962C8B-B14F-4D97-AF65-F5344CB8AC3E}">
        <p14:creationId xmlns:p14="http://schemas.microsoft.com/office/powerpoint/2010/main" val="2058221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PLÁN SEZÓNY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VRCHOL SEZÓNY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NOMINAČNÍ ZÁVODY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ZÁVODY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PLÁNOVANÁ MISTROVSTVÍ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1-2 roky dopředu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SOUSTŘEDĚNÍ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TESTY, OSTATNÍ SPORTOVNÍ AKCE</a:t>
            </a: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37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DENÍK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i="0" dirty="0">
              <a:solidFill>
                <a:srgbClr val="4285F4"/>
              </a:solidFill>
              <a:effectLst/>
              <a:latin typeface="Courier New" panose="02070309020205020404" pitchFamily="49" charset="0"/>
              <a:hlinkClick r:id="rId4"/>
            </a:endParaRPr>
          </a:p>
          <a:p>
            <a:r>
              <a:rPr lang="cs-CZ" b="1" i="0" dirty="0">
                <a:solidFill>
                  <a:srgbClr val="4285F4"/>
                </a:solidFill>
                <a:effectLst/>
                <a:latin typeface="Courier New" panose="02070309020205020404" pitchFamily="49" charset="0"/>
                <a:hlinkClick r:id="rId4"/>
              </a:rPr>
              <a:t>https://1url.cz/MJIJ0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30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PLÁN TRÉNINKŮ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JAKÉM SE NACHÁZÍME OBDOBÍ – přípravné, závodní…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OBJEM TRÉNINKU – počet hodin, jednotek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VOLBA ZATÍŽENÍ – vytrvalost, rychlost, technika… 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KONKRÉTNÍ JEDNOTKA – nastavení intervalů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DOPLŇUJÍCÍ JEDNOTKA – posilovna, běh, mobilita…</a:t>
            </a:r>
          </a:p>
        </p:txBody>
      </p:sp>
    </p:spTree>
    <p:extLst>
      <p:ext uri="{BB962C8B-B14F-4D97-AF65-F5344CB8AC3E}">
        <p14:creationId xmlns:p14="http://schemas.microsoft.com/office/powerpoint/2010/main" val="1404113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PLÁN TRÉNINKŮ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EAB1845A-6249-45D3-B690-26B9F1212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549E5A5-408E-46A6-936F-E35C52CBC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247" y="38419"/>
            <a:ext cx="9533185" cy="681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39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PLÁN TRÉNINKŮ – obsah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857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TÝDENNÍ PLÁN OBSAH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VODA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fartlek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technika, sprint, rychlostní vytrvalost, vytrvalost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SUCHO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vytrvalost: běh, kolo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síla: max. síla, výbušnost, rychlost, rychlostní vytrvalost </a:t>
            </a:r>
          </a:p>
          <a:p>
            <a:pPr marL="0" indent="0">
              <a:lnSpc>
                <a:spcPct val="10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12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1" y="327023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PLÁN TRÉNINKŮ – doporučení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857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Intervaly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NEzařazovat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po dni volna na vodě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Intervaly v jednotce součet zatížení max 24min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Trénink na rychlost zařazovat před vytrvalostní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Druh doplňkové aktivity volit dle zaměření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tr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 jednotky na vodě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Nemít „DEN VOLNA“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Změnit trénink dle aktuálního pocitu sportovce</a:t>
            </a:r>
          </a:p>
          <a:p>
            <a:pPr>
              <a:lnSpc>
                <a:spcPct val="15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80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PROVEDENÍ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DM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společné tréninky pod vedením trenéra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DS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společné tréninky pod vedením trenéra, samostatné tréninky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U23 a DOSPĚLÍ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samostatné tréninky, společné tréninky pod vedením trenéra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ZAHŘÁTÍ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ROZBOR JEDNOTKY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TRÉNINK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DOPLŇKOVÁ AKTIVITA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ZHODNOCENÍ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79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833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ČÍM SI POMOCT?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RACE GORRILA PRO – měření úseků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TABLET, MOBIL – video rozbor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AKČNÍ KAMERY – záznam tratě z vlastního pohledu 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STOPKY – měření mezičasů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878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  <a:cs typeface="Arial" panose="020B0604020202020204" pitchFamily="34" charset="0"/>
              </a:rPr>
              <a:t>RACE GORRILA PRO</a:t>
            </a:r>
            <a:endParaRPr lang="cs-CZ" dirty="0">
              <a:latin typeface="Arial Black" panose="020B0A040201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https://www.racegorilla.com/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PROGRAM PRO MĚŘENÍ ZÁVODŮ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VYUŽITÍ V TRÉNINKU – měření úseků, porovnání rychlosti různých variant průjezdů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VYBAVENÍ – počítač, mobil</a:t>
            </a:r>
          </a:p>
          <a:p>
            <a:pPr marL="0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+ rychlost výstupu, jednoduché ovládání</a:t>
            </a:r>
          </a:p>
          <a:p>
            <a:pPr marL="0" indent="0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naučit se s programem, placené </a:t>
            </a:r>
          </a:p>
        </p:txBody>
      </p:sp>
    </p:spTree>
    <p:extLst>
      <p:ext uri="{BB962C8B-B14F-4D97-AF65-F5344CB8AC3E}">
        <p14:creationId xmlns:p14="http://schemas.microsoft.com/office/powerpoint/2010/main" val="2805854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  <a:cs typeface="Arial" panose="020B0604020202020204" pitchFamily="34" charset="0"/>
              </a:rPr>
              <a:t>RACE GORRILA PRO</a:t>
            </a:r>
            <a:endParaRPr lang="cs-CZ" dirty="0">
              <a:latin typeface="Arial Black" panose="020B0A04020102020204" pitchFamily="34" charset="0"/>
            </a:endParaRP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BEA036FE-40D3-48C3-A739-0EAAFBF60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951" y="1690688"/>
            <a:ext cx="9422097" cy="4351338"/>
          </a:xfrm>
        </p:spPr>
      </p:pic>
    </p:spTree>
    <p:extLst>
      <p:ext uri="{BB962C8B-B14F-4D97-AF65-F5344CB8AC3E}">
        <p14:creationId xmlns:p14="http://schemas.microsoft.com/office/powerpoint/2010/main" val="1489995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  <a:cs typeface="Arial" panose="020B0604020202020204" pitchFamily="34" charset="0"/>
              </a:rPr>
              <a:t>VIDEO ROZBOR </a:t>
            </a:r>
            <a:r>
              <a:rPr lang="cs-CZ" b="1" dirty="0">
                <a:latin typeface="Arial Black" panose="020B0A04020102020204" pitchFamily="34" charset="0"/>
                <a:cs typeface="Arial" panose="020B0604020202020204" pitchFamily="34" charset="0"/>
              </a:rPr>
              <a:t>–</a:t>
            </a:r>
            <a:r>
              <a:rPr lang="cs-CZ" dirty="0">
                <a:latin typeface="Arial Black" panose="020B0A04020102020204" pitchFamily="34" charset="0"/>
                <a:cs typeface="Arial" panose="020B0604020202020204" pitchFamily="34" charset="0"/>
              </a:rPr>
              <a:t> technika</a:t>
            </a:r>
            <a:endParaRPr lang="cs-CZ" dirty="0">
              <a:latin typeface="Arial Black" panose="020B0A040201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939" y="1600200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TABLET, MOBIL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+ aktuálnost, velikost obrazovky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omezený přístup, úhel záběru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využití: nácvik techniky, sprinty</a:t>
            </a:r>
          </a:p>
          <a:p>
            <a:pPr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AKČNÍ KAMERA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+ pohled kamery, velikost kamery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malá obrazovka, rozbor až po jízdě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využití: stopa dlouhý sjezd, trénink techniky </a:t>
            </a:r>
          </a:p>
        </p:txBody>
      </p:sp>
    </p:spTree>
    <p:extLst>
      <p:ext uri="{BB962C8B-B14F-4D97-AF65-F5344CB8AC3E}">
        <p14:creationId xmlns:p14="http://schemas.microsoft.com/office/powerpoint/2010/main" val="614566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138" y="387349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  <a:cs typeface="Arial" panose="020B0604020202020204" pitchFamily="34" charset="0"/>
              </a:rPr>
              <a:t>VIDEO ROZBOR – komunikace</a:t>
            </a:r>
            <a:endParaRPr lang="cs-CZ" dirty="0">
              <a:latin typeface="Arial Black" panose="020B0A04020102020204" pitchFamily="34" charset="0"/>
            </a:endParaRPr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B3986C4B-1C83-48D5-8630-D4ABC5C68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1" y="1600200"/>
            <a:ext cx="10427813" cy="3791932"/>
          </a:xfr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9862D479-346C-4C7A-AF8E-6420A0DD1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575" y="1450976"/>
            <a:ext cx="3634627" cy="5410871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6EA90E9E-E64C-4417-8EAA-E3246AA317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18" y="1465867"/>
            <a:ext cx="3762373" cy="5398187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9E570173-8F4E-4900-B5D7-150B7D99CF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390" y="1465866"/>
            <a:ext cx="4334993" cy="3926265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5454C162-E27E-493B-B9C9-2513DC3789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78" y="1478567"/>
            <a:ext cx="11795733" cy="523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86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V ČEM JE TA KRÁSA?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EA00F24-26BE-4D4E-8142-BB4CEBB3E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22720"/>
            <a:ext cx="12192000" cy="541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32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113" y="387349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VYUŽITÍ V JINÝCH SPORTECH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RYCHLOSTNÍ KANOISTIKA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EXTREME KAYAK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OC PADDLING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PADDLEBOARDING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RAFTING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DRAČÍ LODĚ</a:t>
            </a:r>
          </a:p>
        </p:txBody>
      </p:sp>
    </p:spTree>
    <p:extLst>
      <p:ext uri="{BB962C8B-B14F-4D97-AF65-F5344CB8AC3E}">
        <p14:creationId xmlns:p14="http://schemas.microsoft.com/office/powerpoint/2010/main" val="4078967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VÝCHOVA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JAKO SPORTOVCE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JAKO POMOC KLUBU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JAKO SVÉ NÁSTUPCE</a:t>
            </a:r>
          </a:p>
        </p:txBody>
      </p:sp>
    </p:spTree>
    <p:extLst>
      <p:ext uri="{BB962C8B-B14F-4D97-AF65-F5344CB8AC3E}">
        <p14:creationId xmlns:p14="http://schemas.microsoft.com/office/powerpoint/2010/main" val="88926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Arial Black" panose="020B0A04020102020204" pitchFamily="34" charset="0"/>
              </a:rPr>
              <a:t>UČENÍ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NAUČIT SVĚŘENCE JAK TRÉNOVAT – význam a provedení 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POMOC V KLUBU – brigády, pořádání akcí, trénink nováčků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VLASTNÍ PLÁNOVÁNÍ AKCÍ – soustředění, jiné sportovní akce</a:t>
            </a:r>
          </a:p>
          <a:p>
            <a:pPr>
              <a:lnSpc>
                <a:spcPct val="15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SOCIALIZACE – nový přátelé doma i v zahraničí, kontakty</a:t>
            </a:r>
          </a:p>
        </p:txBody>
      </p:sp>
    </p:spTree>
    <p:extLst>
      <p:ext uri="{BB962C8B-B14F-4D97-AF65-F5344CB8AC3E}">
        <p14:creationId xmlns:p14="http://schemas.microsoft.com/office/powerpoint/2010/main" val="1164016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05FFBE-9ADE-427F-9D49-8028345B6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02038"/>
            <a:ext cx="12192000" cy="32559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246B00-19D9-4603-A061-91F114996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77878" cy="16002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6510648-8A3E-48CD-94AA-EB9583C1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>
              <a:latin typeface="Arial Black" panose="020B0A040201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B7A768-E824-4911-ADF9-EF79F7D5D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cs-CZ" sz="4800" dirty="0">
                <a:latin typeface="Arial Black" panose="020B0A04020102020204" pitchFamily="34" charset="0"/>
                <a:cs typeface="Arial" panose="020B0604020202020204" pitchFamily="34" charset="0"/>
              </a:rPr>
              <a:t>DĚKUJI ZA POZORNOST</a:t>
            </a:r>
            <a:endParaRPr lang="cs-CZ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POJĎME DISKUTOVAT</a:t>
            </a:r>
            <a:endParaRPr lang="cs-CZ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1133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Words>629</Words>
  <Application>Microsoft Office PowerPoint</Application>
  <PresentationFormat>Širokoúhlá obrazovka</PresentationFormat>
  <Paragraphs>155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Courier New</vt:lpstr>
      <vt:lpstr>Motiv Office</vt:lpstr>
      <vt:lpstr>SJEZD  NA DIVOKÉ VODĚ</vt:lpstr>
      <vt:lpstr>TÉMATA</vt:lpstr>
      <vt:lpstr>SPECIFIKACE VÝKONU PŘI ZÁVODU</vt:lpstr>
      <vt:lpstr>RYCHLOST</vt:lpstr>
      <vt:lpstr>RYCHLOSTNÍ VYTRVALOST</vt:lpstr>
      <vt:lpstr>VYTRVALOST</vt:lpstr>
      <vt:lpstr>PŘÍKLADY</vt:lpstr>
      <vt:lpstr>SUCHÁ PŘÍPRAVA</vt:lpstr>
      <vt:lpstr>SÍLA</vt:lpstr>
      <vt:lpstr>VYTRVALOST</vt:lpstr>
      <vt:lpstr>KOMPOZICE TRÉNINKU</vt:lpstr>
      <vt:lpstr>PLÁN SEZÓNY</vt:lpstr>
      <vt:lpstr>DENÍK </vt:lpstr>
      <vt:lpstr>PLÁN TRÉNINKŮ</vt:lpstr>
      <vt:lpstr>PLÁN TRÉNINKŮ</vt:lpstr>
      <vt:lpstr>PLÁN TRÉNINKŮ – obsah</vt:lpstr>
      <vt:lpstr>PLÁN TRÉNINKŮ – doporučení</vt:lpstr>
      <vt:lpstr>PROVEDENÍ</vt:lpstr>
      <vt:lpstr>ČÍM SI POMOCT?</vt:lpstr>
      <vt:lpstr>RACE GORRILA PRO</vt:lpstr>
      <vt:lpstr>RACE GORRILA PRO</vt:lpstr>
      <vt:lpstr>VIDEO ROZBOR – technika</vt:lpstr>
      <vt:lpstr>VIDEO ROZBOR – komunikace</vt:lpstr>
      <vt:lpstr>V ČEM JE TA KRÁSA?</vt:lpstr>
      <vt:lpstr>VYUŽITÍ V JINÝCH SPORTECH</vt:lpstr>
      <vt:lpstr>VÝCHOVA</vt:lpstr>
      <vt:lpstr>UČENÍ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SJEZD  NA DIVOKÉ VODĚ</dc:title>
  <dc:creator>Martin Novák</dc:creator>
  <cp:lastModifiedBy>Martin Novák</cp:lastModifiedBy>
  <cp:revision>35</cp:revision>
  <dcterms:created xsi:type="dcterms:W3CDTF">2025-10-27T19:22:30Z</dcterms:created>
  <dcterms:modified xsi:type="dcterms:W3CDTF">2025-10-31T11:56:00Z</dcterms:modified>
</cp:coreProperties>
</file>