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74" r:id="rId3"/>
    <p:sldId id="259" r:id="rId4"/>
    <p:sldId id="260" r:id="rId5"/>
    <p:sldId id="261" r:id="rId6"/>
    <p:sldId id="276" r:id="rId7"/>
    <p:sldId id="275" r:id="rId8"/>
    <p:sldId id="265" r:id="rId9"/>
    <p:sldId id="266" r:id="rId10"/>
    <p:sldId id="267" r:id="rId11"/>
    <p:sldId id="268" r:id="rId12"/>
    <p:sldId id="269" r:id="rId13"/>
    <p:sldId id="270" r:id="rId14"/>
    <p:sldId id="277" r:id="rId15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682698-409E-475F-AB1B-4EA0BAD92485}" v="152" dt="2023-10-19T17:40:24.9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146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17" name="Podnadpis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/>
              <a:t>Klepnutím lze upravit styl předlohy podnadpisů.</a:t>
            </a:r>
            <a:endParaRPr kumimoji="0" lang="en-US"/>
          </a:p>
        </p:txBody>
      </p:sp>
      <p:sp>
        <p:nvSpPr>
          <p:cNvPr id="30" name="Zástupný symbol pro datum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94F1-FC64-46AB-8AB2-A62222D441AB}" type="datetimeFigureOut">
              <a:rPr lang="cs-CZ" smtClean="0"/>
              <a:pPr/>
              <a:t>19. 10. 2025</a:t>
            </a:fld>
            <a:endParaRPr lang="cs-CZ"/>
          </a:p>
        </p:txBody>
      </p:sp>
      <p:sp>
        <p:nvSpPr>
          <p:cNvPr id="19" name="Zástupný symbol pro zápatí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7" name="Zástupný symbol pro číslo snímk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3E4AF-5CF0-4188-9090-F6B6AE0718E9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cover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94F1-FC64-46AB-8AB2-A62222D441AB}" type="datetimeFigureOut">
              <a:rPr lang="cs-CZ" smtClean="0"/>
              <a:pPr/>
              <a:t>19. 10. 2025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3E4AF-5CF0-4188-9090-F6B6AE0718E9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 spd="med">
    <p:cover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94F1-FC64-46AB-8AB2-A62222D441AB}" type="datetimeFigureOut">
              <a:rPr lang="cs-CZ" smtClean="0"/>
              <a:pPr/>
              <a:t>19. 10. 2025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3E4AF-5CF0-4188-9090-F6B6AE0718E9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cover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94F1-FC64-46AB-8AB2-A62222D441AB}" type="datetimeFigureOut">
              <a:rPr lang="cs-CZ" smtClean="0"/>
              <a:pPr/>
              <a:t>19. 10. 2025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3E4AF-5CF0-4188-9090-F6B6AE0718E9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 spd="med">
    <p:cover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/>
              <a:t>Klepnutím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/>
              <a:t>Klepnutím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94F1-FC64-46AB-8AB2-A62222D441AB}" type="datetimeFigureOut">
              <a:rPr lang="cs-CZ" smtClean="0"/>
              <a:pPr/>
              <a:t>19. 10. 2025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3E4AF-5CF0-4188-9090-F6B6AE0718E9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 spd="med">
    <p:cover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94F1-FC64-46AB-8AB2-A62222D441AB}" type="datetimeFigureOut">
              <a:rPr lang="cs-CZ" smtClean="0"/>
              <a:pPr/>
              <a:t>19. 10. 2025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3E4AF-5CF0-4188-9090-F6B6AE0718E9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 spd="med">
    <p:cover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94F1-FC64-46AB-8AB2-A62222D441AB}" type="datetimeFigureOut">
              <a:rPr lang="cs-CZ" smtClean="0"/>
              <a:pPr/>
              <a:t>19. 10. 2025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3E4AF-5CF0-4188-9090-F6B6AE0718E9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 spd="med">
    <p:cover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94F1-FC64-46AB-8AB2-A62222D441AB}" type="datetimeFigureOut">
              <a:rPr lang="cs-CZ" smtClean="0"/>
              <a:pPr/>
              <a:t>19. 10. 2025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3E4AF-5CF0-4188-9090-F6B6AE0718E9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 spd="med">
    <p:cover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 s odříznutým a zakulaceným jedním rohem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Pravoúhlý trojúhelník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94F1-FC64-46AB-8AB2-A62222D441AB}" type="datetimeFigureOut">
              <a:rPr lang="cs-CZ" smtClean="0"/>
              <a:pPr/>
              <a:t>19. 10. 2025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CC3E4AF-5CF0-4188-9090-F6B6AE0718E9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cs-CZ"/>
              <a:t>Klepnutím na ikonu přidáte obrázek.</a:t>
            </a:r>
            <a:endParaRPr kumimoji="0" lang="en-US" dirty="0"/>
          </a:p>
        </p:txBody>
      </p:sp>
      <p:sp>
        <p:nvSpPr>
          <p:cNvPr id="10" name="Volný tvar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Volný tvar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cover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94F1-FC64-46AB-8AB2-A62222D441AB}" type="datetimeFigureOut">
              <a:rPr lang="cs-CZ" smtClean="0"/>
              <a:pPr/>
              <a:t>19. 10. 2025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3E4AF-5CF0-4188-9090-F6B6AE0718E9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 spd="med">
    <p:cover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94F1-FC64-46AB-8AB2-A62222D441AB}" type="datetimeFigureOut">
              <a:rPr lang="cs-CZ" smtClean="0"/>
              <a:pPr/>
              <a:t>19. 10. 2025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3E4AF-5CF0-4188-9090-F6B6AE0718E9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 spd="med">
    <p:cover dir="r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Volný tvar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Zástupný symbol pro nadpis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0" name="Zástupný symbol pro text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/>
              <a:t>Klepnutím lze upravit styly předlohy textu.</a:t>
            </a:r>
          </a:p>
          <a:p>
            <a:pPr lvl="1" eaLnBrk="1" latinLnBrk="0" hangingPunct="1"/>
            <a:r>
              <a:rPr kumimoji="0" lang="cs-CZ"/>
              <a:t>Druhá úroveň</a:t>
            </a:r>
          </a:p>
          <a:p>
            <a:pPr lvl="2" eaLnBrk="1" latinLnBrk="0" hangingPunct="1"/>
            <a:r>
              <a:rPr kumimoji="0" lang="cs-CZ"/>
              <a:t>Třetí úroveň</a:t>
            </a:r>
          </a:p>
          <a:p>
            <a:pPr lvl="3" eaLnBrk="1" latinLnBrk="0" hangingPunct="1"/>
            <a:r>
              <a:rPr kumimoji="0" lang="cs-CZ"/>
              <a:t>Čtvrtá úroveň</a:t>
            </a:r>
          </a:p>
          <a:p>
            <a:pPr lvl="4" eaLnBrk="1" latinLnBrk="0" hangingPunct="1"/>
            <a:r>
              <a:rPr kumimoji="0" lang="cs-CZ"/>
              <a:t>Pátá úroveň</a:t>
            </a:r>
            <a:endParaRPr kumimoji="0" lang="en-US"/>
          </a:p>
        </p:txBody>
      </p:sp>
      <p:sp>
        <p:nvSpPr>
          <p:cNvPr id="10" name="Zástupný symbol pro datum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33194F1-FC64-46AB-8AB2-A62222D441AB}" type="datetimeFigureOut">
              <a:rPr lang="cs-CZ" smtClean="0"/>
              <a:pPr/>
              <a:t>19. 10. 2025</a:t>
            </a:fld>
            <a:endParaRPr lang="cs-CZ"/>
          </a:p>
        </p:txBody>
      </p:sp>
      <p:sp>
        <p:nvSpPr>
          <p:cNvPr id="22" name="Zástupný symbol pro zápatí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18" name="Zástupný symbol pro číslo snímku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CC3E4AF-5CF0-4188-9090-F6B6AE0718E9}" type="slidenum">
              <a:rPr lang="cs-CZ" smtClean="0"/>
              <a:pPr/>
              <a:t>‹#›</a:t>
            </a:fld>
            <a:endParaRPr lang="cs-CZ"/>
          </a:p>
        </p:txBody>
      </p:sp>
      <p:grpSp>
        <p:nvGrpSpPr>
          <p:cNvPr id="2" name="Skupina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Volný tvar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Volný tvar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 spd="med">
    <p:cover dir="rd"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kanoe.cz/cskdv/rozhodci/pravidla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357290" y="1571612"/>
            <a:ext cx="6456254" cy="1128722"/>
          </a:xfrm>
        </p:spPr>
        <p:txBody>
          <a:bodyPr/>
          <a:lstStyle/>
          <a:p>
            <a:r>
              <a:rPr lang="cs-CZ" dirty="0"/>
              <a:t>Školení trenérů 2025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3500430" y="2857496"/>
            <a:ext cx="18348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0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Sekce ČSK DV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4143380"/>
            <a:ext cx="5655508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cover dir="r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>
            <a:extLst>
              <a:ext uri="{FF2B5EF4-FFF2-40B4-BE49-F238E27FC236}">
                <a16:creationId xmlns:a16="http://schemas.microsoft.com/office/drawing/2014/main" id="{0FA45CBD-899E-F61E-815B-6AECFA61054C}"/>
              </a:ext>
            </a:extLst>
          </p:cNvPr>
          <p:cNvSpPr txBox="1"/>
          <p:nvPr/>
        </p:nvSpPr>
        <p:spPr>
          <a:xfrm>
            <a:off x="899592" y="1484784"/>
            <a:ext cx="489654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3200" dirty="0"/>
              <a:t>Pravidla ČSK DV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AFDB001-C751-44BC-2407-39F8E3E261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7997" y="0"/>
            <a:ext cx="2286003" cy="548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4DD2426C-32DB-5DD8-A2AA-FC00872657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346558"/>
            <a:ext cx="2924944" cy="2924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8256007"/>
      </p:ext>
    </p:extLst>
  </p:cSld>
  <p:clrMapOvr>
    <a:masterClrMapping/>
  </p:clrMapOvr>
  <p:transition spd="med"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cs-CZ" dirty="0"/>
              <a:t>Pravidla Sekce kanoistiky na divokých vodách</a:t>
            </a:r>
          </a:p>
        </p:txBody>
      </p:sp>
      <p:sp>
        <p:nvSpPr>
          <p:cNvPr id="3" name="TextovéPole 2"/>
          <p:cNvSpPr txBox="1"/>
          <p:nvPr/>
        </p:nvSpPr>
        <p:spPr>
          <a:xfrm>
            <a:off x="428596" y="2071678"/>
            <a:ext cx="8501122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cs-CZ" sz="2400" dirty="0"/>
              <a:t>Pravidla byla schválena Výkonným výborem Sekce ČSKDV dne </a:t>
            </a:r>
            <a:r>
              <a:rPr lang="cs-CZ" sz="2400" b="1" dirty="0"/>
              <a:t>8. března 2022.</a:t>
            </a:r>
          </a:p>
          <a:p>
            <a:pPr>
              <a:buFont typeface="Wingdings" pitchFamily="2" charset="2"/>
              <a:buChar char="Ø"/>
            </a:pPr>
            <a:r>
              <a:rPr lang="cs-CZ" sz="2400" b="1" dirty="0"/>
              <a:t> </a:t>
            </a:r>
            <a:r>
              <a:rPr lang="cs-CZ" sz="2400" dirty="0"/>
              <a:t>Platná jsou od 8. března 2022. + Pravidla Kajak Kros- duben 2024 </a:t>
            </a:r>
            <a:r>
              <a:rPr lang="cs-CZ" sz="2400" dirty="0">
                <a:hlinkClick r:id="rId2"/>
              </a:rPr>
              <a:t>https://www.kanoe.cz/cskdv/rozhodci/pravidla</a:t>
            </a:r>
            <a:endParaRPr lang="cs-CZ" sz="2400" dirty="0"/>
          </a:p>
          <a:p>
            <a:pPr>
              <a:buFont typeface="Wingdings" pitchFamily="2" charset="2"/>
              <a:buChar char="Ø"/>
            </a:pPr>
            <a:r>
              <a:rPr lang="cs-CZ" sz="2400" dirty="0"/>
              <a:t>Platnost Pravidel končí vydáním nových Pravidel ( Zpravidla platí 4 roky) </a:t>
            </a:r>
            <a:r>
              <a:rPr lang="cs-CZ" sz="2400" i="1" dirty="0">
                <a:solidFill>
                  <a:schemeClr val="accent5">
                    <a:lumMod val="75000"/>
                  </a:schemeClr>
                </a:solidFill>
              </a:rPr>
              <a:t>1. 01.01</a:t>
            </a:r>
            <a:endParaRPr lang="cs-CZ" sz="2400" dirty="0"/>
          </a:p>
          <a:p>
            <a:pPr>
              <a:buFont typeface="Wingdings" pitchFamily="2" charset="2"/>
              <a:buChar char="Ø"/>
            </a:pPr>
            <a:r>
              <a:rPr lang="cs-CZ" dirty="0"/>
              <a:t>Výklady a doplňky Pravidel vydává VV. Změny Pravidel je VV oprávněn vydat pouze na základě </a:t>
            </a:r>
            <a:r>
              <a:rPr lang="cs-CZ" b="1" dirty="0"/>
              <a:t>změn ICF pravidel</a:t>
            </a:r>
            <a:r>
              <a:rPr lang="cs-CZ" dirty="0"/>
              <a:t>. </a:t>
            </a:r>
            <a:r>
              <a:rPr lang="cs-CZ" i="1" dirty="0">
                <a:solidFill>
                  <a:schemeClr val="accent5">
                    <a:lumMod val="75000"/>
                  </a:schemeClr>
                </a:solidFill>
              </a:rPr>
              <a:t>1. 01. 03</a:t>
            </a:r>
            <a:endParaRPr lang="cs-CZ" dirty="0">
              <a:solidFill>
                <a:schemeClr val="accent5">
                  <a:lumMod val="75000"/>
                </a:schemeClr>
              </a:solidFill>
            </a:endParaRPr>
          </a:p>
          <a:p>
            <a:pPr algn="just">
              <a:buFont typeface="Wingdings" pitchFamily="2" charset="2"/>
              <a:buChar char="Ø"/>
            </a:pPr>
            <a:r>
              <a:rPr lang="cs-CZ" sz="2400" dirty="0"/>
              <a:t> </a:t>
            </a:r>
            <a:r>
              <a:rPr lang="cs-CZ" sz="2400" b="1" dirty="0"/>
              <a:t>Směrnice o závodění </a:t>
            </a:r>
            <a:r>
              <a:rPr lang="cs-CZ" sz="2400" dirty="0"/>
              <a:t>– vydává je každoročně VV prostřednictvím závodní komise. </a:t>
            </a:r>
            <a:r>
              <a:rPr lang="cs-CZ" dirty="0"/>
              <a:t>Jejich ustanovení nesmí být v rozporu s Pravidly.</a:t>
            </a:r>
            <a:r>
              <a:rPr lang="cs-CZ" sz="2400" dirty="0"/>
              <a:t> </a:t>
            </a:r>
            <a:r>
              <a:rPr lang="cs-CZ" sz="2400" i="1" dirty="0">
                <a:solidFill>
                  <a:schemeClr val="accent5">
                    <a:lumMod val="75000"/>
                  </a:schemeClr>
                </a:solidFill>
              </a:rPr>
              <a:t>1.03</a:t>
            </a:r>
            <a:endParaRPr lang="cs-CZ" sz="2400" dirty="0"/>
          </a:p>
          <a:p>
            <a:pPr>
              <a:buFont typeface="Wingdings" pitchFamily="2" charset="2"/>
              <a:buChar char="Ø"/>
            </a:pPr>
            <a:r>
              <a:rPr lang="cs-CZ" sz="2400" dirty="0"/>
              <a:t> Celostátní kalendář – sestavuje ZK a vydává VV. </a:t>
            </a:r>
            <a:r>
              <a:rPr lang="cs-CZ" dirty="0"/>
              <a:t>Vyvěšeno na https://www.kanoe.cz/zavody/slalom-sjezd (rozpis závodů)</a:t>
            </a:r>
            <a:r>
              <a:rPr lang="cs-CZ" sz="2400" dirty="0"/>
              <a:t>.  </a:t>
            </a:r>
            <a:r>
              <a:rPr lang="cs-CZ" sz="2400" i="1" dirty="0">
                <a:solidFill>
                  <a:schemeClr val="accent5">
                    <a:lumMod val="75000"/>
                  </a:schemeClr>
                </a:solidFill>
              </a:rPr>
              <a:t>1.04</a:t>
            </a:r>
            <a:endParaRPr lang="cs-CZ" sz="2400" dirty="0"/>
          </a:p>
          <a:p>
            <a:endParaRPr lang="cs-CZ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7997" y="0"/>
            <a:ext cx="2286003" cy="548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28596" y="1214422"/>
            <a:ext cx="8305800" cy="928686"/>
          </a:xfrm>
        </p:spPr>
        <p:txBody>
          <a:bodyPr>
            <a:normAutofit/>
          </a:bodyPr>
          <a:lstStyle/>
          <a:p>
            <a:pPr algn="ctr"/>
            <a:r>
              <a:rPr lang="cs-CZ" dirty="0"/>
              <a:t>1.07 Bezpečnostní předpisy</a:t>
            </a:r>
          </a:p>
        </p:txBody>
      </p:sp>
      <p:sp>
        <p:nvSpPr>
          <p:cNvPr id="3" name="TextovéPole 2"/>
          <p:cNvSpPr txBox="1"/>
          <p:nvPr/>
        </p:nvSpPr>
        <p:spPr>
          <a:xfrm>
            <a:off x="428596" y="2071678"/>
            <a:ext cx="8286808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cs-CZ" dirty="0"/>
              <a:t> </a:t>
            </a:r>
            <a:r>
              <a:rPr lang="cs-CZ" sz="2400" dirty="0"/>
              <a:t>Závodníci musí být dobrými plavci; za což odpovídá přihlašující složka. Závodníci startují na vlastní nebezpečí a odpovědnost.</a:t>
            </a:r>
          </a:p>
          <a:p>
            <a:pPr>
              <a:buFont typeface="Wingdings" pitchFamily="2" charset="2"/>
              <a:buChar char="Ø"/>
            </a:pPr>
            <a:r>
              <a:rPr lang="cs-CZ" sz="2400" dirty="0"/>
              <a:t> Plovací vesta, přilba a zabezpečovací vybavení proti potopení lodě musí plnit svoji funkci po celou dobu jízdy. Jinak musí být závodník diskvalifikován.</a:t>
            </a:r>
          </a:p>
          <a:p>
            <a:pPr>
              <a:buFont typeface="Wingdings" pitchFamily="2" charset="2"/>
              <a:buChar char="Ø"/>
            </a:pPr>
            <a:r>
              <a:rPr lang="cs-CZ" sz="2400" dirty="0"/>
              <a:t> Slalomová x sjezdová loď</a:t>
            </a:r>
          </a:p>
          <a:p>
            <a:pPr>
              <a:buFont typeface="Wingdings" pitchFamily="2" charset="2"/>
              <a:buChar char="Ø"/>
            </a:pPr>
            <a:r>
              <a:rPr lang="cs-CZ" sz="2400" dirty="0"/>
              <a:t>Kajak kros – doporučené přilby ze seznamu ICF, vesta – veškerý vztlakový materiál musí být na hrudi, pádla – bez ostrých hran (MZ se řídí ICF pravidly)</a:t>
            </a:r>
          </a:p>
          <a:p>
            <a:pPr>
              <a:buFont typeface="Wingdings" pitchFamily="2" charset="2"/>
              <a:buChar char="Ø"/>
            </a:pPr>
            <a:r>
              <a:rPr lang="cs-CZ" sz="2400" dirty="0"/>
              <a:t> </a:t>
            </a:r>
            <a:r>
              <a:rPr lang="cs-CZ" sz="2400" dirty="0">
                <a:solidFill>
                  <a:schemeClr val="accent5">
                    <a:lumMod val="75000"/>
                  </a:schemeClr>
                </a:solidFill>
              </a:rPr>
              <a:t>2. 28 </a:t>
            </a:r>
            <a:r>
              <a:rPr lang="cs-CZ" sz="2400" b="1" dirty="0"/>
              <a:t>Vedoucí družstva</a:t>
            </a:r>
            <a:r>
              <a:rPr lang="cs-CZ" sz="2400" dirty="0"/>
              <a:t> ( </a:t>
            </a:r>
            <a:r>
              <a:rPr lang="cs-CZ" sz="2400" dirty="0">
                <a:solidFill>
                  <a:schemeClr val="accent5">
                    <a:lumMod val="75000"/>
                  </a:schemeClr>
                </a:solidFill>
              </a:rPr>
              <a:t>1.07. 11 </a:t>
            </a:r>
            <a:r>
              <a:rPr lang="cs-CZ" sz="2400" dirty="0"/>
              <a:t>VD odpovídají za to, že jejich závodníci dodržují bezpečnostní předpisy.) </a:t>
            </a:r>
          </a:p>
          <a:p>
            <a:pPr>
              <a:buFont typeface="Wingdings" pitchFamily="2" charset="2"/>
              <a:buChar char="Ø"/>
            </a:pPr>
            <a:r>
              <a:rPr lang="cs-CZ" i="1" dirty="0"/>
              <a:t>Zdravotní prohlídky</a:t>
            </a:r>
            <a:endParaRPr lang="cs-CZ" sz="2400" dirty="0"/>
          </a:p>
          <a:p>
            <a:endParaRPr lang="cs-CZ" sz="2400" b="1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7997" y="0"/>
            <a:ext cx="2286003" cy="548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Obdélník 5"/>
          <p:cNvSpPr/>
          <p:nvPr/>
        </p:nvSpPr>
        <p:spPr>
          <a:xfrm>
            <a:off x="251520" y="642918"/>
            <a:ext cx="9001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4400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1.05 Kategorie- </a:t>
            </a:r>
            <a:r>
              <a:rPr lang="cs-CZ" sz="2400" dirty="0"/>
              <a:t>slalom x sjezd; kajak kros</a:t>
            </a:r>
          </a:p>
        </p:txBody>
      </p:sp>
    </p:spTree>
  </p:cSld>
  <p:clrMapOvr>
    <a:masterClrMapping/>
  </p:clrMapOvr>
  <p:transition spd="med"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305800" cy="1010400"/>
          </a:xfrm>
        </p:spPr>
        <p:txBody>
          <a:bodyPr/>
          <a:lstStyle/>
          <a:p>
            <a:pPr algn="ctr"/>
            <a:r>
              <a:rPr lang="cs-CZ" dirty="0"/>
              <a:t>Vedoucí družstva </a:t>
            </a:r>
            <a:r>
              <a:rPr lang="cs-CZ" sz="2400" dirty="0"/>
              <a:t>2.28</a:t>
            </a:r>
            <a:endParaRPr lang="cs-CZ" dirty="0"/>
          </a:p>
        </p:txBody>
      </p:sp>
      <p:sp>
        <p:nvSpPr>
          <p:cNvPr id="3" name="TextovéPole 2"/>
          <p:cNvSpPr txBox="1"/>
          <p:nvPr/>
        </p:nvSpPr>
        <p:spPr>
          <a:xfrm>
            <a:off x="500034" y="1571612"/>
            <a:ext cx="8429684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cs-CZ" sz="2000" dirty="0"/>
              <a:t>Musí být plnoletý.</a:t>
            </a:r>
          </a:p>
          <a:p>
            <a:pPr>
              <a:buFont typeface="Wingdings" pitchFamily="2" charset="2"/>
              <a:buChar char="Ø"/>
            </a:pPr>
            <a:r>
              <a:rPr lang="cs-CZ" sz="2000" dirty="0"/>
              <a:t> Je povinen dostavit se včas na poradu činovnického </a:t>
            </a:r>
          </a:p>
          <a:p>
            <a:pPr>
              <a:buFont typeface="Wingdings" pitchFamily="2" charset="2"/>
              <a:buChar char="Ø"/>
            </a:pPr>
            <a:r>
              <a:rPr lang="cs-CZ" sz="2000" dirty="0"/>
              <a:t>Je odpovědný za to, že jeho závodníci startují ve správných výkonnostních třídách a věkových skupinách, že dodržují bezpečnostní předpisy, že znají Pravidla kanoistiky a rozpis závodu a že se jimi řídí.</a:t>
            </a:r>
          </a:p>
          <a:p>
            <a:pPr>
              <a:buFont typeface="Wingdings" pitchFamily="2" charset="2"/>
              <a:buChar char="Ø"/>
            </a:pPr>
            <a:r>
              <a:rPr lang="cs-CZ" sz="2000" dirty="0"/>
              <a:t> Projednává veškeré náležitosti, týkající se závodu, jako například změn a odvolání posádky, omluvy závodníků, složení družstev, organizační a jiné záležitosti, popřípadě podává </a:t>
            </a:r>
            <a:r>
              <a:rPr lang="cs-CZ" sz="2000" b="1" dirty="0"/>
              <a:t>námitky</a:t>
            </a:r>
            <a:r>
              <a:rPr lang="cs-CZ" sz="2000" dirty="0"/>
              <a:t> apod. Působí výchovně na své závodníky, a proto také odpovědně zkoumá každou žádost závodníka o opravnou jízdu nebo o podání námitky, zda tím závodník nechce neoprávněně získat výhodu před soupeři.</a:t>
            </a:r>
          </a:p>
          <a:p>
            <a:endParaRPr lang="cs-CZ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7997" y="0"/>
            <a:ext cx="2286003" cy="548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77B580F-AB53-D80E-0325-A7A135386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vert="horz" lIns="0" rIns="0" bIns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cs-CZ" sz="3900" dirty="0"/>
              <a:t>Otázky k diskuzi z Pravidel kanoistiky na divokých vodách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F6EE8567-A107-67BA-F9DB-5DFBEA5558C9}"/>
              </a:ext>
            </a:extLst>
          </p:cNvPr>
          <p:cNvSpPr txBox="1"/>
          <p:nvPr/>
        </p:nvSpPr>
        <p:spPr>
          <a:xfrm>
            <a:off x="457200" y="1920085"/>
            <a:ext cx="4038600" cy="443484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marL="274320" indent="-27432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</a:pPr>
            <a:r>
              <a:rPr lang="en-US" sz="2600"/>
              <a:t>Naskenujte</a:t>
            </a:r>
            <a:r>
              <a:rPr lang="en-US" sz="2600" dirty="0"/>
              <a:t> </a:t>
            </a:r>
            <a:r>
              <a:rPr lang="en-US" sz="2600"/>
              <a:t>si</a:t>
            </a:r>
            <a:r>
              <a:rPr lang="en-US" sz="2600" dirty="0"/>
              <a:t> QR </a:t>
            </a:r>
            <a:r>
              <a:rPr lang="en-US" sz="2600"/>
              <a:t>kód</a:t>
            </a:r>
            <a:r>
              <a:rPr lang="en-US" sz="2600" dirty="0"/>
              <a:t>, </a:t>
            </a:r>
            <a:r>
              <a:rPr lang="en-US" sz="2600"/>
              <a:t>kde</a:t>
            </a:r>
            <a:r>
              <a:rPr lang="en-US" sz="2600" dirty="0"/>
              <a:t> </a:t>
            </a:r>
            <a:r>
              <a:rPr lang="en-US" sz="2600"/>
              <a:t>si</a:t>
            </a:r>
            <a:r>
              <a:rPr lang="en-US" sz="2600" dirty="0"/>
              <a:t> </a:t>
            </a:r>
            <a:r>
              <a:rPr lang="en-US" sz="2600"/>
              <a:t>stáhnete</a:t>
            </a:r>
            <a:r>
              <a:rPr lang="en-US" sz="2600" dirty="0"/>
              <a:t> </a:t>
            </a:r>
            <a:r>
              <a:rPr lang="en-US" sz="2600"/>
              <a:t>soubor</a:t>
            </a:r>
            <a:r>
              <a:rPr lang="en-US" sz="2600" dirty="0"/>
              <a:t> </a:t>
            </a:r>
            <a:r>
              <a:rPr lang="en-US" sz="2600"/>
              <a:t>otázek</a:t>
            </a:r>
            <a:r>
              <a:rPr lang="en-US" sz="2600" dirty="0"/>
              <a:t>: </a:t>
            </a:r>
          </a:p>
        </p:txBody>
      </p:sp>
      <p:pic>
        <p:nvPicPr>
          <p:cNvPr id="7" name="Obrázek 6" descr="Obsah obrázku text, Písmo, Grafika, grafický design&#10;&#10;Obsah generovaný pomocí AI může být nesprávný.">
            <a:extLst>
              <a:ext uri="{FF2B5EF4-FFF2-40B4-BE49-F238E27FC236}">
                <a16:creationId xmlns:a16="http://schemas.microsoft.com/office/drawing/2014/main" id="{7BFF5E59-F7D0-B562-4356-C3B2AF903D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087" y="1920085"/>
            <a:ext cx="3414826" cy="44348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68618496"/>
      </p:ext>
    </p:extLst>
  </p:cSld>
  <p:clrMapOvr>
    <a:masterClrMapping/>
  </p:clrMapOvr>
  <p:transition spd="med"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BAFDA5-83A0-C445-85C3-1AB394C35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1F1E4CA-FFDA-2495-8384-974E03EFC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596" y="428604"/>
            <a:ext cx="8305800" cy="796086"/>
          </a:xfrm>
        </p:spPr>
        <p:txBody>
          <a:bodyPr>
            <a:normAutofit fontScale="90000"/>
          </a:bodyPr>
          <a:lstStyle/>
          <a:p>
            <a:pPr algn="ctr"/>
            <a:r>
              <a:rPr lang="cs-CZ" dirty="0"/>
              <a:t>Otázky k diskuzi </a:t>
            </a:r>
            <a:r>
              <a:rPr lang="cs-CZ" sz="1800" dirty="0"/>
              <a:t>z Pravidel kanoistiky na divokých vodách</a:t>
            </a:r>
            <a:endParaRPr lang="cs-CZ" dirty="0"/>
          </a:p>
        </p:txBody>
      </p:sp>
      <p:graphicFrame>
        <p:nvGraphicFramePr>
          <p:cNvPr id="3" name="Tabulka 2">
            <a:extLst>
              <a:ext uri="{FF2B5EF4-FFF2-40B4-BE49-F238E27FC236}">
                <a16:creationId xmlns:a16="http://schemas.microsoft.com/office/drawing/2014/main" id="{AF7FB738-A622-7D8B-21DE-71191CF6553F}"/>
              </a:ext>
            </a:extLst>
          </p:cNvPr>
          <p:cNvGraphicFramePr>
            <a:graphicFrameLocks noGrp="1"/>
          </p:cNvGraphicFramePr>
          <p:nvPr/>
        </p:nvGraphicFramePr>
        <p:xfrm>
          <a:off x="0" y="1214422"/>
          <a:ext cx="5715008" cy="5143536"/>
        </p:xfrm>
        <a:graphic>
          <a:graphicData uri="http://schemas.openxmlformats.org/drawingml/2006/table">
            <a:tbl>
              <a:tblPr/>
              <a:tblGrid>
                <a:gridCol w="7374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77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3479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endParaRPr lang="cs-CZ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69850" marR="6985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endParaRPr lang="cs-CZ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69582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endParaRPr lang="cs-CZ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69850" marR="6985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endParaRPr lang="cs-CZ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02186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endParaRPr lang="cs-CZ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69850" marR="6985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endParaRPr lang="cs-CZ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02186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endParaRPr lang="cs-CZ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69850" marR="6985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endParaRPr lang="cs-CZ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479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endParaRPr lang="cs-CZ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69850" marR="6985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endParaRPr lang="cs-CZ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7" name="Tabulka 6">
            <a:extLst>
              <a:ext uri="{FF2B5EF4-FFF2-40B4-BE49-F238E27FC236}">
                <a16:creationId xmlns:a16="http://schemas.microsoft.com/office/drawing/2014/main" id="{24C8D478-3AFE-9C3F-98D3-1F83E768286F}"/>
              </a:ext>
            </a:extLst>
          </p:cNvPr>
          <p:cNvGraphicFramePr>
            <a:graphicFrameLocks noGrp="1"/>
          </p:cNvGraphicFramePr>
          <p:nvPr/>
        </p:nvGraphicFramePr>
        <p:xfrm>
          <a:off x="0" y="1357298"/>
          <a:ext cx="5143504" cy="4518660"/>
        </p:xfrm>
        <a:graphic>
          <a:graphicData uri="http://schemas.openxmlformats.org/drawingml/2006/table">
            <a:tbl>
              <a:tblPr/>
              <a:tblGrid>
                <a:gridCol w="6974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460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7399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cs-CZ" sz="2400" b="1" dirty="0">
                          <a:latin typeface="Arial"/>
                          <a:ea typeface="Calibri"/>
                          <a:cs typeface="Times New Roman"/>
                        </a:rPr>
                        <a:t>1.</a:t>
                      </a:r>
                      <a:endParaRPr lang="cs-CZ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69850" marR="6985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cs-CZ" sz="2400" dirty="0">
                          <a:latin typeface="Arial"/>
                          <a:ea typeface="Calibri"/>
                          <a:cs typeface="Times New Roman"/>
                        </a:rPr>
                        <a:t>Jak často se vydávají Směrnice o závodění?</a:t>
                      </a:r>
                      <a:endParaRPr lang="cs-CZ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867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cs-CZ" sz="2400" b="1" dirty="0">
                          <a:latin typeface="Arial"/>
                          <a:ea typeface="Calibri"/>
                          <a:cs typeface="Times New Roman"/>
                        </a:rPr>
                        <a:t>2.</a:t>
                      </a:r>
                      <a:endParaRPr lang="cs-CZ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69850" marR="6985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cs-CZ" sz="2400" dirty="0">
                          <a:latin typeface="Arial"/>
                          <a:ea typeface="Calibri"/>
                          <a:cs typeface="Times New Roman"/>
                        </a:rPr>
                        <a:t>Je závodník povinen přerušit závod a pomoci jinému závodníkovi, který zvrhl loď a ocitl se v nebezpečí?</a:t>
                      </a:r>
                      <a:endParaRPr lang="cs-CZ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7399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cs-CZ" sz="2400" b="1">
                          <a:latin typeface="Arial"/>
                          <a:ea typeface="Calibri"/>
                          <a:cs typeface="Times New Roman"/>
                        </a:rPr>
                        <a:t>3.</a:t>
                      </a:r>
                      <a:endParaRPr lang="cs-CZ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69850" marR="6985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cs-CZ" sz="2400" dirty="0">
                          <a:latin typeface="Arial"/>
                          <a:ea typeface="Calibri"/>
                          <a:cs typeface="Times New Roman"/>
                        </a:rPr>
                        <a:t>Jakými pravidly se řídí mezinárodní závod pořádaný v ČR?</a:t>
                      </a:r>
                      <a:endParaRPr lang="cs-CZ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7399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cs-CZ" sz="2400" b="1">
                          <a:latin typeface="Arial"/>
                          <a:ea typeface="Calibri"/>
                          <a:cs typeface="Times New Roman"/>
                        </a:rPr>
                        <a:t>4.</a:t>
                      </a:r>
                      <a:endParaRPr lang="cs-CZ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69850" marR="6985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cs-CZ" sz="2400" dirty="0">
                          <a:latin typeface="Arial"/>
                          <a:ea typeface="Calibri"/>
                          <a:cs typeface="Times New Roman"/>
                        </a:rPr>
                        <a:t>V kolika jízdách se jede závod družstev ve slalomu a sprintu?</a:t>
                      </a:r>
                      <a:endParaRPr lang="cs-CZ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25" name="Rectangle 1">
            <a:extLst>
              <a:ext uri="{FF2B5EF4-FFF2-40B4-BE49-F238E27FC236}">
                <a16:creationId xmlns:a16="http://schemas.microsoft.com/office/drawing/2014/main" id="{1137063F-30F0-6FE8-AB46-CD430F0C12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2066" y="1357298"/>
            <a:ext cx="335758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</a:tabLst>
            </a:pPr>
            <a:r>
              <a:rPr kumimoji="0" lang="cs-CZ" sz="2000" b="0" i="0" u="none" strike="noStrike" cap="none" normalizeH="0" baseline="0" dirty="0">
                <a:ln>
                  <a:noFill/>
                </a:ln>
                <a:solidFill>
                  <a:srgbClr val="548DD4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1.03.01</a:t>
            </a:r>
            <a:r>
              <a:rPr kumimoji="0" lang="cs-CZ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Vyd</a:t>
            </a:r>
            <a:r>
              <a:rPr kumimoji="0" lang="cs-CZ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á</a:t>
            </a:r>
            <a:r>
              <a:rPr kumimoji="0" lang="cs-CZ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vaj</a:t>
            </a:r>
            <a:r>
              <a:rPr kumimoji="0" lang="cs-CZ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í</a:t>
            </a:r>
            <a:r>
              <a:rPr kumimoji="0" lang="cs-CZ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se každý rok VV prostřednictv</a:t>
            </a:r>
            <a:r>
              <a:rPr kumimoji="0" lang="cs-CZ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í</a:t>
            </a:r>
            <a:r>
              <a:rPr kumimoji="0" lang="cs-CZ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m ZK</a:t>
            </a:r>
            <a:r>
              <a:rPr kumimoji="0" lang="cs-CZ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.</a:t>
            </a:r>
            <a:endParaRPr kumimoji="0" lang="cs-CZ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4492A4A4-C958-11E9-F647-66F1C0DB0CB7}"/>
              </a:ext>
            </a:extLst>
          </p:cNvPr>
          <p:cNvSpPr/>
          <p:nvPr/>
        </p:nvSpPr>
        <p:spPr>
          <a:xfrm>
            <a:off x="5000628" y="2428868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cs-CZ" sz="20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1.07.08</a:t>
            </a:r>
            <a:r>
              <a:rPr lang="cs-CZ" sz="2000" dirty="0">
                <a:latin typeface="Arial" pitchFamily="34" charset="0"/>
                <a:cs typeface="Arial" pitchFamily="34" charset="0"/>
              </a:rPr>
              <a:t> Ano – Pokud ne, je diskvalifikován ze závodu.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B49D857D-F401-211F-F0C1-C35A528DE4FF}"/>
              </a:ext>
            </a:extLst>
          </p:cNvPr>
          <p:cNvSpPr/>
          <p:nvPr/>
        </p:nvSpPr>
        <p:spPr>
          <a:xfrm>
            <a:off x="5143504" y="4071942"/>
            <a:ext cx="33832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0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2.11.01</a:t>
            </a:r>
            <a:r>
              <a:rPr lang="cs-CZ" sz="2000" dirty="0">
                <a:latin typeface="Arial" pitchFamily="34" charset="0"/>
                <a:cs typeface="Arial" pitchFamily="34" charset="0"/>
              </a:rPr>
              <a:t> Řídí se pravidly ICF.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F60AC942-5934-620B-1CB2-8F389EE10268}"/>
              </a:ext>
            </a:extLst>
          </p:cNvPr>
          <p:cNvSpPr/>
          <p:nvPr/>
        </p:nvSpPr>
        <p:spPr>
          <a:xfrm>
            <a:off x="5214910" y="5143512"/>
            <a:ext cx="392909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2.09.03 </a:t>
            </a:r>
            <a:r>
              <a:rPr lang="cs-CZ" sz="2000" dirty="0">
                <a:latin typeface="Arial" pitchFamily="34" charset="0"/>
                <a:cs typeface="Arial" pitchFamily="34" charset="0"/>
              </a:rPr>
              <a:t>Závod družstev se jede v jedné jízdě.</a:t>
            </a:r>
          </a:p>
        </p:txBody>
      </p:sp>
    </p:spTree>
    <p:extLst>
      <p:ext uri="{BB962C8B-B14F-4D97-AF65-F5344CB8AC3E}">
        <p14:creationId xmlns:p14="http://schemas.microsoft.com/office/powerpoint/2010/main" val="4105258047"/>
      </p:ext>
    </p:extLst>
  </p:cSld>
  <p:clrMapOvr>
    <a:masterClrMapping/>
  </p:clrMapOvr>
  <p:transition spd="med"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25" grpId="0"/>
      <p:bldP spid="10" grpId="0"/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ulka 1"/>
          <p:cNvGraphicFramePr>
            <a:graphicFrameLocks noGrp="1"/>
          </p:cNvGraphicFramePr>
          <p:nvPr/>
        </p:nvGraphicFramePr>
        <p:xfrm>
          <a:off x="-214346" y="428604"/>
          <a:ext cx="6096000" cy="6178805"/>
        </p:xfrm>
        <a:graphic>
          <a:graphicData uri="http://schemas.openxmlformats.org/drawingml/2006/table">
            <a:tbl>
              <a:tblPr/>
              <a:tblGrid>
                <a:gridCol w="7865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094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3606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cs-CZ" sz="2400" b="1" dirty="0">
                          <a:latin typeface="Arial"/>
                          <a:ea typeface="Calibri"/>
                          <a:cs typeface="Times New Roman"/>
                        </a:rPr>
                        <a:t>5.</a:t>
                      </a:r>
                      <a:endParaRPr lang="cs-CZ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69850" marR="6985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cs-CZ" sz="2400" dirty="0">
                          <a:latin typeface="Arial"/>
                          <a:ea typeface="Calibri"/>
                          <a:cs typeface="Times New Roman"/>
                        </a:rPr>
                        <a:t>Může být ředitelem závodu kdokoliv?</a:t>
                      </a:r>
                    </a:p>
                    <a:p>
                      <a:pPr marL="69850" marR="6985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endParaRPr lang="cs-CZ" sz="2400" dirty="0"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marL="69850" marR="6985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endParaRPr lang="cs-CZ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3606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cs-CZ" sz="2400" b="1">
                          <a:latin typeface="Arial"/>
                          <a:ea typeface="Calibri"/>
                          <a:cs typeface="Times New Roman"/>
                        </a:rPr>
                        <a:t>6.</a:t>
                      </a:r>
                      <a:endParaRPr lang="cs-CZ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69850" marR="6985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cs-CZ" sz="2400" dirty="0">
                          <a:latin typeface="Arial"/>
                          <a:ea typeface="Calibri"/>
                          <a:cs typeface="Times New Roman"/>
                        </a:rPr>
                        <a:t>Koho musí pořadatel uvědomit, pokud nemůže povolený závod uspořádat?</a:t>
                      </a:r>
                      <a:endParaRPr lang="cs-CZ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3606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cs-CZ" sz="2400" b="1">
                          <a:latin typeface="Arial"/>
                          <a:ea typeface="Calibri"/>
                          <a:cs typeface="Times New Roman"/>
                        </a:rPr>
                        <a:t>7.</a:t>
                      </a:r>
                      <a:endParaRPr lang="cs-CZ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69850" marR="6985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cs-CZ" sz="2400" dirty="0">
                          <a:latin typeface="Arial"/>
                          <a:ea typeface="Calibri"/>
                          <a:cs typeface="Times New Roman"/>
                        </a:rPr>
                        <a:t>Má vrchní rozhodčí právo veta při schvalování trati?</a:t>
                      </a:r>
                    </a:p>
                    <a:p>
                      <a:pPr marL="69850" marR="6985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endParaRPr lang="cs-CZ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3829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cs-CZ" sz="2400" b="1">
                          <a:latin typeface="Arial"/>
                          <a:ea typeface="Calibri"/>
                          <a:cs typeface="Times New Roman"/>
                        </a:rPr>
                        <a:t>8.</a:t>
                      </a:r>
                      <a:endParaRPr lang="cs-CZ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69850" marR="6985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cs-CZ" sz="2400" dirty="0">
                          <a:latin typeface="Arial"/>
                          <a:ea typeface="Calibri"/>
                          <a:cs typeface="Times New Roman"/>
                        </a:rPr>
                        <a:t>Může startér vyloučit ze startu závodníka, pokud jeho loď či osobní zabezpečení neodpovídá předpisům?</a:t>
                      </a:r>
                      <a:endParaRPr lang="cs-CZ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3606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cs-CZ" sz="2400" b="1">
                          <a:latin typeface="Arial"/>
                          <a:ea typeface="Calibri"/>
                          <a:cs typeface="Times New Roman"/>
                        </a:rPr>
                        <a:t>9.</a:t>
                      </a:r>
                      <a:endParaRPr lang="cs-CZ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69850" marR="6985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cs-CZ" sz="2400" dirty="0">
                          <a:latin typeface="Arial"/>
                          <a:ea typeface="Calibri"/>
                          <a:cs typeface="Times New Roman"/>
                        </a:rPr>
                        <a:t>Jaký je nejkratší startovní interval v individuálním závodě ve sjezdu?</a:t>
                      </a:r>
                      <a:endParaRPr lang="cs-CZ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5500694" y="428604"/>
            <a:ext cx="350043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</a:tabLst>
            </a:pPr>
            <a:r>
              <a:rPr kumimoji="0" lang="cs-CZ" sz="2000" b="0" i="0" u="none" strike="noStrike" cap="none" normalizeH="0" baseline="0" dirty="0">
                <a:ln>
                  <a:noFill/>
                </a:ln>
                <a:solidFill>
                  <a:srgbClr val="548DD4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2.24.01</a:t>
            </a:r>
            <a:r>
              <a:rPr kumimoji="0" lang="cs-CZ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M</a:t>
            </a:r>
            <a:r>
              <a:rPr kumimoji="0" lang="cs-CZ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á</a:t>
            </a:r>
            <a:r>
              <a:rPr kumimoji="0" lang="cs-CZ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m</a:t>
            </a:r>
            <a:r>
              <a:rPr kumimoji="0" lang="cs-CZ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í</a:t>
            </a:r>
            <a:r>
              <a:rPr kumimoji="0" lang="cs-CZ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t kvalifikaci rozhodč</a:t>
            </a:r>
            <a:r>
              <a:rPr kumimoji="0" lang="cs-CZ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í</a:t>
            </a:r>
            <a:r>
              <a:rPr kumimoji="0" lang="cs-CZ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ho nebo tren</a:t>
            </a:r>
            <a:r>
              <a:rPr kumimoji="0" lang="cs-CZ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é</a:t>
            </a:r>
            <a:r>
              <a:rPr kumimoji="0" lang="cs-CZ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ra a je zpravidla členem poř</a:t>
            </a:r>
            <a:r>
              <a:rPr kumimoji="0" lang="cs-CZ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á</a:t>
            </a:r>
            <a:r>
              <a:rPr kumimoji="0" lang="cs-CZ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daj</a:t>
            </a:r>
            <a:r>
              <a:rPr kumimoji="0" lang="cs-CZ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í</a:t>
            </a:r>
            <a:r>
              <a:rPr kumimoji="0" lang="cs-CZ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c</a:t>
            </a:r>
            <a:r>
              <a:rPr kumimoji="0" lang="cs-CZ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í</a:t>
            </a:r>
            <a:r>
              <a:rPr kumimoji="0" lang="cs-CZ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ho odd</a:t>
            </a:r>
            <a:r>
              <a:rPr kumimoji="0" lang="cs-CZ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í</a:t>
            </a:r>
            <a:r>
              <a:rPr kumimoji="0" lang="cs-CZ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lu.</a:t>
            </a:r>
            <a:endParaRPr kumimoji="0" lang="cs-CZ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Obdélník 3"/>
          <p:cNvSpPr/>
          <p:nvPr/>
        </p:nvSpPr>
        <p:spPr>
          <a:xfrm>
            <a:off x="5500694" y="1785926"/>
            <a:ext cx="378621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2.22</a:t>
            </a:r>
            <a:r>
              <a:rPr lang="cs-CZ" sz="2000" dirty="0">
                <a:latin typeface="Arial" pitchFamily="34" charset="0"/>
                <a:cs typeface="Arial" pitchFamily="34" charset="0"/>
              </a:rPr>
              <a:t> předsedu ZK, počtáře žebříčků, sekretariát Sekce ČSKDV.</a:t>
            </a:r>
          </a:p>
        </p:txBody>
      </p:sp>
      <p:sp>
        <p:nvSpPr>
          <p:cNvPr id="5" name="Obdélník 4"/>
          <p:cNvSpPr/>
          <p:nvPr/>
        </p:nvSpPr>
        <p:spPr>
          <a:xfrm>
            <a:off x="5429256" y="2786058"/>
            <a:ext cx="371474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2.27.01</a:t>
            </a:r>
            <a:r>
              <a:rPr lang="cs-CZ" sz="2000" dirty="0">
                <a:latin typeface="Arial" pitchFamily="34" charset="0"/>
                <a:cs typeface="Arial" pitchFamily="34" charset="0"/>
              </a:rPr>
              <a:t>.d) ano, vůči brance, o které je přesvědčen, že by ji nebylo možno správně posuzovat podle Pravidel.</a:t>
            </a:r>
          </a:p>
        </p:txBody>
      </p:sp>
      <p:sp>
        <p:nvSpPr>
          <p:cNvPr id="6" name="Obdélník 5"/>
          <p:cNvSpPr/>
          <p:nvPr/>
        </p:nvSpPr>
        <p:spPr>
          <a:xfrm>
            <a:off x="5500694" y="4286256"/>
            <a:ext cx="15522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0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2.27.04</a:t>
            </a:r>
            <a:r>
              <a:rPr lang="cs-CZ" sz="2000" dirty="0">
                <a:latin typeface="Arial" pitchFamily="34" charset="0"/>
                <a:cs typeface="Arial" pitchFamily="34" charset="0"/>
              </a:rPr>
              <a:t> Ano</a:t>
            </a:r>
          </a:p>
        </p:txBody>
      </p:sp>
      <p:sp>
        <p:nvSpPr>
          <p:cNvPr id="7" name="Obdélník 6"/>
          <p:cNvSpPr/>
          <p:nvPr/>
        </p:nvSpPr>
        <p:spPr>
          <a:xfrm>
            <a:off x="5572132" y="5857892"/>
            <a:ext cx="152317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0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2.29.02</a:t>
            </a:r>
            <a:r>
              <a:rPr lang="cs-CZ" sz="2000" dirty="0">
                <a:latin typeface="Arial" pitchFamily="34" charset="0"/>
                <a:cs typeface="Arial" pitchFamily="34" charset="0"/>
              </a:rPr>
              <a:t> 30s</a:t>
            </a:r>
          </a:p>
        </p:txBody>
      </p:sp>
    </p:spTree>
  </p:cSld>
  <p:clrMapOvr>
    <a:masterClrMapping/>
  </p:clrMapOvr>
  <p:transition spd="med"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4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4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7" grpId="0"/>
      <p:bldP spid="4" grpId="0"/>
      <p:bldP spid="5" grpId="0"/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ulk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1467287"/>
              </p:ext>
            </p:extLst>
          </p:nvPr>
        </p:nvGraphicFramePr>
        <p:xfrm>
          <a:off x="-142908" y="571480"/>
          <a:ext cx="6096000" cy="5760531"/>
        </p:xfrm>
        <a:graphic>
          <a:graphicData uri="http://schemas.openxmlformats.org/drawingml/2006/table">
            <a:tbl>
              <a:tblPr/>
              <a:tblGrid>
                <a:gridCol w="7865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094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3606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cs-CZ" sz="2400" b="1" dirty="0">
                          <a:latin typeface="Arial"/>
                          <a:ea typeface="Calibri"/>
                          <a:cs typeface="Times New Roman"/>
                        </a:rPr>
                        <a:t>10.</a:t>
                      </a:r>
                      <a:endParaRPr lang="cs-CZ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69850" marR="6985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cs-CZ" sz="2400" dirty="0">
                          <a:latin typeface="Arial"/>
                          <a:ea typeface="Calibri"/>
                          <a:cs typeface="Times New Roman"/>
                        </a:rPr>
                        <a:t>Kdo určuje rozsah veřejného postupového závodu?</a:t>
                      </a:r>
                    </a:p>
                    <a:p>
                      <a:pPr marL="69850" marR="6985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endParaRPr lang="cs-CZ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3606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cs-CZ" sz="2400" b="1">
                          <a:latin typeface="Arial"/>
                          <a:ea typeface="Calibri"/>
                          <a:cs typeface="Times New Roman"/>
                        </a:rPr>
                        <a:t>11.</a:t>
                      </a:r>
                      <a:endParaRPr lang="cs-CZ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69850" marR="6985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cs-CZ" sz="2400" dirty="0">
                          <a:latin typeface="Arial"/>
                          <a:ea typeface="Calibri"/>
                          <a:cs typeface="Times New Roman"/>
                        </a:rPr>
                        <a:t>Může se závodník dostavit na start sjezdu opožděně a jaký se mu počítá start?</a:t>
                      </a:r>
                    </a:p>
                    <a:p>
                      <a:pPr marL="69850" marR="6985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endParaRPr lang="cs-CZ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3606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cs-CZ" sz="2400" b="1">
                          <a:latin typeface="Arial"/>
                          <a:ea typeface="Calibri"/>
                          <a:cs typeface="Times New Roman"/>
                        </a:rPr>
                        <a:t>12.</a:t>
                      </a:r>
                      <a:endParaRPr lang="cs-CZ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69850" marR="6985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cs-CZ" sz="2400" dirty="0">
                          <a:latin typeface="Arial"/>
                          <a:ea typeface="Calibri"/>
                          <a:cs typeface="Times New Roman"/>
                        </a:rPr>
                        <a:t>Co znamená opětovné protnutí cílové linie závodníkem?</a:t>
                      </a:r>
                      <a:endParaRPr lang="cs-CZ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3606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cs-CZ" sz="2400" b="1">
                          <a:latin typeface="Arial"/>
                          <a:ea typeface="Calibri"/>
                          <a:cs typeface="Times New Roman"/>
                        </a:rPr>
                        <a:t>13.</a:t>
                      </a:r>
                      <a:endParaRPr lang="cs-CZ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69850" marR="6985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cs-CZ" sz="2400" dirty="0">
                          <a:latin typeface="Arial"/>
                          <a:ea typeface="Calibri"/>
                          <a:cs typeface="Times New Roman"/>
                        </a:rPr>
                        <a:t>Lze podat námitku proti rozhodnutí vrchního rozhodčího?</a:t>
                      </a:r>
                    </a:p>
                    <a:p>
                      <a:pPr marL="69850" marR="6985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endParaRPr lang="cs-CZ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3606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cs-CZ" sz="2400" b="1">
                          <a:latin typeface="Arial"/>
                          <a:ea typeface="Calibri"/>
                          <a:cs typeface="Times New Roman"/>
                        </a:rPr>
                        <a:t>14.</a:t>
                      </a:r>
                      <a:endParaRPr lang="cs-CZ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69850" marR="6985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cs-CZ" sz="2400" dirty="0">
                          <a:latin typeface="Arial"/>
                          <a:ea typeface="Calibri"/>
                          <a:cs typeface="Times New Roman"/>
                        </a:rPr>
                        <a:t>Jakými vzduchovými vaky musí být vybaveny sjezdové lodě (K1)?</a:t>
                      </a:r>
                      <a:endParaRPr lang="cs-CZ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5786446" y="642918"/>
            <a:ext cx="314324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</a:tabLst>
            </a:pPr>
            <a:r>
              <a:rPr kumimoji="0" lang="cs-CZ" sz="2000" b="0" i="0" u="none" strike="noStrike" cap="none" normalizeH="0" baseline="0" dirty="0">
                <a:ln>
                  <a:noFill/>
                </a:ln>
                <a:solidFill>
                  <a:srgbClr val="548DD4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2.08 </a:t>
            </a:r>
            <a:r>
              <a:rPr kumimoji="0" lang="cs-CZ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Rozsah závodu určuje pořadatel.</a:t>
            </a:r>
            <a:endParaRPr kumimoji="0" lang="cs-CZ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5857884" y="1714488"/>
            <a:ext cx="3286116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</a:tabLst>
            </a:pPr>
            <a:r>
              <a:rPr kumimoji="0" lang="cs-CZ" sz="2000" b="0" i="0" u="none" strike="noStrike" cap="none" normalizeH="0" baseline="0" dirty="0">
                <a:ln>
                  <a:noFill/>
                </a:ln>
                <a:solidFill>
                  <a:srgbClr val="548DD4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2.29.04</a:t>
            </a:r>
            <a:r>
              <a:rPr kumimoji="0" lang="cs-CZ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Může startovat nejdéle do startu poslední lodě své kategorie, ale čas se mu počítá od doby, kdy měl startovat.</a:t>
            </a:r>
            <a:endParaRPr kumimoji="0" lang="cs-CZ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Tabulk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9291996"/>
              </p:ext>
            </p:extLst>
          </p:nvPr>
        </p:nvGraphicFramePr>
        <p:xfrm>
          <a:off x="5857884" y="3429000"/>
          <a:ext cx="2571768" cy="327978"/>
        </p:xfrm>
        <a:graphic>
          <a:graphicData uri="http://schemas.openxmlformats.org/drawingml/2006/table">
            <a:tbl>
              <a:tblPr/>
              <a:tblGrid>
                <a:gridCol w="25717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669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cs-CZ" sz="2000" dirty="0">
                          <a:solidFill>
                            <a:srgbClr val="548DD4"/>
                          </a:solidFill>
                          <a:latin typeface="Arial"/>
                          <a:ea typeface="Calibri"/>
                          <a:cs typeface="Times New Roman"/>
                        </a:rPr>
                        <a:t>2.29.05</a:t>
                      </a:r>
                      <a:r>
                        <a:rPr lang="cs-CZ" sz="2000" dirty="0">
                          <a:latin typeface="Arial"/>
                          <a:ea typeface="Calibri"/>
                          <a:cs typeface="Times New Roman"/>
                        </a:rPr>
                        <a:t> diskvalifikaci</a:t>
                      </a:r>
                      <a:endParaRPr lang="cs-CZ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Obdélník 5"/>
          <p:cNvSpPr/>
          <p:nvPr/>
        </p:nvSpPr>
        <p:spPr>
          <a:xfrm>
            <a:off x="5786414" y="4286256"/>
            <a:ext cx="335758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2.30.05 </a:t>
            </a:r>
            <a:r>
              <a:rPr lang="cs-CZ" sz="2000" dirty="0">
                <a:latin typeface="Arial" pitchFamily="34" charset="0"/>
                <a:cs typeface="Arial" pitchFamily="34" charset="0"/>
              </a:rPr>
              <a:t>pouze v případě, že rozhodl v rozporu s Pravidla.</a:t>
            </a:r>
          </a:p>
        </p:txBody>
      </p:sp>
      <p:sp>
        <p:nvSpPr>
          <p:cNvPr id="7" name="Obdélník 6"/>
          <p:cNvSpPr/>
          <p:nvPr/>
        </p:nvSpPr>
        <p:spPr>
          <a:xfrm>
            <a:off x="5857884" y="5643578"/>
            <a:ext cx="307183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1.07.04</a:t>
            </a:r>
            <a:r>
              <a:rPr lang="cs-CZ" sz="2000" dirty="0">
                <a:latin typeface="Arial" pitchFamily="34" charset="0"/>
                <a:cs typeface="Arial" pitchFamily="34" charset="0"/>
              </a:rPr>
              <a:t> vpředu 30l, vzadu 50l</a:t>
            </a:r>
          </a:p>
        </p:txBody>
      </p:sp>
    </p:spTree>
  </p:cSld>
  <p:clrMapOvr>
    <a:masterClrMapping/>
  </p:clrMapOvr>
  <p:transition spd="med"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5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5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5" grpId="0"/>
      <p:bldP spid="21506" grpId="0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ulk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6608941"/>
              </p:ext>
            </p:extLst>
          </p:nvPr>
        </p:nvGraphicFramePr>
        <p:xfrm>
          <a:off x="0" y="357166"/>
          <a:ext cx="5572164" cy="5627379"/>
        </p:xfrm>
        <a:graphic>
          <a:graphicData uri="http://schemas.openxmlformats.org/drawingml/2006/table">
            <a:tbl>
              <a:tblPr/>
              <a:tblGrid>
                <a:gridCol w="7189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531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43008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cs-CZ" sz="2400" b="1" dirty="0">
                          <a:latin typeface="Arial"/>
                          <a:ea typeface="Calibri"/>
                          <a:cs typeface="Times New Roman"/>
                        </a:rPr>
                        <a:t>15.</a:t>
                      </a:r>
                      <a:endParaRPr lang="cs-CZ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69850" marR="6985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cs-CZ" sz="2400" dirty="0">
                          <a:latin typeface="Arial"/>
                          <a:ea typeface="Calibri"/>
                          <a:cs typeface="Times New Roman"/>
                        </a:rPr>
                        <a:t>Jaká je maximální a minimální šířka branek?</a:t>
                      </a:r>
                    </a:p>
                    <a:p>
                      <a:pPr marL="69850" marR="6985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endParaRPr lang="cs-CZ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3606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cs-CZ" sz="2400" b="1">
                          <a:latin typeface="Arial"/>
                          <a:ea typeface="Calibri"/>
                          <a:cs typeface="Times New Roman"/>
                        </a:rPr>
                        <a:t>16.</a:t>
                      </a:r>
                      <a:endParaRPr lang="cs-CZ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69850" marR="6985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cs-CZ" sz="2400" dirty="0">
                          <a:latin typeface="Arial"/>
                          <a:ea typeface="Calibri"/>
                          <a:cs typeface="Times New Roman"/>
                        </a:rPr>
                        <a:t>Kolik minimálně branek musí obsahovat trať ve slalomu? </a:t>
                      </a:r>
                    </a:p>
                    <a:p>
                      <a:pPr marL="69850" marR="6985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endParaRPr lang="cs-CZ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3606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cs-CZ" sz="2400" b="1">
                          <a:latin typeface="Arial"/>
                          <a:ea typeface="Calibri"/>
                          <a:cs typeface="Times New Roman"/>
                        </a:rPr>
                        <a:t>17.</a:t>
                      </a:r>
                      <a:endParaRPr lang="cs-CZ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69850" marR="6985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cs-CZ" sz="2400" dirty="0">
                          <a:latin typeface="Arial"/>
                          <a:ea typeface="Calibri"/>
                          <a:cs typeface="Times New Roman"/>
                        </a:rPr>
                        <a:t>Je při závodě ve sjezdu povoleno opuštění lodě a po odstranění závad pokračovat v jízdě?</a:t>
                      </a:r>
                    </a:p>
                    <a:p>
                      <a:pPr marL="69850" marR="6985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endParaRPr lang="cs-CZ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3606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cs-CZ" sz="2400" b="1">
                          <a:latin typeface="Arial"/>
                          <a:ea typeface="Calibri"/>
                          <a:cs typeface="Times New Roman"/>
                        </a:rPr>
                        <a:t>18.</a:t>
                      </a:r>
                      <a:endParaRPr lang="cs-CZ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69850" marR="6985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cs-CZ" sz="2400" dirty="0">
                          <a:latin typeface="Arial"/>
                          <a:ea typeface="Calibri"/>
                          <a:cs typeface="Times New Roman"/>
                        </a:rPr>
                        <a:t>Nejmenší přípustná délka, šířka a hmotnost lodi K1 slalom je:</a:t>
                      </a:r>
                    </a:p>
                    <a:p>
                      <a:pPr marL="69850" marR="6985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endParaRPr lang="cs-CZ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3606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cs-CZ" sz="2400" b="1">
                          <a:latin typeface="Arial"/>
                          <a:ea typeface="Calibri"/>
                          <a:cs typeface="Times New Roman"/>
                        </a:rPr>
                        <a:t>19.</a:t>
                      </a:r>
                      <a:endParaRPr lang="cs-CZ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69850" marR="6985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cs-CZ" sz="2400" dirty="0">
                          <a:latin typeface="Arial"/>
                          <a:ea typeface="Calibri"/>
                          <a:cs typeface="Times New Roman"/>
                        </a:rPr>
                        <a:t>Může VR udělit opravnou jízdu všem závodníkům?</a:t>
                      </a:r>
                      <a:endParaRPr lang="cs-CZ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Obdélník 2"/>
          <p:cNvSpPr/>
          <p:nvPr/>
        </p:nvSpPr>
        <p:spPr>
          <a:xfrm>
            <a:off x="5286380" y="428604"/>
            <a:ext cx="321471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3.02.02</a:t>
            </a:r>
            <a:r>
              <a:rPr lang="cs-CZ" sz="2000" dirty="0">
                <a:latin typeface="Arial" pitchFamily="34" charset="0"/>
                <a:cs typeface="Arial" pitchFamily="34" charset="0"/>
              </a:rPr>
              <a:t>  min 1,2m a max 4m/ </a:t>
            </a:r>
            <a:r>
              <a:rPr lang="cs-CZ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ICF pouze 1,4m</a:t>
            </a:r>
          </a:p>
        </p:txBody>
      </p:sp>
      <p:sp>
        <p:nvSpPr>
          <p:cNvPr id="4" name="Obdélník 3"/>
          <p:cNvSpPr/>
          <p:nvPr/>
        </p:nvSpPr>
        <p:spPr>
          <a:xfrm>
            <a:off x="5429256" y="1500174"/>
            <a:ext cx="39912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3.01.04</a:t>
            </a:r>
            <a:r>
              <a:rPr lang="cs-CZ" sz="2000" dirty="0">
                <a:latin typeface="Arial" pitchFamily="34" charset="0"/>
                <a:cs typeface="Arial" pitchFamily="34" charset="0"/>
              </a:rPr>
              <a:t> min 18 max 25, 6/8 </a:t>
            </a:r>
            <a:r>
              <a:rPr lang="cs-CZ" sz="2000" dirty="0" err="1">
                <a:latin typeface="Arial" pitchFamily="34" charset="0"/>
                <a:cs typeface="Arial" pitchFamily="34" charset="0"/>
              </a:rPr>
              <a:t>protivodných</a:t>
            </a:r>
            <a:endParaRPr lang="cs-CZ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Obdélník 4"/>
          <p:cNvSpPr/>
          <p:nvPr/>
        </p:nvSpPr>
        <p:spPr>
          <a:xfrm>
            <a:off x="5500694" y="2571744"/>
            <a:ext cx="15376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0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3.13.03</a:t>
            </a:r>
            <a:r>
              <a:rPr lang="cs-CZ" sz="2000" dirty="0">
                <a:latin typeface="Arial" pitchFamily="34" charset="0"/>
                <a:cs typeface="Arial" pitchFamily="34" charset="0"/>
              </a:rPr>
              <a:t> ano</a:t>
            </a:r>
          </a:p>
        </p:txBody>
      </p:sp>
      <p:graphicFrame>
        <p:nvGraphicFramePr>
          <p:cNvPr id="6" name="Tabulk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4593429"/>
              </p:ext>
            </p:extLst>
          </p:nvPr>
        </p:nvGraphicFramePr>
        <p:xfrm>
          <a:off x="5643570" y="4143380"/>
          <a:ext cx="1857388" cy="327978"/>
        </p:xfrm>
        <a:graphic>
          <a:graphicData uri="http://schemas.openxmlformats.org/drawingml/2006/table">
            <a:tbl>
              <a:tblPr/>
              <a:tblGrid>
                <a:gridCol w="18573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669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41350" algn="l"/>
                          <a:tab pos="1555750" algn="r"/>
                        </a:tabLst>
                      </a:pPr>
                      <a:r>
                        <a:rPr lang="cs-CZ" sz="2000" dirty="0">
                          <a:solidFill>
                            <a:srgbClr val="548DD4"/>
                          </a:solidFill>
                          <a:latin typeface="Arial"/>
                          <a:ea typeface="Calibri"/>
                          <a:cs typeface="Times New Roman"/>
                        </a:rPr>
                        <a:t>T-1 3</a:t>
                      </a:r>
                      <a:r>
                        <a:rPr lang="cs-CZ" sz="2000" dirty="0">
                          <a:latin typeface="Arial"/>
                          <a:ea typeface="Calibri"/>
                          <a:cs typeface="Times New Roman"/>
                        </a:rPr>
                        <a:t>50/60/9</a:t>
                      </a:r>
                      <a:endParaRPr lang="cs-CZ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5357818" y="5072074"/>
            <a:ext cx="357190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</a:tabLst>
            </a:pPr>
            <a:r>
              <a:rPr kumimoji="0" lang="cs-CZ" sz="2000" b="0" i="0" u="none" strike="noStrike" cap="none" normalizeH="0" baseline="0" dirty="0">
                <a:ln>
                  <a:noFill/>
                </a:ln>
                <a:solidFill>
                  <a:srgbClr val="548DD4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3.09.02</a:t>
            </a:r>
            <a:r>
              <a:rPr kumimoji="0" lang="cs-CZ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Opravnou jízdu povolí pouze v případě, že ho jiný závodník poškodil a jestliže do té doby projel trať bez 50 trestných bodů.</a:t>
            </a:r>
            <a:endParaRPr kumimoji="0" lang="cs-CZ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2252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ulk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8432553"/>
              </p:ext>
            </p:extLst>
          </p:nvPr>
        </p:nvGraphicFramePr>
        <p:xfrm>
          <a:off x="0" y="642918"/>
          <a:ext cx="5857884" cy="5745480"/>
        </p:xfrm>
        <a:graphic>
          <a:graphicData uri="http://schemas.openxmlformats.org/drawingml/2006/table">
            <a:tbl>
              <a:tblPr/>
              <a:tblGrid>
                <a:gridCol w="7558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020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3606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cs-CZ" sz="24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20.</a:t>
                      </a:r>
                      <a:endParaRPr lang="cs-CZ" sz="2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2333" marR="423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69850" marR="6985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cs-CZ" sz="24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Může se přiřadit družstvo v kategorii mladšího dorostu do kategorie staršího dorostu?</a:t>
                      </a:r>
                    </a:p>
                    <a:p>
                      <a:pPr marL="69850" marR="6985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endParaRPr lang="cs-CZ" sz="2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2333" marR="423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3606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cs-CZ" sz="24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21.</a:t>
                      </a:r>
                      <a:endParaRPr lang="cs-CZ" sz="24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2333" marR="423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69850" marR="6985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cs-CZ" sz="24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Lze povolit pořádání závodů dodatečně?</a:t>
                      </a:r>
                    </a:p>
                  </a:txBody>
                  <a:tcPr marL="42333" marR="423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3829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endParaRPr lang="cs-CZ" sz="2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2333" marR="423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69850" marR="6985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endParaRPr lang="cs-CZ" sz="2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2333" marR="423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3606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cs-CZ" sz="24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22.</a:t>
                      </a:r>
                      <a:endParaRPr lang="cs-CZ" sz="2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2333" marR="423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69850" marR="6985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cs-CZ" sz="24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Kdy se může konat první start po schválení trati?</a:t>
                      </a:r>
                    </a:p>
                    <a:p>
                      <a:pPr marL="69850" marR="6985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endParaRPr lang="cs-CZ" sz="2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marL="69850" marR="6985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cs-CZ" sz="24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23</a:t>
                      </a:r>
                      <a:r>
                        <a:rPr lang="cs-CZ" sz="24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. Je nutné, aby při závodech na divokých vodách byla zajištěna zdravotnická nebo lékařská služba?</a:t>
                      </a:r>
                    </a:p>
                    <a:p>
                      <a:pPr marL="69850" marR="6985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endParaRPr lang="cs-CZ" sz="2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2333" marR="423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3" name="Tabulka 2"/>
          <p:cNvGraphicFramePr>
            <a:graphicFrameLocks noGrp="1"/>
          </p:cNvGraphicFramePr>
          <p:nvPr/>
        </p:nvGraphicFramePr>
        <p:xfrm>
          <a:off x="5286380" y="500042"/>
          <a:ext cx="4119570" cy="1730058"/>
        </p:xfrm>
        <a:graphic>
          <a:graphicData uri="http://schemas.openxmlformats.org/drawingml/2006/table">
            <a:tbl>
              <a:tblPr/>
              <a:tblGrid>
                <a:gridCol w="41195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38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cs-CZ" sz="2000" dirty="0">
                          <a:solidFill>
                            <a:srgbClr val="548DD4"/>
                          </a:solidFill>
                          <a:latin typeface="Arial"/>
                          <a:ea typeface="Calibri"/>
                          <a:cs typeface="Times New Roman"/>
                        </a:rPr>
                        <a:t>2. 06. 03 </a:t>
                      </a:r>
                      <a:r>
                        <a:rPr lang="cs-CZ" sz="2000" dirty="0">
                          <a:latin typeface="Arial"/>
                          <a:ea typeface="Calibri"/>
                          <a:cs typeface="Times New Roman"/>
                        </a:rPr>
                        <a:t>v případě malého počtu družstev v kategoriích mladšího dorostu a žactva mohou být tato družstva přiřazeno do kategorií staršího dorostu a žactva.</a:t>
                      </a:r>
                      <a:endParaRPr lang="cs-CZ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" name="Obdélník 3"/>
          <p:cNvSpPr/>
          <p:nvPr/>
        </p:nvSpPr>
        <p:spPr>
          <a:xfrm>
            <a:off x="5143504" y="2428868"/>
            <a:ext cx="350448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0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1.04.04</a:t>
            </a:r>
            <a:r>
              <a:rPr lang="cs-CZ" sz="2000" dirty="0">
                <a:latin typeface="Arial" pitchFamily="34" charset="0"/>
                <a:cs typeface="Arial" pitchFamily="34" charset="0"/>
              </a:rPr>
              <a:t> jen se souhlasem ZK</a:t>
            </a:r>
          </a:p>
        </p:txBody>
      </p:sp>
      <p:graphicFrame>
        <p:nvGraphicFramePr>
          <p:cNvPr id="6" name="Tabulk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9156545"/>
              </p:ext>
            </p:extLst>
          </p:nvPr>
        </p:nvGraphicFramePr>
        <p:xfrm>
          <a:off x="5286380" y="3865034"/>
          <a:ext cx="4191008" cy="327978"/>
        </p:xfrm>
        <a:graphic>
          <a:graphicData uri="http://schemas.openxmlformats.org/drawingml/2006/table">
            <a:tbl>
              <a:tblPr/>
              <a:tblGrid>
                <a:gridCol w="41910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669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cs-CZ" sz="2000" dirty="0">
                          <a:solidFill>
                            <a:srgbClr val="548DD4"/>
                          </a:solidFill>
                          <a:latin typeface="Arial"/>
                          <a:ea typeface="Calibri"/>
                          <a:cs typeface="Times New Roman"/>
                        </a:rPr>
                        <a:t>3.03.02</a:t>
                      </a:r>
                      <a:r>
                        <a:rPr lang="cs-CZ" sz="2000" dirty="0">
                          <a:latin typeface="Arial"/>
                          <a:ea typeface="Calibri"/>
                          <a:cs typeface="Times New Roman"/>
                        </a:rPr>
                        <a:t> nejdříve</a:t>
                      </a:r>
                      <a:r>
                        <a:rPr lang="cs-CZ" sz="2000" baseline="0" dirty="0">
                          <a:latin typeface="Arial"/>
                          <a:ea typeface="Calibri"/>
                          <a:cs typeface="Times New Roman"/>
                        </a:rPr>
                        <a:t> po 20 minutách</a:t>
                      </a:r>
                      <a:endParaRPr lang="cs-CZ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" name="TextovéPole 7">
            <a:extLst>
              <a:ext uri="{FF2B5EF4-FFF2-40B4-BE49-F238E27FC236}">
                <a16:creationId xmlns:a16="http://schemas.microsoft.com/office/drawing/2014/main" id="{16BB78EE-B96D-8FFE-E735-1A5D0E3AE14E}"/>
              </a:ext>
            </a:extLst>
          </p:cNvPr>
          <p:cNvSpPr txBox="1"/>
          <p:nvPr/>
        </p:nvSpPr>
        <p:spPr>
          <a:xfrm>
            <a:off x="4729952" y="5967595"/>
            <a:ext cx="4747436" cy="3903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tabLst>
                <a:tab pos="449580" algn="l"/>
              </a:tabLst>
            </a:pPr>
            <a:r>
              <a:rPr lang="cs-CZ" sz="1800" dirty="0">
                <a:solidFill>
                  <a:srgbClr val="548DD4"/>
                </a:solidFill>
                <a:latin typeface="Arial"/>
                <a:ea typeface="Calibri"/>
                <a:cs typeface="Times New Roman"/>
              </a:rPr>
              <a:t>2.24.07</a:t>
            </a:r>
            <a:r>
              <a:rPr lang="cs-CZ" sz="1800" dirty="0">
                <a:latin typeface="Arial"/>
                <a:ea typeface="Calibri"/>
                <a:cs typeface="Times New Roman"/>
              </a:rPr>
              <a:t> buď na místě, nebo na telefon</a:t>
            </a:r>
            <a:endParaRPr lang="cs-CZ" sz="1800" dirty="0">
              <a:latin typeface="Calibri"/>
              <a:ea typeface="Calibri"/>
              <a:cs typeface="Times New Roman"/>
            </a:endParaRPr>
          </a:p>
        </p:txBody>
      </p:sp>
    </p:spTree>
  </p:cSld>
  <p:clrMapOvr>
    <a:masterClrMapping/>
  </p:clrMapOvr>
  <p:transition spd="med"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ulk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574332"/>
              </p:ext>
            </p:extLst>
          </p:nvPr>
        </p:nvGraphicFramePr>
        <p:xfrm>
          <a:off x="0" y="642918"/>
          <a:ext cx="5643602" cy="4062984"/>
        </p:xfrm>
        <a:graphic>
          <a:graphicData uri="http://schemas.openxmlformats.org/drawingml/2006/table">
            <a:tbl>
              <a:tblPr/>
              <a:tblGrid>
                <a:gridCol w="7282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153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3829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endParaRPr lang="cs-CZ" sz="2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2333" marR="423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69850" marR="6985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endParaRPr lang="cs-CZ" sz="2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2333" marR="423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0743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cs-CZ" sz="24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25.</a:t>
                      </a:r>
                      <a:endParaRPr lang="cs-CZ" sz="24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2333" marR="423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69850" marR="6985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cs-CZ" sz="24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Může vrchní rozhodčí při nepředvídaných událostech a nepříznivých povětrnostních podmínkách přerušit závod?</a:t>
                      </a:r>
                    </a:p>
                    <a:p>
                      <a:pPr marL="69850" marR="6985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cs-CZ" sz="24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</a:t>
                      </a:r>
                    </a:p>
                  </a:txBody>
                  <a:tcPr marL="42333" marR="423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3606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cs-CZ" sz="24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26.</a:t>
                      </a:r>
                      <a:endParaRPr lang="cs-CZ" sz="24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2333" marR="423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69850" marR="6985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cs-CZ" sz="24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Kdo povoluje opravnou jízdu? </a:t>
                      </a:r>
                    </a:p>
                    <a:p>
                      <a:pPr marL="69850" marR="6985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endParaRPr lang="cs-CZ" sz="2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2333" marR="423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3606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cs-CZ" sz="24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27.</a:t>
                      </a:r>
                      <a:endParaRPr lang="cs-CZ" sz="24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2333" marR="423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69850" marR="6985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cs-CZ" sz="24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Musí mít závodníci obuv se zpevněnou podrážkou?</a:t>
                      </a:r>
                    </a:p>
                  </a:txBody>
                  <a:tcPr marL="42333" marR="423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" name="Tabul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8642306"/>
              </p:ext>
            </p:extLst>
          </p:nvPr>
        </p:nvGraphicFramePr>
        <p:xfrm>
          <a:off x="5357818" y="714356"/>
          <a:ext cx="2976562" cy="329946"/>
        </p:xfrm>
        <a:graphic>
          <a:graphicData uri="http://schemas.openxmlformats.org/drawingml/2006/table">
            <a:tbl>
              <a:tblPr/>
              <a:tblGrid>
                <a:gridCol w="29765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669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endParaRPr lang="cs-CZ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" name="Obdélník 3"/>
          <p:cNvSpPr/>
          <p:nvPr/>
        </p:nvSpPr>
        <p:spPr>
          <a:xfrm>
            <a:off x="5232032" y="1317625"/>
            <a:ext cx="39119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2.27.01e)</a:t>
            </a:r>
            <a:r>
              <a:rPr lang="cs-CZ" sz="2000" dirty="0">
                <a:latin typeface="Arial" pitchFamily="34" charset="0"/>
                <a:cs typeface="Arial" pitchFamily="34" charset="0"/>
              </a:rPr>
              <a:t> má povinnost závod přerušit</a:t>
            </a:r>
          </a:p>
        </p:txBody>
      </p:sp>
      <p:sp>
        <p:nvSpPr>
          <p:cNvPr id="5" name="Obdélník 4"/>
          <p:cNvSpPr/>
          <p:nvPr/>
        </p:nvSpPr>
        <p:spPr>
          <a:xfrm>
            <a:off x="5335011" y="3165651"/>
            <a:ext cx="16946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0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2.27.01g</a:t>
            </a:r>
            <a:r>
              <a:rPr lang="cs-CZ" sz="2000" dirty="0">
                <a:latin typeface="Arial" pitchFamily="34" charset="0"/>
                <a:cs typeface="Arial" pitchFamily="34" charset="0"/>
              </a:rPr>
              <a:t>) VR</a:t>
            </a:r>
          </a:p>
        </p:txBody>
      </p:sp>
      <p:sp>
        <p:nvSpPr>
          <p:cNvPr id="6" name="Obdélník 5"/>
          <p:cNvSpPr/>
          <p:nvPr/>
        </p:nvSpPr>
        <p:spPr>
          <a:xfrm>
            <a:off x="5077889" y="4077072"/>
            <a:ext cx="390363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0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1.07.10</a:t>
            </a:r>
            <a:r>
              <a:rPr lang="cs-CZ" sz="2000" dirty="0">
                <a:latin typeface="Arial" pitchFamily="34" charset="0"/>
                <a:cs typeface="Arial" pitchFamily="34" charset="0"/>
              </a:rPr>
              <a:t> při sjezdových závodech</a:t>
            </a:r>
          </a:p>
        </p:txBody>
      </p:sp>
    </p:spTree>
  </p:cSld>
  <p:clrMapOvr>
    <a:masterClrMapping/>
  </p:clrMapOvr>
  <p:transition spd="med"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ulk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5855080"/>
              </p:ext>
            </p:extLst>
          </p:nvPr>
        </p:nvGraphicFramePr>
        <p:xfrm>
          <a:off x="-426730" y="1335950"/>
          <a:ext cx="6876256" cy="2416302"/>
        </p:xfrm>
        <a:graphic>
          <a:graphicData uri="http://schemas.openxmlformats.org/drawingml/2006/table">
            <a:tbl>
              <a:tblPr/>
              <a:tblGrid>
                <a:gridCol w="907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685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3829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endParaRPr lang="cs-CZ" sz="2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2333" marR="423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69850" marR="6985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cs-CZ" sz="24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28. </a:t>
                      </a:r>
                      <a:r>
                        <a:rPr lang="cs-CZ" sz="24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Kolik branek je na trati kajak krosu?</a:t>
                      </a:r>
                    </a:p>
                    <a:p>
                      <a:pPr marL="69850" marR="6985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endParaRPr lang="cs-CZ" sz="2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2333" marR="423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3606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endParaRPr lang="cs-CZ" sz="2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2333" marR="423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69850" marR="6985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49580" algn="l"/>
                        </a:tabLst>
                        <a:defRPr/>
                      </a:pPr>
                      <a:r>
                        <a:rPr kumimoji="0" lang="cs-CZ" sz="24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29. </a:t>
                      </a:r>
                      <a:r>
                        <a:rPr kumimoji="0" lang="cs-CZ" sz="24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Jak vypadá správný průjezd branky v kajak krosu?</a:t>
                      </a:r>
                    </a:p>
                    <a:p>
                      <a:pPr marL="69850" marR="6985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endParaRPr lang="cs-CZ" sz="2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2333" marR="423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endParaRPr lang="cs-CZ" sz="2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2333" marR="423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69850" marR="6985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endParaRPr lang="cs-CZ" sz="24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2333" marR="423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3" name="Tabul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9581887"/>
              </p:ext>
            </p:extLst>
          </p:nvPr>
        </p:nvGraphicFramePr>
        <p:xfrm>
          <a:off x="5643570" y="1500174"/>
          <a:ext cx="3500430" cy="329946"/>
        </p:xfrm>
        <a:graphic>
          <a:graphicData uri="http://schemas.openxmlformats.org/drawingml/2006/table">
            <a:tbl>
              <a:tblPr/>
              <a:tblGrid>
                <a:gridCol w="35004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endParaRPr lang="cs-CZ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3559256"/>
              </p:ext>
            </p:extLst>
          </p:nvPr>
        </p:nvGraphicFramePr>
        <p:xfrm>
          <a:off x="5796136" y="1821808"/>
          <a:ext cx="2190776" cy="329946"/>
        </p:xfrm>
        <a:graphic>
          <a:graphicData uri="http://schemas.openxmlformats.org/drawingml/2006/table">
            <a:tbl>
              <a:tblPr/>
              <a:tblGrid>
                <a:gridCol w="21907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74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endParaRPr lang="cs-CZ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333" marR="4233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026" name="Picture 2">
            <a:extLst>
              <a:ext uri="{FF2B5EF4-FFF2-40B4-BE49-F238E27FC236}">
                <a16:creationId xmlns:a16="http://schemas.microsoft.com/office/drawing/2014/main" id="{ECE833F1-5B10-A781-67FA-ACE9F4872F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9821" y="4725144"/>
            <a:ext cx="2831976" cy="1889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8E3B0A22-0F6E-2280-58A6-7FF9C6EE58DE}"/>
              </a:ext>
            </a:extLst>
          </p:cNvPr>
          <p:cNvSpPr txBox="1"/>
          <p:nvPr/>
        </p:nvSpPr>
        <p:spPr>
          <a:xfrm>
            <a:off x="6525809" y="1337826"/>
            <a:ext cx="45826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cs-CZ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cs-CZ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6 </a:t>
            </a:r>
            <a:r>
              <a:rPr lang="cs-CZ" sz="1800" dirty="0" err="1">
                <a:latin typeface="Arial" panose="020B0604020202020204" pitchFamily="34" charset="0"/>
                <a:cs typeface="Arial" panose="020B0604020202020204" pitchFamily="34" charset="0"/>
              </a:rPr>
              <a:t>povodných</a:t>
            </a:r>
            <a:r>
              <a:rPr lang="cs-CZ" sz="1800" dirty="0">
                <a:latin typeface="Arial" panose="020B0604020202020204" pitchFamily="34" charset="0"/>
                <a:cs typeface="Arial" panose="020B0604020202020204" pitchFamily="34" charset="0"/>
              </a:rPr>
              <a:t> bran,</a:t>
            </a:r>
            <a:br>
              <a:rPr lang="cs-CZ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cs-CZ" sz="1800" dirty="0">
                <a:latin typeface="Arial" panose="020B0604020202020204" pitchFamily="34" charset="0"/>
                <a:cs typeface="Arial" panose="020B0604020202020204" pitchFamily="34" charset="0"/>
              </a:rPr>
              <a:t> páry </a:t>
            </a:r>
            <a:r>
              <a:rPr lang="cs-CZ" sz="1800" dirty="0" err="1">
                <a:latin typeface="Arial" panose="020B0604020202020204" pitchFamily="34" charset="0"/>
                <a:cs typeface="Arial" panose="020B0604020202020204" pitchFamily="34" charset="0"/>
              </a:rPr>
              <a:t>protivodných</a:t>
            </a:r>
            <a:r>
              <a:rPr lang="cs-CZ" sz="1800" dirty="0">
                <a:latin typeface="Arial" panose="020B0604020202020204" pitchFamily="34" charset="0"/>
                <a:cs typeface="Arial" panose="020B0604020202020204" pitchFamily="34" charset="0"/>
              </a:rPr>
              <a:t> bran</a:t>
            </a: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087F6E3C-A1BD-6258-51C6-C6005CD71FB1}"/>
              </a:ext>
            </a:extLst>
          </p:cNvPr>
          <p:cNvSpPr txBox="1"/>
          <p:nvPr/>
        </p:nvSpPr>
        <p:spPr>
          <a:xfrm>
            <a:off x="3851920" y="2576989"/>
            <a:ext cx="5773478" cy="10002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ve správném směru a pořadí v souladu s plánkem tratě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celá hlava, obě ramena a část lodi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>
            <a:extLst>
              <a:ext uri="{FF2B5EF4-FFF2-40B4-BE49-F238E27FC236}">
                <a16:creationId xmlns:a16="http://schemas.microsoft.com/office/drawing/2014/main" id="{81A38783-288A-B649-CBD1-F47AC51D6F6B}"/>
              </a:ext>
            </a:extLst>
          </p:cNvPr>
          <p:cNvSpPr txBox="1"/>
          <p:nvPr/>
        </p:nvSpPr>
        <p:spPr>
          <a:xfrm>
            <a:off x="467544" y="836712"/>
            <a:ext cx="57052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3600" b="1" dirty="0"/>
              <a:t>Test z pravidel kanoistiky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380F19B6-6F9C-D4EA-F704-3BD6786AE052}"/>
              </a:ext>
            </a:extLst>
          </p:cNvPr>
          <p:cNvSpPr txBox="1"/>
          <p:nvPr/>
        </p:nvSpPr>
        <p:spPr>
          <a:xfrm>
            <a:off x="628208" y="1772816"/>
            <a:ext cx="71841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/>
              <a:t>Prosím o vyplnění následujícího testu.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/>
              <a:t>K úspěšnému zvládnutí testu je minimální počet </a:t>
            </a:r>
            <a:r>
              <a:rPr lang="cs-CZ" sz="2000" b="1" dirty="0"/>
              <a:t>17 bodů</a:t>
            </a:r>
            <a:r>
              <a:rPr lang="cs-CZ" sz="2000" dirty="0"/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/>
              <a:t>Test můžete opakovat.</a:t>
            </a:r>
          </a:p>
        </p:txBody>
      </p:sp>
      <p:pic>
        <p:nvPicPr>
          <p:cNvPr id="5" name="Obrázek 4" descr="Obsah obrázku vzor, pixel, steh&#10;&#10;Obsah generovaný pomocí AI může být nesprávný.">
            <a:extLst>
              <a:ext uri="{FF2B5EF4-FFF2-40B4-BE49-F238E27FC236}">
                <a16:creationId xmlns:a16="http://schemas.microsoft.com/office/drawing/2014/main" id="{800047FB-58E9-DB5E-0AD6-9AD3C111D68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2844297"/>
            <a:ext cx="3066004" cy="3066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656681"/>
      </p:ext>
    </p:extLst>
  </p:cSld>
  <p:clrMapOvr>
    <a:masterClrMapping/>
  </p:clrMapOvr>
  <p:transition spd="med"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ok">
  <a:themeElements>
    <a:clrScheme name="Tok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Tok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ok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836</TotalTime>
  <Words>1054</Words>
  <Application>Microsoft Office PowerPoint</Application>
  <PresentationFormat>Předvádění na obrazovce (4:3)</PresentationFormat>
  <Paragraphs>114</Paragraphs>
  <Slides>14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14</vt:i4>
      </vt:variant>
    </vt:vector>
  </HeadingPairs>
  <TitlesOfParts>
    <vt:vector size="20" baseType="lpstr">
      <vt:lpstr>Arial</vt:lpstr>
      <vt:lpstr>Calibri</vt:lpstr>
      <vt:lpstr>Constantia</vt:lpstr>
      <vt:lpstr>Wingdings</vt:lpstr>
      <vt:lpstr>Wingdings 2</vt:lpstr>
      <vt:lpstr>Tok</vt:lpstr>
      <vt:lpstr>Školení trenérů 2025</vt:lpstr>
      <vt:lpstr>Prezentace aplikace PowerPoint</vt:lpstr>
      <vt:lpstr>Pravidla Sekce kanoistiky na divokých vodách</vt:lpstr>
      <vt:lpstr>1.07 Bezpečnostní předpisy</vt:lpstr>
      <vt:lpstr>Vedoucí družstva 2.28</vt:lpstr>
      <vt:lpstr>Otázky k diskuzi z Pravidel kanoistiky na divokých vodách</vt:lpstr>
      <vt:lpstr>Otázky k diskuzi z Pravidel kanoistiky na divokých vodách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Školení trenérů 2016</dc:title>
  <dc:creator>PC</dc:creator>
  <cp:lastModifiedBy>Lenka Kutá</cp:lastModifiedBy>
  <cp:revision>47</cp:revision>
  <dcterms:created xsi:type="dcterms:W3CDTF">2016-11-01T14:42:18Z</dcterms:created>
  <dcterms:modified xsi:type="dcterms:W3CDTF">2025-10-19T08:05:05Z</dcterms:modified>
</cp:coreProperties>
</file>