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277CA5-0772-4BE9-89AD-9FC388745A30}" v="40" dt="2021-10-13T15:17:29.3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152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ka Kutá" userId="953a0cbf5bcbd24c" providerId="LiveId" clId="{25277CA5-0772-4BE9-89AD-9FC388745A30}"/>
    <pc:docChg chg="modSld">
      <pc:chgData name="Lenka Kutá" userId="953a0cbf5bcbd24c" providerId="LiveId" clId="{25277CA5-0772-4BE9-89AD-9FC388745A30}" dt="2021-10-13T15:17:29.351" v="39" actId="20577"/>
      <pc:docMkLst>
        <pc:docMk/>
      </pc:docMkLst>
      <pc:sldChg chg="modSp modAnim">
        <pc:chgData name="Lenka Kutá" userId="953a0cbf5bcbd24c" providerId="LiveId" clId="{25277CA5-0772-4BE9-89AD-9FC388745A30}" dt="2021-10-13T15:17:29.351" v="39" actId="20577"/>
        <pc:sldMkLst>
          <pc:docMk/>
          <pc:sldMk cId="0" sldId="261"/>
        </pc:sldMkLst>
        <pc:spChg chg="mod">
          <ac:chgData name="Lenka Kutá" userId="953a0cbf5bcbd24c" providerId="LiveId" clId="{25277CA5-0772-4BE9-89AD-9FC388745A30}" dt="2021-10-13T15:17:29.351" v="39" actId="20577"/>
          <ac:spMkLst>
            <pc:docMk/>
            <pc:sldMk cId="0" sldId="261"/>
            <ac:spMk id="204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22FFB-E13B-44E3-852A-D14FE81D6EAC}" type="datetimeFigureOut">
              <a:rPr lang="cs-CZ" smtClean="0"/>
              <a:pPr/>
              <a:t>13. 10. 2021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AF173A-841C-44E0-8C85-417ECE0DC35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AF173A-841C-44E0-8C85-417ECE0DC354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AF173A-841C-44E0-8C85-417ECE0DC354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AF173A-841C-44E0-8C85-417ECE0DC354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/>
              <a:t>Klepnutím lze upravit styl předlohy podnadpisů.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E09C-E232-4BC9-AE4C-B6C7E3ECD6E6}" type="datetimeFigureOut">
              <a:rPr lang="cs-CZ" smtClean="0"/>
              <a:pPr/>
              <a:t>13. 10. 2021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7FB5-25F1-49FC-BD68-4B68DC8F269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E09C-E232-4BC9-AE4C-B6C7E3ECD6E6}" type="datetimeFigureOut">
              <a:rPr lang="cs-CZ" smtClean="0"/>
              <a:pPr/>
              <a:t>13. 10. 2021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7FB5-25F1-49FC-BD68-4B68DC8F269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E09C-E232-4BC9-AE4C-B6C7E3ECD6E6}" type="datetimeFigureOut">
              <a:rPr lang="cs-CZ" smtClean="0"/>
              <a:pPr/>
              <a:t>13. 10. 2021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7FB5-25F1-49FC-BD68-4B68DC8F269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E09C-E232-4BC9-AE4C-B6C7E3ECD6E6}" type="datetimeFigureOut">
              <a:rPr lang="cs-CZ" smtClean="0"/>
              <a:pPr/>
              <a:t>13. 10. 2021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7FB5-25F1-49FC-BD68-4B68DC8F269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E09C-E232-4BC9-AE4C-B6C7E3ECD6E6}" type="datetimeFigureOut">
              <a:rPr lang="cs-CZ" smtClean="0"/>
              <a:pPr/>
              <a:t>13. 10. 2021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7FB5-25F1-49FC-BD68-4B68DC8F269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E09C-E232-4BC9-AE4C-B6C7E3ECD6E6}" type="datetimeFigureOut">
              <a:rPr lang="cs-CZ" smtClean="0"/>
              <a:pPr/>
              <a:t>13. 10. 2021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7FB5-25F1-49FC-BD68-4B68DC8F269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E09C-E232-4BC9-AE4C-B6C7E3ECD6E6}" type="datetimeFigureOut">
              <a:rPr lang="cs-CZ" smtClean="0"/>
              <a:pPr/>
              <a:t>13. 10. 2021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7FB5-25F1-49FC-BD68-4B68DC8F269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E09C-E232-4BC9-AE4C-B6C7E3ECD6E6}" type="datetimeFigureOut">
              <a:rPr lang="cs-CZ" smtClean="0"/>
              <a:pPr/>
              <a:t>13. 10. 2021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7FB5-25F1-49FC-BD68-4B68DC8F269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s odříznutým a zakulaceným jedním roh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úhlý trojúhe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E09C-E232-4BC9-AE4C-B6C7E3ECD6E6}" type="datetimeFigureOut">
              <a:rPr lang="cs-CZ" smtClean="0"/>
              <a:pPr/>
              <a:t>13. 10. 2021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0B07FB5-25F1-49FC-BD68-4B68DC8F269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/>
              <a:t>Klepnutím na ikonu přidáte obrázek.</a:t>
            </a:r>
            <a:endParaRPr kumimoji="0" lang="en-US" dirty="0"/>
          </a:p>
        </p:txBody>
      </p:sp>
      <p:sp>
        <p:nvSpPr>
          <p:cNvPr id="10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E09C-E232-4BC9-AE4C-B6C7E3ECD6E6}" type="datetimeFigureOut">
              <a:rPr lang="cs-CZ" smtClean="0"/>
              <a:pPr/>
              <a:t>13. 10. 2021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7FB5-25F1-49FC-BD68-4B68DC8F269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E09C-E232-4BC9-AE4C-B6C7E3ECD6E6}" type="datetimeFigureOut">
              <a:rPr lang="cs-CZ" smtClean="0"/>
              <a:pPr/>
              <a:t>13. 10. 2021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07FB5-25F1-49FC-BD68-4B68DC8F269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/>
              <a:t>Klepnutím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1DAE09C-E232-4BC9-AE4C-B6C7E3ECD6E6}" type="datetimeFigureOut">
              <a:rPr lang="cs-CZ" smtClean="0"/>
              <a:pPr/>
              <a:t>13. 10. 2021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0B07FB5-25F1-49FC-BD68-4B68DC8F2694}" type="slidenum">
              <a:rPr lang="cs-CZ" smtClean="0"/>
              <a:pPr/>
              <a:t>‹#›</a:t>
            </a:fld>
            <a:endParaRPr lang="cs-CZ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title"/>
          </p:nvPr>
        </p:nvSpPr>
        <p:spPr>
          <a:xfrm>
            <a:off x="142844" y="357166"/>
            <a:ext cx="9001156" cy="1148142"/>
          </a:xfrm>
        </p:spPr>
        <p:txBody>
          <a:bodyPr/>
          <a:lstStyle/>
          <a:p>
            <a:r>
              <a:rPr lang="cs-CZ" dirty="0"/>
              <a:t>Pravidla projíždění branek </a:t>
            </a:r>
            <a:r>
              <a:rPr lang="cs-CZ" sz="3600" dirty="0"/>
              <a:t>3.06.</a:t>
            </a:r>
          </a:p>
        </p:txBody>
      </p:sp>
      <p:sp>
        <p:nvSpPr>
          <p:cNvPr id="10" name="Zástupný symbol pro text 9"/>
          <p:cNvSpPr>
            <a:spLocks noGrp="1"/>
          </p:cNvSpPr>
          <p:nvPr>
            <p:ph type="body" idx="1"/>
          </p:nvPr>
        </p:nvSpPr>
        <p:spPr>
          <a:xfrm>
            <a:off x="285720" y="1571612"/>
            <a:ext cx="7772400" cy="510022"/>
          </a:xfrm>
        </p:spPr>
        <p:txBody>
          <a:bodyPr>
            <a:normAutofit/>
          </a:bodyPr>
          <a:lstStyle/>
          <a:p>
            <a:pPr algn="ctr"/>
            <a:r>
              <a:rPr lang="cs-CZ" sz="2400" b="1" u="sng" dirty="0"/>
              <a:t>Průjezd brankou začíná</a:t>
            </a:r>
            <a:r>
              <a:rPr lang="cs-CZ" sz="2400" b="1" dirty="0"/>
              <a:t>: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0" y="2143116"/>
            <a:ext cx="938199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200" b="1" dirty="0"/>
              <a:t>když se loď, tělo nebo pádlo dotkne brankové tyčky NEBO když hlava </a:t>
            </a:r>
          </a:p>
          <a:p>
            <a:r>
              <a:rPr lang="cs-CZ" sz="2200" b="1" dirty="0"/>
              <a:t>závodníka (u C2 jednoho ze závodníků) protne spojnici mezi tyčkami</a:t>
            </a:r>
          </a:p>
          <a:p>
            <a:r>
              <a:rPr lang="cs-CZ" sz="2200" b="1" dirty="0"/>
              <a:t> jakékoliv dosud neabsolvované branky.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071670" y="3643314"/>
            <a:ext cx="43667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u="sng" dirty="0"/>
              <a:t>Průjezd brankou je ukončen: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785786" y="4286256"/>
            <a:ext cx="73976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200" b="1" dirty="0"/>
              <a:t>když začne průjezd jakékoliv následující branky NEBO</a:t>
            </a:r>
          </a:p>
          <a:p>
            <a:r>
              <a:rPr lang="cs-CZ" sz="2200" b="1" dirty="0"/>
              <a:t> když byla protnuta cílová linie.</a:t>
            </a:r>
          </a:p>
          <a:p>
            <a:endParaRPr lang="cs-CZ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772400" cy="1179018"/>
          </a:xfrm>
        </p:spPr>
        <p:txBody>
          <a:bodyPr/>
          <a:lstStyle/>
          <a:p>
            <a:pPr algn="ctr"/>
            <a:r>
              <a:rPr lang="cs-CZ" dirty="0"/>
              <a:t>Bezchybný průjezd </a:t>
            </a:r>
            <a:r>
              <a:rPr lang="cs-CZ" sz="3200" b="0" dirty="0"/>
              <a:t>3.06.07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85720" y="1714488"/>
            <a:ext cx="8143932" cy="3000396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cs-CZ" dirty="0"/>
              <a:t>	</a:t>
            </a:r>
            <a:r>
              <a:rPr lang="cs-CZ" sz="4000" dirty="0"/>
              <a:t>Celá hlava závodníka nebo závodníků musí protnout spojnici mezi tyčkami ve správném směru a v souladu s plánkem trati.</a:t>
            </a:r>
          </a:p>
          <a:p>
            <a:pPr lvl="0">
              <a:buFont typeface="Wingdings" pitchFamily="2" charset="2"/>
              <a:buChar char="Ø"/>
            </a:pPr>
            <a:r>
              <a:rPr lang="cs-CZ" sz="4000" dirty="0"/>
              <a:t>	Část lodě musí protnout spojnici mezi tyčkami v tomtéž okamžiku, kdy tuto spojnicí protíná celá hlava.</a:t>
            </a:r>
          </a:p>
          <a:p>
            <a:pPr>
              <a:buFont typeface="Wingdings" pitchFamily="2" charset="2"/>
              <a:buChar char="q"/>
            </a:pP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285720" y="5286388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Správný průjezd branky bez dotyku těla, pádla nebo lodi se posuzuje jako bezchybný.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7772400" cy="821828"/>
          </a:xfrm>
        </p:spPr>
        <p:txBody>
          <a:bodyPr/>
          <a:lstStyle/>
          <a:p>
            <a:pPr algn="ctr"/>
            <a:r>
              <a:rPr lang="cs-CZ" dirty="0"/>
              <a:t>Bodování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00034" y="1428736"/>
            <a:ext cx="3541582" cy="867212"/>
          </a:xfrm>
        </p:spPr>
        <p:txBody>
          <a:bodyPr>
            <a:normAutofit/>
          </a:bodyPr>
          <a:lstStyle/>
          <a:p>
            <a:r>
              <a:rPr lang="cs-CZ" sz="4000" u="sng" dirty="0"/>
              <a:t>2 trestné body</a:t>
            </a:r>
          </a:p>
        </p:txBody>
      </p:sp>
      <p:sp>
        <p:nvSpPr>
          <p:cNvPr id="4" name="Obdélník 3"/>
          <p:cNvSpPr/>
          <p:nvPr/>
        </p:nvSpPr>
        <p:spPr>
          <a:xfrm>
            <a:off x="428596" y="2357430"/>
            <a:ext cx="83582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cs-CZ" sz="2800" dirty="0"/>
              <a:t>Správný průjezd branky, ale s dotykem na jedné nebo obou tyčkách.</a:t>
            </a:r>
          </a:p>
        </p:txBody>
      </p:sp>
      <p:sp>
        <p:nvSpPr>
          <p:cNvPr id="5" name="Obdélník 4"/>
          <p:cNvSpPr/>
          <p:nvPr/>
        </p:nvSpPr>
        <p:spPr>
          <a:xfrm>
            <a:off x="928662" y="3929066"/>
            <a:ext cx="79296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/>
              <a:t>Opakovaný dotyk na jedné nebo obou tyčkách je penalizován pouze jednou.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0"/>
            <a:ext cx="7772400" cy="821828"/>
          </a:xfrm>
        </p:spPr>
        <p:txBody>
          <a:bodyPr/>
          <a:lstStyle/>
          <a:p>
            <a:pPr algn="ctr"/>
            <a:r>
              <a:rPr lang="cs-CZ" dirty="0"/>
              <a:t>Bodování 3. 07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57158" y="642918"/>
            <a:ext cx="4500594" cy="867212"/>
          </a:xfrm>
        </p:spPr>
        <p:txBody>
          <a:bodyPr>
            <a:normAutofit/>
          </a:bodyPr>
          <a:lstStyle/>
          <a:p>
            <a:r>
              <a:rPr lang="cs-CZ" sz="4000" u="sng" dirty="0"/>
              <a:t>50 trestných bodů</a:t>
            </a: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1214422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  <a:tabLst/>
            </a:pPr>
            <a:r>
              <a:rPr kumimoji="0" lang="cs-CZ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Dotyk na brance (buď na jedné nebo na obou tyčkách) bez správného průjezdu.</a:t>
            </a:r>
            <a:endParaRPr kumimoji="0" 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 startAt="2"/>
              <a:tabLst/>
            </a:pPr>
            <a:r>
              <a:rPr kumimoji="0" lang="cs-CZ" sz="2400" b="1" i="0" u="sng" strike="noStrike" cap="none" normalizeH="0" baseline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Úmyslné odhození</a:t>
            </a:r>
            <a:endParaRPr kumimoji="0" lang="cs-CZ" sz="2400" b="0" i="0" u="sng" strike="noStrike" cap="none" normalizeH="0" baseline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cs-CZ" sz="2400" dirty="0"/>
              <a:t>Kritéria k posuzování úmyslného odhození jsou:</a:t>
            </a:r>
          </a:p>
          <a:p>
            <a:r>
              <a:rPr lang="cs-CZ" sz="2400" dirty="0"/>
              <a:t>1. závodník není v takové pozici, aby se branka dala správně projet nebo</a:t>
            </a:r>
          </a:p>
          <a:p>
            <a:r>
              <a:rPr lang="cs-CZ" sz="2400" dirty="0"/>
              <a:t>2. závodník provede neočekávanou akci, která mu umožní projetí brány (např. uchopení tyče rukou, záběr, pohyb těla…).  </a:t>
            </a:r>
            <a:endParaRPr kumimoji="0" 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c)	</a:t>
            </a:r>
            <a:r>
              <a:rPr kumimoji="0" lang="cs-CZ" sz="2400" b="1" i="0" u="sng" strike="noStrike" cap="none" normalizeH="0" baseline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Zvrhnutí v brance</a:t>
            </a:r>
            <a:endParaRPr kumimoji="0" lang="cs-CZ" sz="2400" b="0" i="0" u="sng" strike="noStrike" cap="none" normalizeH="0" baseline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Hlava</a:t>
            </a:r>
            <a:r>
              <a:rPr kumimoji="0" lang="cs-CZ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cs-CZ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(u C2 jednoho ze dvou závodníků) protnula spojnici v okamžiku, kdy byl závodník ve zvrhnuté </a:t>
            </a:r>
            <a:r>
              <a:rPr kumimoji="0" lang="cs-CZ" sz="24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poloze, není-li brána správně projeta předtím, než začne průjezd nějaké následné brány. </a:t>
            </a:r>
            <a:r>
              <a:rPr kumimoji="0" lang="cs-CZ" sz="24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Loď je ve zvrhnuté poloze tehdy, jestliže tělo (trup a hlava</a:t>
            </a:r>
            <a:r>
              <a:rPr kumimoji="0" lang="cs-CZ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) je celé pod vodou.</a:t>
            </a:r>
            <a:endParaRPr kumimoji="0" 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7158" y="0"/>
            <a:ext cx="7772400" cy="821828"/>
          </a:xfrm>
        </p:spPr>
        <p:txBody>
          <a:bodyPr/>
          <a:lstStyle/>
          <a:p>
            <a:pPr algn="ctr"/>
            <a:r>
              <a:rPr lang="cs-CZ" dirty="0"/>
              <a:t>Bodování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28596" y="642918"/>
            <a:ext cx="4500594" cy="867212"/>
          </a:xfrm>
        </p:spPr>
        <p:txBody>
          <a:bodyPr>
            <a:normAutofit/>
          </a:bodyPr>
          <a:lstStyle/>
          <a:p>
            <a:r>
              <a:rPr lang="cs-CZ" sz="4000" u="sng" dirty="0"/>
              <a:t>50 trestných bodů</a:t>
            </a: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1225689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cs-CZ" sz="2400" b="1" dirty="0"/>
              <a:t>d)	</a:t>
            </a:r>
            <a:r>
              <a:rPr lang="cs-CZ" sz="2400" b="1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Průjezd z nesprávné strany</a:t>
            </a:r>
            <a:endParaRPr lang="cs-CZ" sz="24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cs-CZ" sz="2400" dirty="0"/>
              <a:t>Během jakéhokoliv průjezdu branky nesmí žádná část hlavy v žádném okamžiku protnout spojnici branky v nesprávném směru.</a:t>
            </a:r>
          </a:p>
          <a:p>
            <a:r>
              <a:rPr lang="cs-CZ" sz="2400" dirty="0"/>
              <a:t>(není-li zahájen ve </a:t>
            </a:r>
            <a:r>
              <a:rPr lang="cs-CZ" sz="2400"/>
              <a:t>správném směru).</a:t>
            </a:r>
            <a:endParaRPr lang="cs-CZ" sz="2400" dirty="0"/>
          </a:p>
          <a:p>
            <a:pPr lvl="0"/>
            <a:r>
              <a:rPr lang="cs-CZ" sz="2400" b="1" dirty="0"/>
              <a:t>e)	</a:t>
            </a:r>
            <a:r>
              <a:rPr lang="cs-CZ" sz="2400" b="1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Vynechání branky</a:t>
            </a:r>
            <a:endParaRPr lang="cs-CZ" sz="24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cs-CZ" sz="2400" dirty="0"/>
              <a:t>Vynecháním branky (branek) se rozumí, pokud začne průjezd kterékoli následující branky, anebo pokud je protnuta cílová linie.</a:t>
            </a:r>
          </a:p>
          <a:p>
            <a:endParaRPr lang="cs-CZ" sz="2400" dirty="0"/>
          </a:p>
          <a:p>
            <a:pPr marL="457200" lvl="0" indent="-457200">
              <a:buAutoNum type="alphaLcParenR" startAt="6"/>
            </a:pPr>
            <a:r>
              <a:rPr lang="cs-CZ" sz="2400" dirty="0"/>
              <a:t>Část hlavy protnula brankovou linii ve správném směru spolu s částí i bez části lodi, není-li brána správně znovu projeta předtím, než začne průjezd nějaké následné brány.</a:t>
            </a:r>
          </a:p>
          <a:p>
            <a:pPr marL="457200" lvl="0" indent="-457200"/>
            <a:endParaRPr lang="cs-CZ" sz="2400" dirty="0"/>
          </a:p>
          <a:p>
            <a:pPr lvl="0"/>
            <a:r>
              <a:rPr lang="cs-CZ" sz="2400" dirty="0"/>
              <a:t>g)	Pokud družstvo neprojede přes cílovou linii během 15 sekund.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s://scontent.fmad3-2.fna.fbcdn.net/t31.0-8/12973507_10154587017346729_6141190828666539695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008" y="857232"/>
            <a:ext cx="3745922" cy="2500330"/>
          </a:xfrm>
          <a:prstGeom prst="rect">
            <a:avLst/>
          </a:prstGeom>
          <a:noFill/>
        </p:spPr>
      </p:pic>
      <p:pic>
        <p:nvPicPr>
          <p:cNvPr id="23554" name="Picture 2" descr="https://scontent.fmad3-2.fna.fbcdn.net/t31.0-8/11224238_10154587017626729_8913956244873096980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3571876"/>
            <a:ext cx="4563148" cy="3045812"/>
          </a:xfrm>
          <a:prstGeom prst="rect">
            <a:avLst/>
          </a:prstGeom>
          <a:noFill/>
        </p:spPr>
      </p:pic>
      <p:pic>
        <p:nvPicPr>
          <p:cNvPr id="2050" name="Picture 2" descr="https://www.zonerama.com/Content/images/blank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2052" name="Picture 4" descr="https://www.zonerama.com/Content/images/blank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132</TotalTime>
  <Words>385</Words>
  <Application>Microsoft Office PowerPoint</Application>
  <PresentationFormat>Předvádění na obrazovce (4:3)</PresentationFormat>
  <Paragraphs>39</Paragraphs>
  <Slides>7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3" baseType="lpstr">
      <vt:lpstr>Arial</vt:lpstr>
      <vt:lpstr>Calibri</vt:lpstr>
      <vt:lpstr>Constantia</vt:lpstr>
      <vt:lpstr>Wingdings</vt:lpstr>
      <vt:lpstr>Wingdings 2</vt:lpstr>
      <vt:lpstr>Tok</vt:lpstr>
      <vt:lpstr>Pravidla projíždění branek 3.06.</vt:lpstr>
      <vt:lpstr>Bezchybný průjezd 3.06.07</vt:lpstr>
      <vt:lpstr>Bodování</vt:lpstr>
      <vt:lpstr>Bodování 3. 07</vt:lpstr>
      <vt:lpstr>Bodování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Pravidla projíždění branek</dc:title>
  <dc:creator>PC</dc:creator>
  <cp:lastModifiedBy>Lenka Kutá</cp:lastModifiedBy>
  <cp:revision>18</cp:revision>
  <dcterms:created xsi:type="dcterms:W3CDTF">2016-04-10T11:36:10Z</dcterms:created>
  <dcterms:modified xsi:type="dcterms:W3CDTF">2021-10-13T15:17:34Z</dcterms:modified>
</cp:coreProperties>
</file>