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Text názvu</a:t>
            </a:r>
          </a:p>
        </p:txBody>
      </p:sp>
      <p:sp>
        <p:nvSpPr>
          <p:cNvPr id="12" name="Text úrovně 1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21" name="Text úrovně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2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názvu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 názvu</a:t>
            </a:r>
          </a:p>
        </p:txBody>
      </p:sp>
      <p:sp>
        <p:nvSpPr>
          <p:cNvPr id="30" name="Text úrovně 1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39" name="Text úrovně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názvu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48" name="Text úrovně 1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9" name="Zástupný text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5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názvu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73" name="Text úrovně 1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4" name="Zástupný text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názvu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83" name="Zástupný symbol obrázku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Text úrovně 1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8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3" name="Text úrovně 1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7.jpeg"/><Relationship Id="rId4" Type="http://schemas.openxmlformats.org/officeDocument/2006/relationships/image" Target="../media/image8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18.jpe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5"/>
          <p:cNvSpPr/>
          <p:nvPr/>
        </p:nvSpPr>
        <p:spPr>
          <a:xfrm>
            <a:off x="-1" y="-1"/>
            <a:ext cx="12192001" cy="685736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5" name="Nadpis 1"/>
          <p:cNvSpPr txBox="1"/>
          <p:nvPr>
            <p:ph type="ctrTitle"/>
          </p:nvPr>
        </p:nvSpPr>
        <p:spPr>
          <a:xfrm>
            <a:off x="599608" y="679730"/>
            <a:ext cx="4171996" cy="3736542"/>
          </a:xfrm>
          <a:prstGeom prst="rect">
            <a:avLst/>
          </a:prstGeom>
        </p:spPr>
        <p:txBody>
          <a:bodyPr/>
          <a:lstStyle/>
          <a:p>
            <a:pPr algn="l" defTabSz="886968">
              <a:defRPr sz="4559"/>
            </a:pPr>
            <a:r>
              <a:t>Základy sportovního tréninku II. </a:t>
            </a:r>
            <a:br/>
            <a:r>
              <a:rPr i="1" sz="3880"/>
              <a:t>Vybrané kapitoly sportovního tréninku </a:t>
            </a:r>
          </a:p>
        </p:txBody>
      </p:sp>
      <p:sp>
        <p:nvSpPr>
          <p:cNvPr id="96" name="Podnadpis 2"/>
          <p:cNvSpPr txBox="1"/>
          <p:nvPr>
            <p:ph type="subTitle" sz="quarter" idx="1"/>
          </p:nvPr>
        </p:nvSpPr>
        <p:spPr>
          <a:xfrm>
            <a:off x="599608" y="4685288"/>
            <a:ext cx="4171996" cy="1035781"/>
          </a:xfrm>
          <a:prstGeom prst="rect">
            <a:avLst/>
          </a:prstGeom>
        </p:spPr>
        <p:txBody>
          <a:bodyPr/>
          <a:lstStyle/>
          <a:p>
            <a:pPr algn="l"/>
            <a:r>
              <a:t>PhDr. Jan Busta, Ph.D. </a:t>
            </a:r>
          </a:p>
          <a:p>
            <a:pPr algn="l"/>
            <a:r>
              <a:t>Školení trenérů, říjen 2025</a:t>
            </a:r>
          </a:p>
        </p:txBody>
      </p:sp>
      <p:grpSp>
        <p:nvGrpSpPr>
          <p:cNvPr id="99" name="Group 17"/>
          <p:cNvGrpSpPr/>
          <p:nvPr/>
        </p:nvGrpSpPr>
        <p:grpSpPr>
          <a:xfrm>
            <a:off x="9416432" y="1"/>
            <a:ext cx="2446385" cy="5777809"/>
            <a:chOff x="0" y="0"/>
            <a:chExt cx="2446384" cy="5777808"/>
          </a:xfrm>
        </p:grpSpPr>
        <p:sp>
          <p:nvSpPr>
            <p:cNvPr id="97" name="Straight Connector 18"/>
            <p:cNvSpPr/>
            <p:nvPr/>
          </p:nvSpPr>
          <p:spPr>
            <a:xfrm flipH="1">
              <a:off x="0" y="5777808"/>
              <a:ext cx="2432161" cy="1"/>
            </a:xfrm>
            <a:prstGeom prst="line">
              <a:avLst/>
            </a:prstGeom>
            <a:noFill/>
            <a:ln w="1524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8" name="Rectangle 19"/>
            <p:cNvSpPr/>
            <p:nvPr/>
          </p:nvSpPr>
          <p:spPr>
            <a:xfrm>
              <a:off x="-1" y="0"/>
              <a:ext cx="2446386" cy="55321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00" name="Rectangle 21"/>
          <p:cNvSpPr/>
          <p:nvPr/>
        </p:nvSpPr>
        <p:spPr>
          <a:xfrm>
            <a:off x="5386597" y="269323"/>
            <a:ext cx="6116780" cy="620877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139700" dist="127000" dir="5400000">
              <a:srgbClr val="000000">
                <a:alpha val="1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1" name="Obrázek 3" descr="Obrázek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0571" y="2847883"/>
            <a:ext cx="5608832" cy="10516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Nadpis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čem budeme dnes mluvit?</a:t>
            </a:r>
          </a:p>
        </p:txBody>
      </p:sp>
      <p:sp>
        <p:nvSpPr>
          <p:cNvPr id="104" name="Zástupný obsah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>
              <a:buFontTx/>
              <a:buAutoNum type="arabicPeriod" startAt="1"/>
            </a:pPr>
            <a:r>
              <a:t>Řízení sportovního tréninku</a:t>
            </a:r>
          </a:p>
          <a:p>
            <a:pPr marL="514350" indent="-514350">
              <a:buFontTx/>
              <a:buAutoNum type="arabicPeriod" startAt="1"/>
            </a:pPr>
            <a:r>
              <a:t>Lineární / bloková periodizace a interferenční efekt </a:t>
            </a:r>
          </a:p>
          <a:p>
            <a:pPr marL="514350" indent="-514350">
              <a:buFontTx/>
              <a:buAutoNum type="arabicPeriod" startAt="1"/>
            </a:pPr>
            <a:r>
              <a:t>Regenerace</a:t>
            </a:r>
          </a:p>
          <a:p>
            <a:pPr marL="514350" indent="-514350">
              <a:buFontTx/>
              <a:buAutoNum type="arabicPeriod" startAt="1"/>
            </a:pPr>
            <a:r>
              <a:t>Bezprostřední příprava sportovce na výkon v závodech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adpis 1"/>
          <p:cNvSpPr txBox="1"/>
          <p:nvPr>
            <p:ph type="title"/>
          </p:nvPr>
        </p:nvSpPr>
        <p:spPr>
          <a:xfrm>
            <a:off x="481012" y="327025"/>
            <a:ext cx="3290889" cy="228759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1. ŘÍZENÍ SPORTOVNÍHO TRÉNINKU</a:t>
            </a:r>
          </a:p>
        </p:txBody>
      </p:sp>
      <p:sp>
        <p:nvSpPr>
          <p:cNvPr id="107" name="Content Placeholder 1029"/>
          <p:cNvSpPr txBox="1"/>
          <p:nvPr>
            <p:ph type="body" sz="half" idx="1"/>
          </p:nvPr>
        </p:nvSpPr>
        <p:spPr>
          <a:xfrm>
            <a:off x="4223982" y="327026"/>
            <a:ext cx="7485413" cy="2287587"/>
          </a:xfrm>
          <a:prstGeom prst="rect">
            <a:avLst/>
          </a:prstGeom>
        </p:spPr>
        <p:txBody>
          <a:bodyPr anchor="ctr"/>
          <a:lstStyle/>
          <a:p>
            <a:pPr>
              <a:defRPr sz="1800"/>
            </a:pPr>
            <a:r>
              <a:t>Proces řízení tréninkového procesu</a:t>
            </a:r>
          </a:p>
          <a:p>
            <a:pPr>
              <a:defRPr sz="1800"/>
            </a:pPr>
            <a:r>
              <a:t>Postupné navyšování objemu / intenzity </a:t>
            </a:r>
          </a:p>
          <a:p>
            <a:pPr>
              <a:defRPr sz="1800"/>
            </a:pPr>
            <a:r>
              <a:t>Míra specificity tréninkových prostředků  </a:t>
            </a:r>
          </a:p>
        </p:txBody>
      </p:sp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9305" r="0" b="10338"/>
          <a:stretch>
            <a:fillRect/>
          </a:stretch>
        </p:blipFill>
        <p:spPr>
          <a:xfrm>
            <a:off x="-9169" y="2763150"/>
            <a:ext cx="12201129" cy="4093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0803" y="42"/>
                </a:lnTo>
                <a:cubicBezTo>
                  <a:pt x="19456" y="143"/>
                  <a:pt x="18110" y="400"/>
                  <a:pt x="16764" y="884"/>
                </a:cubicBezTo>
                <a:cubicBezTo>
                  <a:pt x="11379" y="2820"/>
                  <a:pt x="5995" y="1126"/>
                  <a:pt x="611" y="339"/>
                </a:cubicBezTo>
                <a:lnTo>
                  <a:pt x="0" y="26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44"/>
          <p:cNvSpPr/>
          <p:nvPr/>
        </p:nvSpPr>
        <p:spPr>
          <a:xfrm>
            <a:off x="-2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Nadpis 1"/>
          <p:cNvSpPr txBox="1"/>
          <p:nvPr>
            <p:ph type="title"/>
          </p:nvPr>
        </p:nvSpPr>
        <p:spPr>
          <a:xfrm>
            <a:off x="838200" y="557188"/>
            <a:ext cx="3374136" cy="5567893"/>
          </a:xfrm>
          <a:prstGeom prst="rect">
            <a:avLst/>
          </a:prstGeom>
        </p:spPr>
        <p:txBody>
          <a:bodyPr/>
          <a:lstStyle>
            <a:lvl1pPr>
              <a:defRPr sz="5200"/>
            </a:lvl1pPr>
          </a:lstStyle>
          <a:p>
            <a:pPr/>
            <a:r>
              <a:t>Trénink</a:t>
            </a:r>
          </a:p>
        </p:txBody>
      </p:sp>
      <p:grpSp>
        <p:nvGrpSpPr>
          <p:cNvPr id="121" name="Zástupný obsah 2"/>
          <p:cNvGrpSpPr/>
          <p:nvPr/>
        </p:nvGrpSpPr>
        <p:grpSpPr>
          <a:xfrm>
            <a:off x="5093208" y="811784"/>
            <a:ext cx="6263641" cy="5121902"/>
            <a:chOff x="0" y="0"/>
            <a:chExt cx="6263640" cy="5121900"/>
          </a:xfrm>
        </p:grpSpPr>
        <p:grpSp>
          <p:nvGrpSpPr>
            <p:cNvPr id="114" name="Seskupit"/>
            <p:cNvGrpSpPr/>
            <p:nvPr/>
          </p:nvGrpSpPr>
          <p:grpSpPr>
            <a:xfrm>
              <a:off x="0" y="0"/>
              <a:ext cx="6263641" cy="1649701"/>
              <a:chOff x="0" y="0"/>
              <a:chExt cx="6263640" cy="1649700"/>
            </a:xfrm>
          </p:grpSpPr>
          <p:sp>
            <p:nvSpPr>
              <p:cNvPr id="112" name="Zaoblený obdélník"/>
              <p:cNvSpPr/>
              <p:nvPr/>
            </p:nvSpPr>
            <p:spPr>
              <a:xfrm>
                <a:off x="0" y="0"/>
                <a:ext cx="6263641" cy="1649701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333500">
                  <a:lnSpc>
                    <a:spcPct val="90000"/>
                  </a:lnSpc>
                  <a:spcBef>
                    <a:spcPts val="1100"/>
                  </a:spcBef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13" name="Racionální – řízený proces integrující poznatky vědy o sportovním tréninku i zkušenosti sportovce/trenéra."/>
              <p:cNvSpPr txBox="1"/>
              <p:nvPr/>
            </p:nvSpPr>
            <p:spPr>
              <a:xfrm>
                <a:off x="80532" y="68545"/>
                <a:ext cx="6102576" cy="151261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4300" tIns="114300" rIns="114300" bIns="114300" numCol="1" anchor="ctr">
                <a:spAutoFit/>
              </a:bodyPr>
              <a:lstStyle>
                <a:lvl1pPr defTabSz="1333500">
                  <a:lnSpc>
                    <a:spcPct val="90000"/>
                  </a:lnSpc>
                  <a:spcBef>
                    <a:spcPts val="1200"/>
                  </a:spcBef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Racionální – řízený proces integrující poznatky vědy o sportovním tréninku i zkušenosti sportovce/trenéra. </a:t>
                </a:r>
              </a:p>
            </p:txBody>
          </p:sp>
        </p:grpSp>
        <p:grpSp>
          <p:nvGrpSpPr>
            <p:cNvPr id="117" name="Seskupit"/>
            <p:cNvGrpSpPr/>
            <p:nvPr/>
          </p:nvGrpSpPr>
          <p:grpSpPr>
            <a:xfrm>
              <a:off x="0" y="1736100"/>
              <a:ext cx="6263641" cy="1649701"/>
              <a:chOff x="0" y="0"/>
              <a:chExt cx="6263640" cy="1649700"/>
            </a:xfrm>
          </p:grpSpPr>
          <p:sp>
            <p:nvSpPr>
              <p:cNvPr id="115" name="Zaoblený obdélník"/>
              <p:cNvSpPr/>
              <p:nvPr/>
            </p:nvSpPr>
            <p:spPr>
              <a:xfrm>
                <a:off x="0" y="0"/>
                <a:ext cx="6263641" cy="1649701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333500">
                  <a:lnSpc>
                    <a:spcPct val="90000"/>
                  </a:lnSpc>
                  <a:spcBef>
                    <a:spcPts val="1100"/>
                  </a:spcBef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16" name="Racionální – dlouhodobě plánovaný proces."/>
              <p:cNvSpPr txBox="1"/>
              <p:nvPr/>
            </p:nvSpPr>
            <p:spPr>
              <a:xfrm>
                <a:off x="80532" y="289919"/>
                <a:ext cx="6102576" cy="10698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4300" tIns="114300" rIns="114300" bIns="114300" numCol="1" anchor="ctr">
                <a:spAutoFit/>
              </a:bodyPr>
              <a:lstStyle>
                <a:lvl1pPr defTabSz="1333500">
                  <a:lnSpc>
                    <a:spcPct val="90000"/>
                  </a:lnSpc>
                  <a:spcBef>
                    <a:spcPts val="1200"/>
                  </a:spcBef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Racionální – dlouhodobě plánovaný proces. </a:t>
                </a:r>
              </a:p>
            </p:txBody>
          </p:sp>
        </p:grpSp>
        <p:grpSp>
          <p:nvGrpSpPr>
            <p:cNvPr id="120" name="Seskupit"/>
            <p:cNvGrpSpPr/>
            <p:nvPr/>
          </p:nvGrpSpPr>
          <p:grpSpPr>
            <a:xfrm>
              <a:off x="0" y="3472200"/>
              <a:ext cx="6263641" cy="1649701"/>
              <a:chOff x="0" y="0"/>
              <a:chExt cx="6263640" cy="1649700"/>
            </a:xfrm>
          </p:grpSpPr>
          <p:sp>
            <p:nvSpPr>
              <p:cNvPr id="118" name="Zaoblený obdélník"/>
              <p:cNvSpPr/>
              <p:nvPr/>
            </p:nvSpPr>
            <p:spPr>
              <a:xfrm>
                <a:off x="0" y="0"/>
                <a:ext cx="6263641" cy="1649701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333500">
                  <a:lnSpc>
                    <a:spcPct val="90000"/>
                  </a:lnSpc>
                  <a:spcBef>
                    <a:spcPts val="1100"/>
                  </a:spcBef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19" name="Racionální – správná rozhodnutí založená na důkazech v průběhu 10 a více let."/>
              <p:cNvSpPr txBox="1"/>
              <p:nvPr/>
            </p:nvSpPr>
            <p:spPr>
              <a:xfrm>
                <a:off x="80532" y="68545"/>
                <a:ext cx="6102576" cy="15126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4300" tIns="114300" rIns="114300" bIns="114300" numCol="1" anchor="ctr">
                <a:spAutoFit/>
              </a:bodyPr>
              <a:lstStyle>
                <a:lvl1pPr defTabSz="1333500">
                  <a:lnSpc>
                    <a:spcPct val="90000"/>
                  </a:lnSpc>
                  <a:spcBef>
                    <a:spcPts val="1200"/>
                  </a:spcBef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Racionální – správná rozhodnutí založená na důkazech v průběhu 10 a více let. 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24" name="Nadpis 1"/>
          <p:cNvSpPr txBox="1"/>
          <p:nvPr>
            <p:ph type="title"/>
          </p:nvPr>
        </p:nvSpPr>
        <p:spPr>
          <a:xfrm>
            <a:off x="6095998" y="707131"/>
            <a:ext cx="3667126" cy="2387601"/>
          </a:xfrm>
          <a:prstGeom prst="rect">
            <a:avLst/>
          </a:prstGeom>
        </p:spPr>
        <p:txBody>
          <a:bodyPr anchor="b"/>
          <a:lstStyle/>
          <a:p>
            <a:pPr>
              <a:defRPr sz="3200">
                <a:solidFill>
                  <a:srgbClr val="FFFFFF"/>
                </a:solidFill>
              </a:defRPr>
            </a:pPr>
            <a:br/>
            <a:br/>
            <a:r>
              <a:t>„I jednoduchý plán je lepší než geniální nesoustavnost“.</a:t>
            </a:r>
          </a:p>
        </p:txBody>
      </p:sp>
      <p:pic>
        <p:nvPicPr>
          <p:cNvPr id="125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rcRect l="0" t="9200" r="0" b="17449"/>
          <a:stretch>
            <a:fillRect/>
          </a:stretch>
        </p:blipFill>
        <p:spPr>
          <a:xfrm>
            <a:off x="126205" y="836574"/>
            <a:ext cx="4718322" cy="5184852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Rectangle 11"/>
          <p:cNvSpPr/>
          <p:nvPr/>
        </p:nvSpPr>
        <p:spPr>
          <a:xfrm>
            <a:off x="126205" y="115192"/>
            <a:ext cx="11939590" cy="6627616"/>
          </a:xfrm>
          <a:prstGeom prst="rect">
            <a:avLst/>
          </a:prstGeom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7" name="Straight Connector 13"/>
          <p:cNvSpPr/>
          <p:nvPr/>
        </p:nvSpPr>
        <p:spPr>
          <a:xfrm flipH="1" flipV="1">
            <a:off x="6096001" y="3209924"/>
            <a:ext cx="6096000" cy="2"/>
          </a:xfrm>
          <a:prstGeom prst="line">
            <a:avLst/>
          </a:prstGeom>
          <a:ln w="12700">
            <a:solidFill>
              <a:schemeClr val="accent2"/>
            </a:solidFill>
            <a:miter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2059"/>
          <p:cNvSpPr/>
          <p:nvPr/>
        </p:nvSpPr>
        <p:spPr>
          <a:xfrm>
            <a:off x="-2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Nadpis 1"/>
          <p:cNvSpPr txBox="1"/>
          <p:nvPr>
            <p:ph type="title"/>
          </p:nvPr>
        </p:nvSpPr>
        <p:spPr>
          <a:xfrm>
            <a:off x="836678" y="723898"/>
            <a:ext cx="6002111" cy="149542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Periodizace</a:t>
            </a:r>
          </a:p>
        </p:txBody>
      </p:sp>
      <p:sp>
        <p:nvSpPr>
          <p:cNvPr id="131" name="Zástupný obsah 2"/>
          <p:cNvSpPr txBox="1"/>
          <p:nvPr>
            <p:ph type="body" sz="half" idx="1"/>
          </p:nvPr>
        </p:nvSpPr>
        <p:spPr>
          <a:xfrm>
            <a:off x="836680" y="2405066"/>
            <a:ext cx="6002111" cy="372903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000"/>
            </a:pPr>
            <a:r>
              <a:t>Periodizace je strategické a cyklické řízení tréninkových proměnných, jako jsou objem, intenzita a výběr cvičení, v průběhu času s cílem </a:t>
            </a:r>
            <a:r>
              <a:rPr b="1"/>
              <a:t>maximalizovat sportovní výkon pro konkrétní událost a předejít přetrénování</a:t>
            </a:r>
            <a:r>
              <a:t>.</a:t>
            </a:r>
            <a:br/>
            <a:r>
              <a:t>Díky systematickému střídání tréninkového zatížení a odpočinku umožňuje sportovcům </a:t>
            </a:r>
            <a:r>
              <a:rPr b="1"/>
              <a:t>dosáhnout vrcholné výkonnosti ve správný okamžik</a:t>
            </a:r>
            <a:r>
              <a:t>, například během soutěže, a zároveň </a:t>
            </a:r>
            <a:r>
              <a:rPr b="1"/>
              <a:t>minimalizovat riziko zranění</a:t>
            </a:r>
            <a:r>
              <a:t>.</a:t>
            </a:r>
            <a:br/>
            <a:r>
              <a:t>Periodizace rozděluje tréninkový rok na </a:t>
            </a:r>
            <a:r>
              <a:rPr b="1"/>
              <a:t>fáze neboli cykly – makrocykly, mezocykly a mikrocykly</a:t>
            </a:r>
            <a:r>
              <a:t>, z nichž každý má své specifické cíle.</a:t>
            </a:r>
          </a:p>
        </p:txBody>
      </p:sp>
      <p:pic>
        <p:nvPicPr>
          <p:cNvPr id="13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886" t="0" r="1068" b="0"/>
          <a:stretch>
            <a:fillRect/>
          </a:stretch>
        </p:blipFill>
        <p:spPr>
          <a:xfrm>
            <a:off x="7199439" y="9"/>
            <a:ext cx="4992561" cy="68579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5" name="Nadpis 1"/>
          <p:cNvSpPr txBox="1"/>
          <p:nvPr>
            <p:ph type="title"/>
          </p:nvPr>
        </p:nvSpPr>
        <p:spPr>
          <a:xfrm>
            <a:off x="630936" y="639519"/>
            <a:ext cx="3429001" cy="1719073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pPr/>
            <a:r>
              <a:t>Zásada cykličnosti</a:t>
            </a:r>
          </a:p>
        </p:txBody>
      </p:sp>
      <p:grpSp>
        <p:nvGrpSpPr>
          <p:cNvPr id="138" name="sketch line"/>
          <p:cNvGrpSpPr/>
          <p:nvPr/>
        </p:nvGrpSpPr>
        <p:grpSpPr>
          <a:xfrm>
            <a:off x="643176" y="2558087"/>
            <a:ext cx="3255323" cy="46547"/>
            <a:chOff x="0" y="0"/>
            <a:chExt cx="3255321" cy="46546"/>
          </a:xfrm>
        </p:grpSpPr>
        <p:sp>
          <p:nvSpPr>
            <p:cNvPr id="136" name="Tvar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7" name="Tvar"/>
            <p:cNvSpPr/>
            <p:nvPr/>
          </p:nvSpPr>
          <p:spPr>
            <a:xfrm>
              <a:off x="-1" y="0"/>
              <a:ext cx="3255198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39" name="Content Placeholder 8"/>
          <p:cNvSpPr txBox="1"/>
          <p:nvPr>
            <p:ph type="body" sz="quarter" idx="1"/>
          </p:nvPr>
        </p:nvSpPr>
        <p:spPr>
          <a:xfrm>
            <a:off x="630936" y="2807207"/>
            <a:ext cx="3429001" cy="3410713"/>
          </a:xfrm>
          <a:prstGeom prst="rect">
            <a:avLst/>
          </a:prstGeom>
        </p:spPr>
        <p:txBody>
          <a:bodyPr/>
          <a:lstStyle/>
          <a:p>
            <a:pPr>
              <a:defRPr sz="2200"/>
            </a:pPr>
            <a:r>
              <a:t>Přípravné období </a:t>
            </a:r>
          </a:p>
          <a:p>
            <a:pPr>
              <a:defRPr sz="2200"/>
            </a:pPr>
            <a:r>
              <a:t>Předzávodní období </a:t>
            </a:r>
          </a:p>
          <a:p>
            <a:pPr>
              <a:defRPr sz="2200"/>
            </a:pPr>
            <a:r>
              <a:t>Závodní období </a:t>
            </a:r>
          </a:p>
          <a:p>
            <a:pPr>
              <a:defRPr sz="2200"/>
            </a:pPr>
            <a:r>
              <a:t>Přechodné období </a:t>
            </a:r>
          </a:p>
        </p:txBody>
      </p:sp>
      <p:pic>
        <p:nvPicPr>
          <p:cNvPr id="140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54296" y="1280217"/>
            <a:ext cx="6903720" cy="4297565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TextovéPole 3"/>
          <p:cNvSpPr txBox="1"/>
          <p:nvPr/>
        </p:nvSpPr>
        <p:spPr>
          <a:xfrm>
            <a:off x="3726765" y="5085200"/>
            <a:ext cx="6004561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55555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Vyjadřuje skutečnost, že předpokladem efektivních adaptačních změn v organismu sportovce je systematické opakování obsahu, prostředků metod a forem sportovního tréninku s cílem postupně zvyšovat sportovní výkonnost.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own Arrow 7"/>
          <p:cNvSpPr/>
          <p:nvPr/>
        </p:nvSpPr>
        <p:spPr>
          <a:xfrm rot="16200000">
            <a:off x="800100" y="1491343"/>
            <a:ext cx="3333749" cy="34991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8351"/>
                </a:moveTo>
                <a:lnTo>
                  <a:pt x="0" y="0"/>
                </a:lnTo>
                <a:lnTo>
                  <a:pt x="21600" y="0"/>
                </a:lnTo>
                <a:lnTo>
                  <a:pt x="21600" y="18351"/>
                </a:lnTo>
                <a:lnTo>
                  <a:pt x="10800" y="21600"/>
                </a:lnTo>
                <a:close/>
              </a:path>
            </a:pathLst>
          </a:custGeom>
          <a:solidFill>
            <a:srgbClr val="40404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4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7316" y="876596"/>
            <a:ext cx="6780701" cy="51024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pPr/>
            <a:r>
              <a:t>Zásada nepřetržitého tréninkového procesu</a:t>
            </a:r>
          </a:p>
        </p:txBody>
      </p:sp>
      <p:sp>
        <p:nvSpPr>
          <p:cNvPr id="147" name="TextovéPole 3"/>
          <p:cNvSpPr txBox="1"/>
          <p:nvPr/>
        </p:nvSpPr>
        <p:spPr>
          <a:xfrm>
            <a:off x="922412" y="2533475"/>
            <a:ext cx="3364381" cy="344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900"/>
            </a:lvl1pPr>
          </a:lstStyle>
          <a:p>
            <a:pPr/>
            <a:r>
              <a:t>Základním předpokladem růstu a udržování dosažené sportovní výkonnosti je systematická tréninková činnost. Je nezbytné dodržovat optimální frekvenci tréninkových jednotek, které dodržují princip superkompenzace. Zásada proto vyjadřuje požadavek nepřetržitého střídání zatížení a odpočinku při respektování individuálních specifik sportovců.</a:t>
            </a:r>
          </a:p>
        </p:txBody>
      </p:sp>
      <p:pic>
        <p:nvPicPr>
          <p:cNvPr id="148" name="Zástupný obsah 8" descr="Zástupný obsah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7671" y="1900211"/>
            <a:ext cx="6389347" cy="30668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1" name="Group 22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149" name="Rectangle 23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0" name="Rectangle 24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Typy mikrocyklů </a:t>
            </a:r>
          </a:p>
        </p:txBody>
      </p:sp>
      <p:sp>
        <p:nvSpPr>
          <p:cNvPr id="154" name="Zástupný obsah 2"/>
          <p:cNvSpPr txBox="1"/>
          <p:nvPr>
            <p:ph type="body" sz="quarter" idx="1"/>
          </p:nvPr>
        </p:nvSpPr>
        <p:spPr>
          <a:xfrm>
            <a:off x="876692" y="2533475"/>
            <a:ext cx="3455822" cy="3447834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Rozvíjející </a:t>
            </a:r>
          </a:p>
          <a:p>
            <a:pPr>
              <a:defRPr sz="2000"/>
            </a:pPr>
            <a:r>
              <a:t>Stabilizační </a:t>
            </a:r>
          </a:p>
          <a:p>
            <a:pPr>
              <a:defRPr sz="2000"/>
            </a:pPr>
            <a:r>
              <a:t>Odpočinkový </a:t>
            </a:r>
          </a:p>
          <a:p>
            <a:pPr>
              <a:defRPr sz="2000"/>
            </a:pPr>
            <a:r>
              <a:t>Kontrolní </a:t>
            </a:r>
          </a:p>
          <a:p>
            <a:pPr>
              <a:defRPr sz="2000"/>
            </a:pPr>
            <a:r>
              <a:t>Vylaďovací </a:t>
            </a:r>
          </a:p>
          <a:p>
            <a:pPr>
              <a:defRPr sz="2000"/>
            </a:pPr>
            <a:r>
              <a:t>Soutěžní / závodní </a:t>
            </a:r>
          </a:p>
        </p:txBody>
      </p:sp>
      <p:pic>
        <p:nvPicPr>
          <p:cNvPr id="1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7671" y="1605053"/>
            <a:ext cx="6389347" cy="36572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8" name="Group 3078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156" name="Rectangle 3079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7" name="Rectangle 3080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Zásada vlnovitého průběhu zatížení</a:t>
            </a:r>
          </a:p>
        </p:txBody>
      </p:sp>
      <p:sp>
        <p:nvSpPr>
          <p:cNvPr id="161" name="TextovéPole 3"/>
          <p:cNvSpPr txBox="1"/>
          <p:nvPr/>
        </p:nvSpPr>
        <p:spPr>
          <a:xfrm>
            <a:off x="922412" y="2533475"/>
            <a:ext cx="3364381" cy="344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700"/>
            </a:lvl1pPr>
          </a:lstStyle>
          <a:p>
            <a:pPr/>
            <a:r>
              <a:t>Vlnovité kolísání aktivity je charakteristické pro celou živou přírodu. Proto je vlnovitý charakter nejvhodnější i pro průběh tréninkového zatížení (jeho objem a intenzitu). Jinými slovy musí probíhat ve změnách, které představují vlny (oblíbené jídlo se také nedá jíst každý den). Z hlediska přípravy na dosahování maximálních výkonů se vlna intenzity opožďuje za vlnou objemu a ke vzniku sportovní formy dochází až při snížení objemu.</a:t>
            </a:r>
          </a:p>
        </p:txBody>
      </p:sp>
      <p:pic>
        <p:nvPicPr>
          <p:cNvPr id="162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7671" y="2259613"/>
            <a:ext cx="6389347" cy="234808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" name="Group 22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163" name="Rectangle 23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4" name="Rectangle 24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166" name="Obrázek 5" descr="Obrázek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06880" y="4506974"/>
            <a:ext cx="3797537" cy="20221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0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9" name="Nadpis 1"/>
          <p:cNvSpPr txBox="1"/>
          <p:nvPr>
            <p:ph type="title"/>
          </p:nvPr>
        </p:nvSpPr>
        <p:spPr>
          <a:xfrm>
            <a:off x="630936" y="639519"/>
            <a:ext cx="3429001" cy="1719073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Směrem k závodům </a:t>
            </a:r>
          </a:p>
        </p:txBody>
      </p:sp>
      <p:grpSp>
        <p:nvGrpSpPr>
          <p:cNvPr id="172" name="sketch line"/>
          <p:cNvGrpSpPr/>
          <p:nvPr/>
        </p:nvGrpSpPr>
        <p:grpSpPr>
          <a:xfrm>
            <a:off x="643176" y="2558087"/>
            <a:ext cx="3255323" cy="46547"/>
            <a:chOff x="0" y="0"/>
            <a:chExt cx="3255321" cy="46546"/>
          </a:xfrm>
        </p:grpSpPr>
        <p:sp>
          <p:nvSpPr>
            <p:cNvPr id="170" name="Tvar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1" name="Tvar"/>
            <p:cNvSpPr/>
            <p:nvPr/>
          </p:nvSpPr>
          <p:spPr>
            <a:xfrm>
              <a:off x="-1" y="0"/>
              <a:ext cx="3255198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73" name="Zástupný obsah 2"/>
          <p:cNvSpPr txBox="1"/>
          <p:nvPr>
            <p:ph type="body" sz="quarter" idx="1"/>
          </p:nvPr>
        </p:nvSpPr>
        <p:spPr>
          <a:xfrm>
            <a:off x="630936" y="2807207"/>
            <a:ext cx="3429001" cy="3410713"/>
          </a:xfrm>
          <a:prstGeom prst="rect">
            <a:avLst/>
          </a:prstGeom>
        </p:spPr>
        <p:txBody>
          <a:bodyPr/>
          <a:lstStyle>
            <a:lvl1pPr>
              <a:buFontTx/>
              <a:buChar char="-"/>
              <a:defRPr sz="2200"/>
            </a:lvl1pPr>
          </a:lstStyle>
          <a:p>
            <a:pPr/>
            <a:r>
              <a:t>Ladění, superkompenzace, snížení objemu zatížení, soutěžní intenzita. </a:t>
            </a:r>
          </a:p>
        </p:txBody>
      </p:sp>
      <p:pic>
        <p:nvPicPr>
          <p:cNvPr id="17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0398" t="0" r="19360" b="0"/>
          <a:stretch>
            <a:fillRect/>
          </a:stretch>
        </p:blipFill>
        <p:spPr>
          <a:xfrm>
            <a:off x="4654296" y="689245"/>
            <a:ext cx="6903721" cy="54794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2700"/>
            </a:lvl1pPr>
          </a:lstStyle>
          <a:p>
            <a:pPr/>
            <a:r>
              <a:t>Zásada jednoty všestranné a specializované přípravy – míra specificity</a:t>
            </a:r>
          </a:p>
        </p:txBody>
      </p:sp>
      <p:sp>
        <p:nvSpPr>
          <p:cNvPr id="177" name="TextovéPole 6"/>
          <p:cNvSpPr txBox="1"/>
          <p:nvPr/>
        </p:nvSpPr>
        <p:spPr>
          <a:xfrm>
            <a:off x="922412" y="2533475"/>
            <a:ext cx="3364381" cy="344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900"/>
            </a:lvl1pPr>
          </a:lstStyle>
          <a:p>
            <a:pPr/>
            <a:r>
              <a:t>Pro optimální rozvoj sportovce je nutný optimální poměr všestranné a specializované přípravy, který se mění v jednotlivých etapách sportovní přípravy. Objem speciálního postupně narůstá. Chybou je problém předčasné specializace, tj. vysoký nárůst specializované přípravy již v mladém věku, což má za následek rychlý nárůst sportovní výkonnosti</a:t>
            </a:r>
          </a:p>
        </p:txBody>
      </p:sp>
      <p:grpSp>
        <p:nvGrpSpPr>
          <p:cNvPr id="180" name="Group 13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178" name="Rectangle 14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9" name="Rectangle 15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graphicFrame>
        <p:nvGraphicFramePr>
          <p:cNvPr id="181" name="Zástupný obsah 3"/>
          <p:cNvGraphicFramePr/>
          <p:nvPr/>
        </p:nvGraphicFramePr>
        <p:xfrm>
          <a:off x="4987671" y="839072"/>
          <a:ext cx="6389353" cy="5189173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87424"/>
                <a:gridCol w="483494"/>
                <a:gridCol w="483494"/>
                <a:gridCol w="483494"/>
                <a:gridCol w="483494"/>
                <a:gridCol w="483494"/>
                <a:gridCol w="483494"/>
                <a:gridCol w="483494"/>
                <a:gridCol w="483494"/>
                <a:gridCol w="483494"/>
                <a:gridCol w="483494"/>
                <a:gridCol w="483494"/>
                <a:gridCol w="483494"/>
              </a:tblGrid>
              <a:tr h="2548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10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11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12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1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3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4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5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6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7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8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9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10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30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40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50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60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70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80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  <a:tr h="493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500">
                          <a:solidFill>
                            <a:srgbClr val="FFFFFF"/>
                          </a:solidFill>
                        </a:rPr>
                        <a:t>100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500"/>
                        <a:t>-------</a:t>
                      </a:r>
                    </a:p>
                  </a:txBody>
                  <a:tcPr marL="0" marR="0" marT="0" marB="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Zásada postupného zvyšování zatížení</a:t>
            </a:r>
          </a:p>
        </p:txBody>
      </p:sp>
      <p:sp>
        <p:nvSpPr>
          <p:cNvPr id="184" name="TextovéPole 4"/>
          <p:cNvSpPr txBox="1"/>
          <p:nvPr/>
        </p:nvSpPr>
        <p:spPr>
          <a:xfrm>
            <a:off x="922412" y="2533475"/>
            <a:ext cx="3364381" cy="344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700"/>
            </a:lvl1pPr>
          </a:lstStyle>
          <a:p>
            <a:pPr/>
            <a:r>
              <a:t>Velikost zatížení musí respektovat aktuální úroveň trénovanosti sportovce. V dlouhodobém horizontu musí zatížení postupně narůstat. Není možno zatížení pravidelně stupňovat a zvyšovat do nekonečna. V jednotlivých etapách, tréninkových obdobích a cyklech dochází k nárůstu, stabilizaci a poté ke snížení zatížení. Z dlouhodobějšího hlediska má potom velikost zatížení vlnovitý charakter (viz níže) s dlouhodobou tendencí zvyšování zatížení</a:t>
            </a:r>
          </a:p>
        </p:txBody>
      </p:sp>
      <p:grpSp>
        <p:nvGrpSpPr>
          <p:cNvPr id="187" name="Group 13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185" name="Rectangle 14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6" name="Rectangle 15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graphicFrame>
        <p:nvGraphicFramePr>
          <p:cNvPr id="188" name="Zástupný obsah 3"/>
          <p:cNvGraphicFramePr/>
          <p:nvPr/>
        </p:nvGraphicFramePr>
        <p:xfrm>
          <a:off x="4987671" y="906936"/>
          <a:ext cx="6389354" cy="505344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473112"/>
                <a:gridCol w="493020"/>
                <a:gridCol w="493020"/>
                <a:gridCol w="493020"/>
                <a:gridCol w="493020"/>
                <a:gridCol w="493020"/>
                <a:gridCol w="493020"/>
                <a:gridCol w="493020"/>
                <a:gridCol w="493020"/>
                <a:gridCol w="493020"/>
                <a:gridCol w="493020"/>
                <a:gridCol w="493020"/>
                <a:gridCol w="493020"/>
              </a:tblGrid>
              <a:tr h="449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 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11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 marL="0" marR="0" marT="0" marB="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18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16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14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603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/>
                      </a:pPr>
                      <a:r>
                        <a:rPr sz="1400"/>
                        <a:t>-----</a:t>
                      </a:r>
                    </a:p>
                  </a:txBody>
                  <a:tcPr marL="0" marR="0" marT="0" marB="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1" name="Nadpis 1"/>
          <p:cNvSpPr txBox="1"/>
          <p:nvPr>
            <p:ph type="title"/>
          </p:nvPr>
        </p:nvSpPr>
        <p:spPr>
          <a:xfrm>
            <a:off x="634999" y="640822"/>
            <a:ext cx="3418661" cy="5583149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Způsoby navyšování objemu a intenzity zatížení</a:t>
            </a:r>
          </a:p>
        </p:txBody>
      </p:sp>
      <p:grpSp>
        <p:nvGrpSpPr>
          <p:cNvPr id="194" name="sketch line"/>
          <p:cNvGrpSpPr/>
          <p:nvPr/>
        </p:nvGrpSpPr>
        <p:grpSpPr>
          <a:xfrm>
            <a:off x="4311022" y="766391"/>
            <a:ext cx="47073" cy="5411049"/>
            <a:chOff x="0" y="0"/>
            <a:chExt cx="47071" cy="5411048"/>
          </a:xfrm>
        </p:grpSpPr>
        <p:sp>
          <p:nvSpPr>
            <p:cNvPr id="192" name="Tvar"/>
            <p:cNvSpPr/>
            <p:nvPr/>
          </p:nvSpPr>
          <p:spPr>
            <a:xfrm rot="5400000">
              <a:off x="-2682110" y="2682109"/>
              <a:ext cx="5410572" cy="46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3392" fill="norm" stroke="1" extrusionOk="0">
                  <a:moveTo>
                    <a:pt x="2" y="4531"/>
                  </a:moveTo>
                  <a:cubicBezTo>
                    <a:pt x="1140" y="3108"/>
                    <a:pt x="1504" y="10964"/>
                    <a:pt x="2485" y="4531"/>
                  </a:cubicBezTo>
                  <a:cubicBezTo>
                    <a:pt x="3466" y="-1903"/>
                    <a:pt x="4119" y="6619"/>
                    <a:pt x="4537" y="4531"/>
                  </a:cubicBezTo>
                  <a:cubicBezTo>
                    <a:pt x="4955" y="2442"/>
                    <a:pt x="6236" y="7384"/>
                    <a:pt x="7669" y="4531"/>
                  </a:cubicBezTo>
                  <a:cubicBezTo>
                    <a:pt x="9101" y="1677"/>
                    <a:pt x="9452" y="10178"/>
                    <a:pt x="10152" y="4531"/>
                  </a:cubicBezTo>
                  <a:cubicBezTo>
                    <a:pt x="10853" y="-1117"/>
                    <a:pt x="11446" y="-1891"/>
                    <a:pt x="12636" y="4531"/>
                  </a:cubicBezTo>
                  <a:cubicBezTo>
                    <a:pt x="13827" y="10952"/>
                    <a:pt x="14245" y="3732"/>
                    <a:pt x="15768" y="4531"/>
                  </a:cubicBezTo>
                  <a:cubicBezTo>
                    <a:pt x="17290" y="5330"/>
                    <a:pt x="17119" y="7581"/>
                    <a:pt x="18035" y="4531"/>
                  </a:cubicBezTo>
                  <a:cubicBezTo>
                    <a:pt x="18952" y="1481"/>
                    <a:pt x="20559" y="7049"/>
                    <a:pt x="21599" y="4531"/>
                  </a:cubicBezTo>
                  <a:cubicBezTo>
                    <a:pt x="21596" y="6095"/>
                    <a:pt x="21596" y="8145"/>
                    <a:pt x="21599" y="9814"/>
                  </a:cubicBezTo>
                  <a:cubicBezTo>
                    <a:pt x="20613" y="16519"/>
                    <a:pt x="19996" y="7620"/>
                    <a:pt x="19331" y="9814"/>
                  </a:cubicBezTo>
                  <a:cubicBezTo>
                    <a:pt x="18666" y="12009"/>
                    <a:pt x="17700" y="4353"/>
                    <a:pt x="16632" y="9814"/>
                  </a:cubicBezTo>
                  <a:cubicBezTo>
                    <a:pt x="15564" y="15276"/>
                    <a:pt x="15207" y="2014"/>
                    <a:pt x="14148" y="9814"/>
                  </a:cubicBezTo>
                  <a:cubicBezTo>
                    <a:pt x="13089" y="17615"/>
                    <a:pt x="12272" y="-68"/>
                    <a:pt x="11016" y="9814"/>
                  </a:cubicBezTo>
                  <a:cubicBezTo>
                    <a:pt x="9760" y="19697"/>
                    <a:pt x="8801" y="5505"/>
                    <a:pt x="7885" y="9814"/>
                  </a:cubicBezTo>
                  <a:cubicBezTo>
                    <a:pt x="6969" y="14124"/>
                    <a:pt x="6398" y="13629"/>
                    <a:pt x="5617" y="9814"/>
                  </a:cubicBezTo>
                  <a:cubicBezTo>
                    <a:pt x="4836" y="6000"/>
                    <a:pt x="3690" y="5444"/>
                    <a:pt x="2917" y="9814"/>
                  </a:cubicBezTo>
                  <a:cubicBezTo>
                    <a:pt x="2145" y="14185"/>
                    <a:pt x="1345" y="4490"/>
                    <a:pt x="2" y="9814"/>
                  </a:cubicBezTo>
                  <a:cubicBezTo>
                    <a:pt x="0" y="7726"/>
                    <a:pt x="-1" y="6770"/>
                    <a:pt x="2" y="453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" name="Tvar"/>
            <p:cNvSpPr/>
            <p:nvPr/>
          </p:nvSpPr>
          <p:spPr>
            <a:xfrm rot="5400000">
              <a:off x="-2678615" y="2685363"/>
              <a:ext cx="5410905" cy="4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1425" fill="norm" stroke="1" extrusionOk="0">
                  <a:moveTo>
                    <a:pt x="1" y="4630"/>
                  </a:moveTo>
                  <a:cubicBezTo>
                    <a:pt x="652" y="-651"/>
                    <a:pt x="1276" y="10"/>
                    <a:pt x="2269" y="4630"/>
                  </a:cubicBezTo>
                  <a:cubicBezTo>
                    <a:pt x="3262" y="9250"/>
                    <a:pt x="4046" y="2578"/>
                    <a:pt x="5184" y="4630"/>
                  </a:cubicBezTo>
                  <a:cubicBezTo>
                    <a:pt x="6322" y="6682"/>
                    <a:pt x="6514" y="3679"/>
                    <a:pt x="7667" y="4630"/>
                  </a:cubicBezTo>
                  <a:cubicBezTo>
                    <a:pt x="8821" y="5581"/>
                    <a:pt x="9439" y="-786"/>
                    <a:pt x="9935" y="4630"/>
                  </a:cubicBezTo>
                  <a:cubicBezTo>
                    <a:pt x="10431" y="10046"/>
                    <a:pt x="12069" y="-5146"/>
                    <a:pt x="12850" y="4630"/>
                  </a:cubicBezTo>
                  <a:cubicBezTo>
                    <a:pt x="13632" y="14406"/>
                    <a:pt x="14597" y="11418"/>
                    <a:pt x="15550" y="4630"/>
                  </a:cubicBezTo>
                  <a:cubicBezTo>
                    <a:pt x="16502" y="-2158"/>
                    <a:pt x="17540" y="-897"/>
                    <a:pt x="18249" y="4630"/>
                  </a:cubicBezTo>
                  <a:cubicBezTo>
                    <a:pt x="18958" y="10157"/>
                    <a:pt x="20677" y="2857"/>
                    <a:pt x="21596" y="4630"/>
                  </a:cubicBezTo>
                  <a:cubicBezTo>
                    <a:pt x="21598" y="6593"/>
                    <a:pt x="21599" y="8255"/>
                    <a:pt x="21596" y="9793"/>
                  </a:cubicBezTo>
                  <a:cubicBezTo>
                    <a:pt x="20514" y="6536"/>
                    <a:pt x="20444" y="13392"/>
                    <a:pt x="19329" y="9793"/>
                  </a:cubicBezTo>
                  <a:cubicBezTo>
                    <a:pt x="18213" y="6194"/>
                    <a:pt x="17757" y="7308"/>
                    <a:pt x="17277" y="9793"/>
                  </a:cubicBezTo>
                  <a:cubicBezTo>
                    <a:pt x="16798" y="12278"/>
                    <a:pt x="15013" y="11001"/>
                    <a:pt x="14362" y="9793"/>
                  </a:cubicBezTo>
                  <a:cubicBezTo>
                    <a:pt x="13711" y="8585"/>
                    <a:pt x="13172" y="14007"/>
                    <a:pt x="12094" y="9793"/>
                  </a:cubicBezTo>
                  <a:cubicBezTo>
                    <a:pt x="11017" y="5579"/>
                    <a:pt x="10539" y="12364"/>
                    <a:pt x="9179" y="9793"/>
                  </a:cubicBezTo>
                  <a:cubicBezTo>
                    <a:pt x="7819" y="7222"/>
                    <a:pt x="7191" y="12813"/>
                    <a:pt x="6048" y="9793"/>
                  </a:cubicBezTo>
                  <a:cubicBezTo>
                    <a:pt x="4905" y="6773"/>
                    <a:pt x="4246" y="3132"/>
                    <a:pt x="3564" y="9793"/>
                  </a:cubicBezTo>
                  <a:cubicBezTo>
                    <a:pt x="2883" y="16454"/>
                    <a:pt x="747" y="-1270"/>
                    <a:pt x="1" y="9793"/>
                  </a:cubicBezTo>
                  <a:cubicBezTo>
                    <a:pt x="-1" y="7250"/>
                    <a:pt x="2" y="6070"/>
                    <a:pt x="1" y="4630"/>
                  </a:cubicBezTo>
                  <a:close/>
                </a:path>
              </a:pathLst>
            </a:custGeom>
            <a:noFill/>
            <a:ln w="41275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03" name="Zástupný obsah 2"/>
          <p:cNvGrpSpPr/>
          <p:nvPr/>
        </p:nvGrpSpPr>
        <p:grpSpPr>
          <a:xfrm>
            <a:off x="4648017" y="640821"/>
            <a:ext cx="6900514" cy="5086025"/>
            <a:chOff x="0" y="0"/>
            <a:chExt cx="6900512" cy="5086023"/>
          </a:xfrm>
        </p:grpSpPr>
        <p:sp>
          <p:nvSpPr>
            <p:cNvPr id="195" name="Čára"/>
            <p:cNvSpPr/>
            <p:nvPr/>
          </p:nvSpPr>
          <p:spPr>
            <a:xfrm>
              <a:off x="0" y="0"/>
              <a:ext cx="6900513" cy="0"/>
            </a:xfrm>
            <a:prstGeom prst="line">
              <a:avLst/>
            </a:prstGeom>
            <a:solidFill>
              <a:schemeClr val="accent2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6" name="Prodlužuje se délka při zachování intenzity (běh z 30 na 50 minut apod.)."/>
            <p:cNvSpPr txBox="1"/>
            <p:nvPr/>
          </p:nvSpPr>
          <p:spPr>
            <a:xfrm>
              <a:off x="0" y="0"/>
              <a:ext cx="6900513" cy="933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870" tIns="102870" rIns="102870" bIns="102870" numCol="1" anchor="t">
              <a:spAutoFit/>
            </a:bodyPr>
            <a:lstStyle>
              <a:lvl1pPr defTabSz="1200150">
                <a:lnSpc>
                  <a:spcPct val="90000"/>
                </a:lnSpc>
                <a:spcBef>
                  <a:spcPts val="1100"/>
                </a:spcBef>
                <a:defRPr sz="2700"/>
              </a:lvl1pPr>
            </a:lstStyle>
            <a:p>
              <a:pPr/>
              <a:r>
                <a:t>Prodlužuje se délka při zachování intenzity (běh z 30 na 50 minut apod.). </a:t>
              </a:r>
            </a:p>
          </p:txBody>
        </p:sp>
        <p:sp>
          <p:nvSpPr>
            <p:cNvPr id="197" name="Čára"/>
            <p:cNvSpPr/>
            <p:nvPr/>
          </p:nvSpPr>
          <p:spPr>
            <a:xfrm>
              <a:off x="0" y="1384034"/>
              <a:ext cx="6900513" cy="1"/>
            </a:xfrm>
            <a:prstGeom prst="line">
              <a:avLst/>
            </a:prstGeom>
            <a:solidFill>
              <a:srgbClr val="D17B5C"/>
            </a:solidFill>
            <a:ln w="12700" cap="flat">
              <a:solidFill>
                <a:srgbClr val="D17B5C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8" name="Zvyšuje se počet sérií (začínáme např. na 2 x 4 a zvyšujeme na 2 x 6 nebo 3 x 4 apod.)."/>
            <p:cNvSpPr txBox="1"/>
            <p:nvPr/>
          </p:nvSpPr>
          <p:spPr>
            <a:xfrm>
              <a:off x="0" y="1384034"/>
              <a:ext cx="6900513" cy="9339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870" tIns="102870" rIns="102870" bIns="102870" numCol="1" anchor="t">
              <a:spAutoFit/>
            </a:bodyPr>
            <a:lstStyle>
              <a:lvl1pPr defTabSz="1200150">
                <a:lnSpc>
                  <a:spcPct val="90000"/>
                </a:lnSpc>
                <a:spcBef>
                  <a:spcPts val="1100"/>
                </a:spcBef>
                <a:defRPr sz="2700"/>
              </a:lvl1pPr>
            </a:lstStyle>
            <a:p>
              <a:pPr/>
              <a:r>
                <a:t>Zvyšuje se počet sérií (začínáme např. na 2 x 4 a zvyšujeme na 2 x 6 nebo 3 x 4 apod.). </a:t>
              </a:r>
            </a:p>
          </p:txBody>
        </p:sp>
        <p:sp>
          <p:nvSpPr>
            <p:cNvPr id="199" name="Čára"/>
            <p:cNvSpPr/>
            <p:nvPr/>
          </p:nvSpPr>
          <p:spPr>
            <a:xfrm>
              <a:off x="0" y="2768069"/>
              <a:ext cx="6900513" cy="1"/>
            </a:xfrm>
            <a:prstGeom prst="line">
              <a:avLst/>
            </a:prstGeom>
            <a:solidFill>
              <a:srgbClr val="B98A82"/>
            </a:solidFill>
            <a:ln w="12700" cap="flat">
              <a:solidFill>
                <a:srgbClr val="B98A8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0" name="Navyšuje se také objem extenzivních tréninkových metod (více výklusů, strečinku, fyzioterapeutických cvičení apod.)."/>
            <p:cNvSpPr txBox="1"/>
            <p:nvPr/>
          </p:nvSpPr>
          <p:spPr>
            <a:xfrm>
              <a:off x="0" y="2768069"/>
              <a:ext cx="6900513" cy="1318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870" tIns="102870" rIns="102870" bIns="102870" numCol="1" anchor="t">
              <a:spAutoFit/>
            </a:bodyPr>
            <a:lstStyle>
              <a:lvl1pPr defTabSz="1200150">
                <a:lnSpc>
                  <a:spcPct val="90000"/>
                </a:lnSpc>
                <a:spcBef>
                  <a:spcPts val="1100"/>
                </a:spcBef>
                <a:defRPr sz="2700"/>
              </a:lvl1pPr>
            </a:lstStyle>
            <a:p>
              <a:pPr/>
              <a:r>
                <a:t>Navyšuje se také objem extenzivních tréninkových metod (více výklusů, strečinku, fyzioterapeutických cvičení apod.). </a:t>
              </a:r>
            </a:p>
          </p:txBody>
        </p:sp>
        <p:sp>
          <p:nvSpPr>
            <p:cNvPr id="201" name="Čára"/>
            <p:cNvSpPr/>
            <p:nvPr/>
          </p:nvSpPr>
          <p:spPr>
            <a:xfrm>
              <a:off x="0" y="4152105"/>
              <a:ext cx="6900513" cy="1"/>
            </a:xfrm>
            <a:prstGeom prst="line">
              <a:avLst/>
            </a:prstGeom>
            <a:solidFill>
              <a:schemeClr val="accent3"/>
            </a:solidFill>
            <a:ln w="1270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02" name="Navyšuje se např. i počet cviků a počet sérií v posilovně."/>
            <p:cNvSpPr txBox="1"/>
            <p:nvPr/>
          </p:nvSpPr>
          <p:spPr>
            <a:xfrm>
              <a:off x="0" y="4152105"/>
              <a:ext cx="6900513" cy="933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870" tIns="102870" rIns="102870" bIns="102870" numCol="1" anchor="t">
              <a:spAutoFit/>
            </a:bodyPr>
            <a:lstStyle>
              <a:lvl1pPr defTabSz="1200150">
                <a:lnSpc>
                  <a:spcPct val="90000"/>
                </a:lnSpc>
                <a:spcBef>
                  <a:spcPts val="1100"/>
                </a:spcBef>
                <a:defRPr sz="2700"/>
              </a:lvl1pPr>
            </a:lstStyle>
            <a:p>
              <a:pPr/>
              <a:r>
                <a:t>Navyšuje se např. i počet cviků a počet sérií v posilovně.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Zásada variability </a:t>
            </a:r>
          </a:p>
        </p:txBody>
      </p:sp>
      <p:sp>
        <p:nvSpPr>
          <p:cNvPr id="206" name="Zástupný obsah 2"/>
          <p:cNvSpPr txBox="1"/>
          <p:nvPr>
            <p:ph type="body" sz="quarter" idx="1"/>
          </p:nvPr>
        </p:nvSpPr>
        <p:spPr>
          <a:xfrm>
            <a:off x="876692" y="2533475"/>
            <a:ext cx="3455822" cy="3447834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000"/>
            </a:lvl1pPr>
          </a:lstStyle>
          <a:p>
            <a:pPr/>
            <a:r>
              <a:t>V rámci plnění cílů a úkolů jednotlivých tréninkových cyklů je nutné střídat tréninkový obsah – prostředky, metody, druh, tréninkové zatížení. Jinými slovy je potřeba udržet organismus v napětí tak, aby byl „vnímavý“ na zatížení.</a:t>
            </a:r>
          </a:p>
        </p:txBody>
      </p:sp>
      <p:pic>
        <p:nvPicPr>
          <p:cNvPr id="20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7671" y="1548798"/>
            <a:ext cx="6389347" cy="37697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0" name="Group 4102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208" name="Rectangle 4103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9" name="Rectangle 4104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Nadpis 1"/>
          <p:cNvSpPr txBox="1"/>
          <p:nvPr>
            <p:ph type="title"/>
          </p:nvPr>
        </p:nvSpPr>
        <p:spPr>
          <a:xfrm>
            <a:off x="876692" y="741390"/>
            <a:ext cx="3455822" cy="161620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Řízení procesu</a:t>
            </a:r>
          </a:p>
        </p:txBody>
      </p:sp>
      <p:sp>
        <p:nvSpPr>
          <p:cNvPr id="213" name="Content Placeholder 15"/>
          <p:cNvSpPr txBox="1"/>
          <p:nvPr>
            <p:ph type="body" sz="quarter" idx="1"/>
          </p:nvPr>
        </p:nvSpPr>
        <p:spPr>
          <a:xfrm>
            <a:off x="876692" y="2533475"/>
            <a:ext cx="3455822" cy="3447834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Plánování </a:t>
            </a:r>
          </a:p>
          <a:p>
            <a:pPr>
              <a:defRPr sz="2000"/>
            </a:pPr>
            <a:r>
              <a:t>Evidence </a:t>
            </a:r>
          </a:p>
          <a:p>
            <a:pPr>
              <a:defRPr sz="2000"/>
            </a:pPr>
            <a:r>
              <a:t>Kontrola trénovanosti </a:t>
            </a:r>
          </a:p>
          <a:p>
            <a:pPr>
              <a:defRPr sz="2000"/>
            </a:pPr>
            <a:r>
              <a:t>Vyhodnocení (změny..)</a:t>
            </a:r>
          </a:p>
          <a:p>
            <a:pPr>
              <a:defRPr sz="2000"/>
            </a:pPr>
            <a:r>
              <a:t>Plánování </a:t>
            </a:r>
          </a:p>
          <a:p>
            <a:pPr>
              <a:defRPr sz="2000"/>
            </a:pPr>
            <a:r>
              <a:t>Evidence </a:t>
            </a:r>
          </a:p>
          <a:p>
            <a:pPr>
              <a:defRPr sz="2000"/>
            </a:pPr>
            <a:r>
              <a:t>Kontrola (závod)</a:t>
            </a:r>
          </a:p>
        </p:txBody>
      </p:sp>
      <p:pic>
        <p:nvPicPr>
          <p:cNvPr id="214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84298" y="741390"/>
            <a:ext cx="3796093" cy="538452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7" name="Group 18"/>
          <p:cNvGrpSpPr/>
          <p:nvPr/>
        </p:nvGrpSpPr>
        <p:grpSpPr>
          <a:xfrm>
            <a:off x="12068638" y="0"/>
            <a:ext cx="123362" cy="6858000"/>
            <a:chOff x="0" y="0"/>
            <a:chExt cx="123361" cy="6858000"/>
          </a:xfrm>
        </p:grpSpPr>
        <p:sp>
          <p:nvSpPr>
            <p:cNvPr id="215" name="Rectangle 19"/>
            <p:cNvSpPr/>
            <p:nvPr/>
          </p:nvSpPr>
          <p:spPr>
            <a:xfrm flipH="1">
              <a:off x="0" y="0"/>
              <a:ext cx="123362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6" name="Rectangle 20"/>
            <p:cNvSpPr/>
            <p:nvPr/>
          </p:nvSpPr>
          <p:spPr>
            <a:xfrm flipH="1">
              <a:off x="0" y="3527552"/>
              <a:ext cx="123362" cy="3330448"/>
            </a:xfrm>
            <a:prstGeom prst="rect">
              <a:avLst/>
            </a:prstGeom>
            <a:gradFill flip="none" rotWithShape="1">
              <a:gsLst>
                <a:gs pos="19000">
                  <a:srgbClr val="9DC3E6">
                    <a:alpha val="0"/>
                  </a:srgbClr>
                </a:gs>
                <a:gs pos="100000">
                  <a:srgbClr val="9DC3E6"/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18" name="TextovéPole 2"/>
          <p:cNvSpPr txBox="1"/>
          <p:nvPr/>
        </p:nvSpPr>
        <p:spPr>
          <a:xfrm>
            <a:off x="2437227" y="5888333"/>
            <a:ext cx="380135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Tréninkový deník Yarmill®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17993" t="0" r="13770" b="0"/>
          <a:stretch>
            <a:fillRect/>
          </a:stretch>
        </p:blipFill>
        <p:spPr>
          <a:xfrm>
            <a:off x="19" y="10"/>
            <a:ext cx="6204348" cy="5114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703" y="0"/>
                </a:moveTo>
                <a:lnTo>
                  <a:pt x="19831" y="1017"/>
                </a:lnTo>
                <a:cubicBezTo>
                  <a:pt x="19879" y="1582"/>
                  <a:pt x="19902" y="2155"/>
                  <a:pt x="19902" y="2735"/>
                </a:cubicBezTo>
                <a:cubicBezTo>
                  <a:pt x="19902" y="12017"/>
                  <a:pt x="13704" y="19540"/>
                  <a:pt x="6057" y="19540"/>
                </a:cubicBezTo>
                <a:cubicBezTo>
                  <a:pt x="3907" y="19540"/>
                  <a:pt x="1871" y="18944"/>
                  <a:pt x="55" y="17882"/>
                </a:cubicBezTo>
                <a:lnTo>
                  <a:pt x="0" y="17849"/>
                </a:lnTo>
                <a:lnTo>
                  <a:pt x="0" y="20113"/>
                </a:lnTo>
                <a:lnTo>
                  <a:pt x="7" y="20118"/>
                </a:lnTo>
                <a:cubicBezTo>
                  <a:pt x="1866" y="21073"/>
                  <a:pt x="3911" y="21600"/>
                  <a:pt x="6057" y="21600"/>
                </a:cubicBezTo>
                <a:cubicBezTo>
                  <a:pt x="14641" y="21600"/>
                  <a:pt x="21600" y="13154"/>
                  <a:pt x="21600" y="2735"/>
                </a:cubicBezTo>
                <a:cubicBezTo>
                  <a:pt x="21600" y="2084"/>
                  <a:pt x="21573" y="1440"/>
                  <a:pt x="21520" y="806"/>
                </a:cubicBezTo>
                <a:lnTo>
                  <a:pt x="21436" y="0"/>
                </a:lnTo>
                <a:lnTo>
                  <a:pt x="1970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21" name="Nadpis 1"/>
          <p:cNvSpPr txBox="1"/>
          <p:nvPr>
            <p:ph type="title"/>
          </p:nvPr>
        </p:nvSpPr>
        <p:spPr>
          <a:xfrm>
            <a:off x="481014" y="327025"/>
            <a:ext cx="4164011" cy="2611439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Tréninkové ukazatele</a:t>
            </a:r>
          </a:p>
        </p:txBody>
      </p:sp>
      <p:sp>
        <p:nvSpPr>
          <p:cNvPr id="222" name="TextovéPole 2"/>
          <p:cNvSpPr txBox="1"/>
          <p:nvPr/>
        </p:nvSpPr>
        <p:spPr>
          <a:xfrm>
            <a:off x="558186" y="5988818"/>
            <a:ext cx="682182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</a:lvl1pPr>
          </a:lstStyle>
          <a:p>
            <a:pPr/>
            <a:r>
              <a:t>Když chceme cokoliv řídit, musíme být schopní to kvantifikovat… </a:t>
            </a:r>
          </a:p>
        </p:txBody>
      </p:sp>
      <p:grpSp>
        <p:nvGrpSpPr>
          <p:cNvPr id="231" name="Zástupný obsah 2"/>
          <p:cNvGrpSpPr/>
          <p:nvPr/>
        </p:nvGrpSpPr>
        <p:grpSpPr>
          <a:xfrm>
            <a:off x="6382399" y="3302644"/>
            <a:ext cx="5327936" cy="1690986"/>
            <a:chOff x="0" y="0"/>
            <a:chExt cx="5327934" cy="1690984"/>
          </a:xfrm>
        </p:grpSpPr>
        <p:sp>
          <p:nvSpPr>
            <p:cNvPr id="223" name="Zaoblený obdélník"/>
            <p:cNvSpPr/>
            <p:nvPr/>
          </p:nvSpPr>
          <p:spPr>
            <a:xfrm>
              <a:off x="0" y="0"/>
              <a:ext cx="2283400" cy="1449959"/>
            </a:xfrm>
            <a:prstGeom prst="roundRect">
              <a:avLst>
                <a:gd name="adj" fmla="val 10000"/>
              </a:avLst>
            </a:prstGeom>
            <a:solidFill>
              <a:srgbClr val="44546A"/>
            </a:solidFill>
            <a:ln w="12700" cap="flat">
              <a:solidFill>
                <a:srgbClr val="E7E6E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26" name="Seskupit"/>
            <p:cNvGrpSpPr/>
            <p:nvPr/>
          </p:nvGrpSpPr>
          <p:grpSpPr>
            <a:xfrm>
              <a:off x="253710" y="241025"/>
              <a:ext cx="2283401" cy="1449960"/>
              <a:chOff x="0" y="0"/>
              <a:chExt cx="2283399" cy="1449958"/>
            </a:xfrm>
          </p:grpSpPr>
          <p:sp>
            <p:nvSpPr>
              <p:cNvPr id="224" name="Zaoblený obdélník"/>
              <p:cNvSpPr/>
              <p:nvPr/>
            </p:nvSpPr>
            <p:spPr>
              <a:xfrm>
                <a:off x="0" y="0"/>
                <a:ext cx="2283400" cy="1449959"/>
              </a:xfrm>
              <a:prstGeom prst="roundRect">
                <a:avLst>
                  <a:gd name="adj" fmla="val 10000"/>
                </a:avLst>
              </a:prstGeom>
              <a:solidFill>
                <a:srgbClr val="E7E6E6">
                  <a:alpha val="90000"/>
                </a:srgbClr>
              </a:solidFill>
              <a:ln w="12700" cap="flat">
                <a:solidFill>
                  <a:srgbClr val="44546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cap="all" sz="1500"/>
                </a:pPr>
              </a:p>
            </p:txBody>
          </p:sp>
          <p:sp>
            <p:nvSpPr>
              <p:cNvPr id="225" name="Obecné…"/>
              <p:cNvSpPr txBox="1"/>
              <p:nvPr/>
            </p:nvSpPr>
            <p:spPr>
              <a:xfrm>
                <a:off x="42467" y="284597"/>
                <a:ext cx="2198466" cy="8807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sp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cap="all" sz="1500"/>
                </a:pPr>
                <a:r>
                  <a:t>Obecné</a:t>
                </a:r>
                <a:endParaRPr sz="2800"/>
              </a:p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cap="all" sz="1500"/>
                </a:pPr>
                <a:r>
                  <a:t>TD, TJ, závody, hodiny</a:t>
                </a:r>
                <a:endParaRPr sz="2800"/>
              </a:p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cap="all" sz="1500"/>
                </a:pPr>
                <a:r>
                  <a:t> </a:t>
                </a:r>
              </a:p>
            </p:txBody>
          </p:sp>
        </p:grpSp>
        <p:sp>
          <p:nvSpPr>
            <p:cNvPr id="227" name="Zaoblený obdélník"/>
            <p:cNvSpPr/>
            <p:nvPr/>
          </p:nvSpPr>
          <p:spPr>
            <a:xfrm>
              <a:off x="2790823" y="0"/>
              <a:ext cx="2283401" cy="1449959"/>
            </a:xfrm>
            <a:prstGeom prst="roundRect">
              <a:avLst>
                <a:gd name="adj" fmla="val 10000"/>
              </a:avLst>
            </a:prstGeom>
            <a:solidFill>
              <a:srgbClr val="44546A"/>
            </a:solidFill>
            <a:ln w="12700" cap="flat">
              <a:solidFill>
                <a:srgbClr val="E7E6E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</a:p>
          </p:txBody>
        </p:sp>
        <p:grpSp>
          <p:nvGrpSpPr>
            <p:cNvPr id="230" name="Seskupit"/>
            <p:cNvGrpSpPr/>
            <p:nvPr/>
          </p:nvGrpSpPr>
          <p:grpSpPr>
            <a:xfrm>
              <a:off x="3044534" y="241025"/>
              <a:ext cx="2283401" cy="1449960"/>
              <a:chOff x="0" y="0"/>
              <a:chExt cx="2283399" cy="1449958"/>
            </a:xfrm>
          </p:grpSpPr>
          <p:sp>
            <p:nvSpPr>
              <p:cNvPr id="228" name="Zaoblený obdélník"/>
              <p:cNvSpPr/>
              <p:nvPr/>
            </p:nvSpPr>
            <p:spPr>
              <a:xfrm>
                <a:off x="0" y="0"/>
                <a:ext cx="2283400" cy="1449959"/>
              </a:xfrm>
              <a:prstGeom prst="roundRect">
                <a:avLst>
                  <a:gd name="adj" fmla="val 10000"/>
                </a:avLst>
              </a:prstGeom>
              <a:solidFill>
                <a:srgbClr val="E7E6E6">
                  <a:alpha val="90000"/>
                </a:srgbClr>
              </a:solidFill>
              <a:ln w="12700" cap="flat">
                <a:solidFill>
                  <a:srgbClr val="44546A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1100"/>
                  </a:spcBef>
                  <a:defRPr cap="all" sz="1500"/>
                </a:pPr>
              </a:p>
            </p:txBody>
          </p:sp>
          <p:sp>
            <p:nvSpPr>
              <p:cNvPr id="229" name="Speciální…"/>
              <p:cNvSpPr txBox="1"/>
              <p:nvPr/>
            </p:nvSpPr>
            <p:spPr>
              <a:xfrm>
                <a:off x="42467" y="96243"/>
                <a:ext cx="2198466" cy="12574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7150" tIns="57150" rIns="57150" bIns="57150" numCol="1" anchor="ctr">
                <a:spAutoFit/>
              </a:bodyPr>
              <a:lstStyle/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cap="all" sz="1500"/>
                </a:pPr>
                <a:r>
                  <a:t>Speciální</a:t>
                </a:r>
                <a:endParaRPr sz="2800"/>
              </a:p>
              <a:p>
                <a:pPr algn="ctr" defTabSz="666750">
                  <a:lnSpc>
                    <a:spcPct val="90000"/>
                  </a:lnSpc>
                  <a:spcBef>
                    <a:spcPts val="600"/>
                  </a:spcBef>
                  <a:defRPr cap="all" sz="1500"/>
                </a:pPr>
                <a:r>
                  <a:t>Celé tratě, anp zatížení, branky, cross…</a:t>
                </a:r>
                <a:endParaRPr sz="2800"/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34" name="Nadpis 1"/>
          <p:cNvSpPr txBox="1"/>
          <p:nvPr>
            <p:ph type="title"/>
          </p:nvPr>
        </p:nvSpPr>
        <p:spPr>
          <a:xfrm>
            <a:off x="634999" y="640822"/>
            <a:ext cx="3418661" cy="5583149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Tréninkový deník jako zdroj zpětné vazby</a:t>
            </a:r>
          </a:p>
        </p:txBody>
      </p:sp>
      <p:grpSp>
        <p:nvGrpSpPr>
          <p:cNvPr id="237" name="sketch line"/>
          <p:cNvGrpSpPr/>
          <p:nvPr/>
        </p:nvGrpSpPr>
        <p:grpSpPr>
          <a:xfrm>
            <a:off x="4311022" y="766391"/>
            <a:ext cx="47073" cy="5411049"/>
            <a:chOff x="0" y="0"/>
            <a:chExt cx="47071" cy="5411048"/>
          </a:xfrm>
        </p:grpSpPr>
        <p:sp>
          <p:nvSpPr>
            <p:cNvPr id="235" name="Tvar"/>
            <p:cNvSpPr/>
            <p:nvPr/>
          </p:nvSpPr>
          <p:spPr>
            <a:xfrm rot="5400000">
              <a:off x="-2682110" y="2682109"/>
              <a:ext cx="5410572" cy="46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3392" fill="norm" stroke="1" extrusionOk="0">
                  <a:moveTo>
                    <a:pt x="2" y="4531"/>
                  </a:moveTo>
                  <a:cubicBezTo>
                    <a:pt x="1140" y="3108"/>
                    <a:pt x="1504" y="10964"/>
                    <a:pt x="2485" y="4531"/>
                  </a:cubicBezTo>
                  <a:cubicBezTo>
                    <a:pt x="3466" y="-1903"/>
                    <a:pt x="4119" y="6619"/>
                    <a:pt x="4537" y="4531"/>
                  </a:cubicBezTo>
                  <a:cubicBezTo>
                    <a:pt x="4955" y="2442"/>
                    <a:pt x="6236" y="7384"/>
                    <a:pt x="7669" y="4531"/>
                  </a:cubicBezTo>
                  <a:cubicBezTo>
                    <a:pt x="9101" y="1677"/>
                    <a:pt x="9452" y="10178"/>
                    <a:pt x="10152" y="4531"/>
                  </a:cubicBezTo>
                  <a:cubicBezTo>
                    <a:pt x="10853" y="-1117"/>
                    <a:pt x="11446" y="-1891"/>
                    <a:pt x="12636" y="4531"/>
                  </a:cubicBezTo>
                  <a:cubicBezTo>
                    <a:pt x="13827" y="10952"/>
                    <a:pt x="14245" y="3732"/>
                    <a:pt x="15768" y="4531"/>
                  </a:cubicBezTo>
                  <a:cubicBezTo>
                    <a:pt x="17290" y="5330"/>
                    <a:pt x="17119" y="7581"/>
                    <a:pt x="18035" y="4531"/>
                  </a:cubicBezTo>
                  <a:cubicBezTo>
                    <a:pt x="18952" y="1481"/>
                    <a:pt x="20559" y="7049"/>
                    <a:pt x="21599" y="4531"/>
                  </a:cubicBezTo>
                  <a:cubicBezTo>
                    <a:pt x="21596" y="6095"/>
                    <a:pt x="21596" y="8145"/>
                    <a:pt x="21599" y="9814"/>
                  </a:cubicBezTo>
                  <a:cubicBezTo>
                    <a:pt x="20613" y="16519"/>
                    <a:pt x="19996" y="7620"/>
                    <a:pt x="19331" y="9814"/>
                  </a:cubicBezTo>
                  <a:cubicBezTo>
                    <a:pt x="18666" y="12009"/>
                    <a:pt x="17700" y="4353"/>
                    <a:pt x="16632" y="9814"/>
                  </a:cubicBezTo>
                  <a:cubicBezTo>
                    <a:pt x="15564" y="15276"/>
                    <a:pt x="15207" y="2014"/>
                    <a:pt x="14148" y="9814"/>
                  </a:cubicBezTo>
                  <a:cubicBezTo>
                    <a:pt x="13089" y="17615"/>
                    <a:pt x="12272" y="-68"/>
                    <a:pt x="11016" y="9814"/>
                  </a:cubicBezTo>
                  <a:cubicBezTo>
                    <a:pt x="9760" y="19697"/>
                    <a:pt x="8801" y="5505"/>
                    <a:pt x="7885" y="9814"/>
                  </a:cubicBezTo>
                  <a:cubicBezTo>
                    <a:pt x="6969" y="14124"/>
                    <a:pt x="6398" y="13629"/>
                    <a:pt x="5617" y="9814"/>
                  </a:cubicBezTo>
                  <a:cubicBezTo>
                    <a:pt x="4836" y="6000"/>
                    <a:pt x="3690" y="5444"/>
                    <a:pt x="2917" y="9814"/>
                  </a:cubicBezTo>
                  <a:cubicBezTo>
                    <a:pt x="2145" y="14185"/>
                    <a:pt x="1345" y="4490"/>
                    <a:pt x="2" y="9814"/>
                  </a:cubicBezTo>
                  <a:cubicBezTo>
                    <a:pt x="0" y="7726"/>
                    <a:pt x="-1" y="6770"/>
                    <a:pt x="2" y="453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6" name="Tvar"/>
            <p:cNvSpPr/>
            <p:nvPr/>
          </p:nvSpPr>
          <p:spPr>
            <a:xfrm rot="5400000">
              <a:off x="-2678615" y="2685363"/>
              <a:ext cx="5410905" cy="4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1425" fill="norm" stroke="1" extrusionOk="0">
                  <a:moveTo>
                    <a:pt x="1" y="4630"/>
                  </a:moveTo>
                  <a:cubicBezTo>
                    <a:pt x="652" y="-651"/>
                    <a:pt x="1276" y="10"/>
                    <a:pt x="2269" y="4630"/>
                  </a:cubicBezTo>
                  <a:cubicBezTo>
                    <a:pt x="3262" y="9250"/>
                    <a:pt x="4046" y="2578"/>
                    <a:pt x="5184" y="4630"/>
                  </a:cubicBezTo>
                  <a:cubicBezTo>
                    <a:pt x="6322" y="6682"/>
                    <a:pt x="6514" y="3679"/>
                    <a:pt x="7667" y="4630"/>
                  </a:cubicBezTo>
                  <a:cubicBezTo>
                    <a:pt x="8821" y="5581"/>
                    <a:pt x="9439" y="-786"/>
                    <a:pt x="9935" y="4630"/>
                  </a:cubicBezTo>
                  <a:cubicBezTo>
                    <a:pt x="10431" y="10046"/>
                    <a:pt x="12069" y="-5146"/>
                    <a:pt x="12850" y="4630"/>
                  </a:cubicBezTo>
                  <a:cubicBezTo>
                    <a:pt x="13632" y="14406"/>
                    <a:pt x="14597" y="11418"/>
                    <a:pt x="15550" y="4630"/>
                  </a:cubicBezTo>
                  <a:cubicBezTo>
                    <a:pt x="16502" y="-2158"/>
                    <a:pt x="17540" y="-897"/>
                    <a:pt x="18249" y="4630"/>
                  </a:cubicBezTo>
                  <a:cubicBezTo>
                    <a:pt x="18958" y="10157"/>
                    <a:pt x="20677" y="2857"/>
                    <a:pt x="21596" y="4630"/>
                  </a:cubicBezTo>
                  <a:cubicBezTo>
                    <a:pt x="21598" y="6593"/>
                    <a:pt x="21599" y="8255"/>
                    <a:pt x="21596" y="9793"/>
                  </a:cubicBezTo>
                  <a:cubicBezTo>
                    <a:pt x="20514" y="6536"/>
                    <a:pt x="20444" y="13392"/>
                    <a:pt x="19329" y="9793"/>
                  </a:cubicBezTo>
                  <a:cubicBezTo>
                    <a:pt x="18213" y="6194"/>
                    <a:pt x="17757" y="7308"/>
                    <a:pt x="17277" y="9793"/>
                  </a:cubicBezTo>
                  <a:cubicBezTo>
                    <a:pt x="16798" y="12278"/>
                    <a:pt x="15013" y="11001"/>
                    <a:pt x="14362" y="9793"/>
                  </a:cubicBezTo>
                  <a:cubicBezTo>
                    <a:pt x="13711" y="8585"/>
                    <a:pt x="13172" y="14007"/>
                    <a:pt x="12094" y="9793"/>
                  </a:cubicBezTo>
                  <a:cubicBezTo>
                    <a:pt x="11017" y="5579"/>
                    <a:pt x="10539" y="12364"/>
                    <a:pt x="9179" y="9793"/>
                  </a:cubicBezTo>
                  <a:cubicBezTo>
                    <a:pt x="7819" y="7222"/>
                    <a:pt x="7191" y="12813"/>
                    <a:pt x="6048" y="9793"/>
                  </a:cubicBezTo>
                  <a:cubicBezTo>
                    <a:pt x="4905" y="6773"/>
                    <a:pt x="4246" y="3132"/>
                    <a:pt x="3564" y="9793"/>
                  </a:cubicBezTo>
                  <a:cubicBezTo>
                    <a:pt x="2883" y="16454"/>
                    <a:pt x="747" y="-1270"/>
                    <a:pt x="1" y="9793"/>
                  </a:cubicBezTo>
                  <a:cubicBezTo>
                    <a:pt x="-1" y="7250"/>
                    <a:pt x="2" y="6070"/>
                    <a:pt x="1" y="4630"/>
                  </a:cubicBezTo>
                  <a:close/>
                </a:path>
              </a:pathLst>
            </a:custGeom>
            <a:noFill/>
            <a:ln w="41275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50" name="Zástupný obsah 2"/>
          <p:cNvGrpSpPr/>
          <p:nvPr/>
        </p:nvGrpSpPr>
        <p:grpSpPr>
          <a:xfrm>
            <a:off x="4648017" y="643524"/>
            <a:ext cx="6900514" cy="5123073"/>
            <a:chOff x="0" y="0"/>
            <a:chExt cx="6900512" cy="5123071"/>
          </a:xfrm>
        </p:grpSpPr>
        <p:sp>
          <p:nvSpPr>
            <p:cNvPr id="238" name="Čára"/>
            <p:cNvSpPr/>
            <p:nvPr/>
          </p:nvSpPr>
          <p:spPr>
            <a:xfrm>
              <a:off x="0" y="0"/>
              <a:ext cx="6900513" cy="0"/>
            </a:xfrm>
            <a:prstGeom prst="line">
              <a:avLst/>
            </a:prstGeom>
            <a:solidFill>
              <a:schemeClr val="accent2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9" name="Objem a intenzita tréninku"/>
            <p:cNvSpPr txBox="1"/>
            <p:nvPr/>
          </p:nvSpPr>
          <p:spPr>
            <a:xfrm>
              <a:off x="0" y="0"/>
              <a:ext cx="6900513" cy="5141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pPr/>
              <a:r>
                <a:t>Objem a intenzita tréninku</a:t>
              </a:r>
            </a:p>
          </p:txBody>
        </p:sp>
        <p:sp>
          <p:nvSpPr>
            <p:cNvPr id="240" name="Čára"/>
            <p:cNvSpPr/>
            <p:nvPr/>
          </p:nvSpPr>
          <p:spPr>
            <a:xfrm>
              <a:off x="0" y="921788"/>
              <a:ext cx="6900513" cy="1"/>
            </a:xfrm>
            <a:prstGeom prst="line">
              <a:avLst/>
            </a:prstGeom>
            <a:solidFill>
              <a:srgbClr val="DC7A4B"/>
            </a:solidFill>
            <a:ln w="12700" cap="flat">
              <a:solidFill>
                <a:srgbClr val="DC7A4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1" name="Spánek"/>
            <p:cNvSpPr txBox="1"/>
            <p:nvPr/>
          </p:nvSpPr>
          <p:spPr>
            <a:xfrm>
              <a:off x="0" y="921788"/>
              <a:ext cx="6900513" cy="5141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pPr/>
              <a:r>
                <a:t>Spánek</a:t>
              </a:r>
            </a:p>
          </p:txBody>
        </p:sp>
        <p:sp>
          <p:nvSpPr>
            <p:cNvPr id="242" name="Čára"/>
            <p:cNvSpPr/>
            <p:nvPr/>
          </p:nvSpPr>
          <p:spPr>
            <a:xfrm>
              <a:off x="0" y="1843577"/>
              <a:ext cx="6900513" cy="1"/>
            </a:xfrm>
            <a:prstGeom prst="line">
              <a:avLst/>
            </a:prstGeom>
            <a:solidFill>
              <a:srgbClr val="CC7D64"/>
            </a:solidFill>
            <a:ln w="12700" cap="flat">
              <a:solidFill>
                <a:srgbClr val="CC7D6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3" name="SF, VSF"/>
            <p:cNvSpPr txBox="1"/>
            <p:nvPr/>
          </p:nvSpPr>
          <p:spPr>
            <a:xfrm>
              <a:off x="0" y="1843577"/>
              <a:ext cx="6900513" cy="5141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pPr/>
              <a:r>
                <a:t>SF, VSF</a:t>
              </a:r>
            </a:p>
          </p:txBody>
        </p:sp>
        <p:sp>
          <p:nvSpPr>
            <p:cNvPr id="244" name="Čára"/>
            <p:cNvSpPr/>
            <p:nvPr/>
          </p:nvSpPr>
          <p:spPr>
            <a:xfrm>
              <a:off x="0" y="2765367"/>
              <a:ext cx="6900513" cy="1"/>
            </a:xfrm>
            <a:prstGeom prst="line">
              <a:avLst/>
            </a:prstGeom>
            <a:solidFill>
              <a:srgbClr val="BD867B"/>
            </a:solidFill>
            <a:ln w="12700" cap="flat">
              <a:solidFill>
                <a:srgbClr val="BD867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5" name="Doplňky výživy"/>
            <p:cNvSpPr txBox="1"/>
            <p:nvPr/>
          </p:nvSpPr>
          <p:spPr>
            <a:xfrm>
              <a:off x="0" y="2765367"/>
              <a:ext cx="6900513" cy="5141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pPr/>
              <a:r>
                <a:t>Doplňky výživy </a:t>
              </a:r>
            </a:p>
          </p:txBody>
        </p:sp>
        <p:sp>
          <p:nvSpPr>
            <p:cNvPr id="246" name="Čára"/>
            <p:cNvSpPr/>
            <p:nvPr/>
          </p:nvSpPr>
          <p:spPr>
            <a:xfrm>
              <a:off x="0" y="3687155"/>
              <a:ext cx="6900513" cy="1"/>
            </a:xfrm>
            <a:prstGeom prst="line">
              <a:avLst/>
            </a:prstGeom>
            <a:solidFill>
              <a:srgbClr val="B09391"/>
            </a:solidFill>
            <a:ln w="12700" cap="flat">
              <a:solidFill>
                <a:srgbClr val="B0939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7" name="Veškeré nestandartní situace (např. jiné vybavení, vypětí v jiných oblastech)"/>
            <p:cNvSpPr txBox="1"/>
            <p:nvPr/>
          </p:nvSpPr>
          <p:spPr>
            <a:xfrm>
              <a:off x="0" y="3687155"/>
              <a:ext cx="6900513" cy="8754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pPr/>
              <a:r>
                <a:t>Veškeré nestandartní situace (např. jiné vybavení, vypětí v jiných oblastech) </a:t>
              </a:r>
            </a:p>
          </p:txBody>
        </p:sp>
        <p:sp>
          <p:nvSpPr>
            <p:cNvPr id="248" name="Čára"/>
            <p:cNvSpPr/>
            <p:nvPr/>
          </p:nvSpPr>
          <p:spPr>
            <a:xfrm>
              <a:off x="0" y="4608945"/>
              <a:ext cx="6900513" cy="1"/>
            </a:xfrm>
            <a:prstGeom prst="line">
              <a:avLst/>
            </a:prstGeom>
            <a:solidFill>
              <a:schemeClr val="accent3"/>
            </a:solidFill>
            <a:ln w="1270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49" name="Nemoc, zranění"/>
            <p:cNvSpPr txBox="1"/>
            <p:nvPr/>
          </p:nvSpPr>
          <p:spPr>
            <a:xfrm>
              <a:off x="0" y="4608945"/>
              <a:ext cx="6900513" cy="5141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5250" tIns="95250" rIns="95250" bIns="95250" numCol="1" anchor="t">
              <a:spAutoFit/>
            </a:bodyPr>
            <a:lstStyle>
              <a:lvl1pPr defTabSz="1111250">
                <a:lnSpc>
                  <a:spcPct val="90000"/>
                </a:lnSpc>
                <a:spcBef>
                  <a:spcPts val="1000"/>
                </a:spcBef>
                <a:defRPr sz="2500"/>
              </a:lvl1pPr>
            </a:lstStyle>
            <a:p>
              <a:pPr/>
              <a:r>
                <a:t>Nemoc, zranění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tangle 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3" name="Nadpis 1"/>
          <p:cNvSpPr txBox="1"/>
          <p:nvPr>
            <p:ph type="title"/>
          </p:nvPr>
        </p:nvSpPr>
        <p:spPr>
          <a:xfrm>
            <a:off x="634999" y="640822"/>
            <a:ext cx="3565787" cy="5583149"/>
          </a:xfrm>
          <a:prstGeom prst="rect">
            <a:avLst/>
          </a:prstGeom>
        </p:spPr>
        <p:txBody>
          <a:bodyPr/>
          <a:lstStyle/>
          <a:p>
            <a:pPr/>
            <a:r>
              <a:t>(Bio)feedback – pomoc v následném rozhodování </a:t>
            </a:r>
          </a:p>
        </p:txBody>
      </p:sp>
      <p:grpSp>
        <p:nvGrpSpPr>
          <p:cNvPr id="256" name="sketch line"/>
          <p:cNvGrpSpPr/>
          <p:nvPr/>
        </p:nvGrpSpPr>
        <p:grpSpPr>
          <a:xfrm>
            <a:off x="4311022" y="766391"/>
            <a:ext cx="47073" cy="5411049"/>
            <a:chOff x="0" y="0"/>
            <a:chExt cx="47071" cy="5411048"/>
          </a:xfrm>
        </p:grpSpPr>
        <p:sp>
          <p:nvSpPr>
            <p:cNvPr id="254" name="Tvar"/>
            <p:cNvSpPr/>
            <p:nvPr/>
          </p:nvSpPr>
          <p:spPr>
            <a:xfrm rot="5400000">
              <a:off x="-2682110" y="2682109"/>
              <a:ext cx="5410572" cy="46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3392" fill="norm" stroke="1" extrusionOk="0">
                  <a:moveTo>
                    <a:pt x="2" y="4531"/>
                  </a:moveTo>
                  <a:cubicBezTo>
                    <a:pt x="1140" y="3108"/>
                    <a:pt x="1504" y="10964"/>
                    <a:pt x="2485" y="4531"/>
                  </a:cubicBezTo>
                  <a:cubicBezTo>
                    <a:pt x="3466" y="-1903"/>
                    <a:pt x="4119" y="6619"/>
                    <a:pt x="4537" y="4531"/>
                  </a:cubicBezTo>
                  <a:cubicBezTo>
                    <a:pt x="4955" y="2442"/>
                    <a:pt x="6236" y="7384"/>
                    <a:pt x="7669" y="4531"/>
                  </a:cubicBezTo>
                  <a:cubicBezTo>
                    <a:pt x="9101" y="1677"/>
                    <a:pt x="9452" y="10178"/>
                    <a:pt x="10152" y="4531"/>
                  </a:cubicBezTo>
                  <a:cubicBezTo>
                    <a:pt x="10853" y="-1117"/>
                    <a:pt x="11446" y="-1891"/>
                    <a:pt x="12636" y="4531"/>
                  </a:cubicBezTo>
                  <a:cubicBezTo>
                    <a:pt x="13827" y="10952"/>
                    <a:pt x="14245" y="3732"/>
                    <a:pt x="15768" y="4531"/>
                  </a:cubicBezTo>
                  <a:cubicBezTo>
                    <a:pt x="17290" y="5330"/>
                    <a:pt x="17119" y="7581"/>
                    <a:pt x="18035" y="4531"/>
                  </a:cubicBezTo>
                  <a:cubicBezTo>
                    <a:pt x="18952" y="1481"/>
                    <a:pt x="20559" y="7049"/>
                    <a:pt x="21599" y="4531"/>
                  </a:cubicBezTo>
                  <a:cubicBezTo>
                    <a:pt x="21596" y="6095"/>
                    <a:pt x="21596" y="8145"/>
                    <a:pt x="21599" y="9814"/>
                  </a:cubicBezTo>
                  <a:cubicBezTo>
                    <a:pt x="20613" y="16519"/>
                    <a:pt x="19996" y="7620"/>
                    <a:pt x="19331" y="9814"/>
                  </a:cubicBezTo>
                  <a:cubicBezTo>
                    <a:pt x="18666" y="12009"/>
                    <a:pt x="17700" y="4353"/>
                    <a:pt x="16632" y="9814"/>
                  </a:cubicBezTo>
                  <a:cubicBezTo>
                    <a:pt x="15564" y="15276"/>
                    <a:pt x="15207" y="2014"/>
                    <a:pt x="14148" y="9814"/>
                  </a:cubicBezTo>
                  <a:cubicBezTo>
                    <a:pt x="13089" y="17615"/>
                    <a:pt x="12272" y="-68"/>
                    <a:pt x="11016" y="9814"/>
                  </a:cubicBezTo>
                  <a:cubicBezTo>
                    <a:pt x="9760" y="19697"/>
                    <a:pt x="8801" y="5505"/>
                    <a:pt x="7885" y="9814"/>
                  </a:cubicBezTo>
                  <a:cubicBezTo>
                    <a:pt x="6969" y="14124"/>
                    <a:pt x="6398" y="13629"/>
                    <a:pt x="5617" y="9814"/>
                  </a:cubicBezTo>
                  <a:cubicBezTo>
                    <a:pt x="4836" y="6000"/>
                    <a:pt x="3690" y="5444"/>
                    <a:pt x="2917" y="9814"/>
                  </a:cubicBezTo>
                  <a:cubicBezTo>
                    <a:pt x="2145" y="14185"/>
                    <a:pt x="1345" y="4490"/>
                    <a:pt x="2" y="9814"/>
                  </a:cubicBezTo>
                  <a:cubicBezTo>
                    <a:pt x="0" y="7726"/>
                    <a:pt x="-1" y="6770"/>
                    <a:pt x="2" y="453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5" name="Tvar"/>
            <p:cNvSpPr/>
            <p:nvPr/>
          </p:nvSpPr>
          <p:spPr>
            <a:xfrm rot="5400000">
              <a:off x="-2678615" y="2685363"/>
              <a:ext cx="5410905" cy="4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1425" fill="norm" stroke="1" extrusionOk="0">
                  <a:moveTo>
                    <a:pt x="1" y="4630"/>
                  </a:moveTo>
                  <a:cubicBezTo>
                    <a:pt x="652" y="-651"/>
                    <a:pt x="1276" y="10"/>
                    <a:pt x="2269" y="4630"/>
                  </a:cubicBezTo>
                  <a:cubicBezTo>
                    <a:pt x="3262" y="9250"/>
                    <a:pt x="4046" y="2578"/>
                    <a:pt x="5184" y="4630"/>
                  </a:cubicBezTo>
                  <a:cubicBezTo>
                    <a:pt x="6322" y="6682"/>
                    <a:pt x="6514" y="3679"/>
                    <a:pt x="7667" y="4630"/>
                  </a:cubicBezTo>
                  <a:cubicBezTo>
                    <a:pt x="8821" y="5581"/>
                    <a:pt x="9439" y="-786"/>
                    <a:pt x="9935" y="4630"/>
                  </a:cubicBezTo>
                  <a:cubicBezTo>
                    <a:pt x="10431" y="10046"/>
                    <a:pt x="12069" y="-5146"/>
                    <a:pt x="12850" y="4630"/>
                  </a:cubicBezTo>
                  <a:cubicBezTo>
                    <a:pt x="13632" y="14406"/>
                    <a:pt x="14597" y="11418"/>
                    <a:pt x="15550" y="4630"/>
                  </a:cubicBezTo>
                  <a:cubicBezTo>
                    <a:pt x="16502" y="-2158"/>
                    <a:pt x="17540" y="-897"/>
                    <a:pt x="18249" y="4630"/>
                  </a:cubicBezTo>
                  <a:cubicBezTo>
                    <a:pt x="18958" y="10157"/>
                    <a:pt x="20677" y="2857"/>
                    <a:pt x="21596" y="4630"/>
                  </a:cubicBezTo>
                  <a:cubicBezTo>
                    <a:pt x="21598" y="6593"/>
                    <a:pt x="21599" y="8255"/>
                    <a:pt x="21596" y="9793"/>
                  </a:cubicBezTo>
                  <a:cubicBezTo>
                    <a:pt x="20514" y="6536"/>
                    <a:pt x="20444" y="13392"/>
                    <a:pt x="19329" y="9793"/>
                  </a:cubicBezTo>
                  <a:cubicBezTo>
                    <a:pt x="18213" y="6194"/>
                    <a:pt x="17757" y="7308"/>
                    <a:pt x="17277" y="9793"/>
                  </a:cubicBezTo>
                  <a:cubicBezTo>
                    <a:pt x="16798" y="12278"/>
                    <a:pt x="15013" y="11001"/>
                    <a:pt x="14362" y="9793"/>
                  </a:cubicBezTo>
                  <a:cubicBezTo>
                    <a:pt x="13711" y="8585"/>
                    <a:pt x="13172" y="14007"/>
                    <a:pt x="12094" y="9793"/>
                  </a:cubicBezTo>
                  <a:cubicBezTo>
                    <a:pt x="11017" y="5579"/>
                    <a:pt x="10539" y="12364"/>
                    <a:pt x="9179" y="9793"/>
                  </a:cubicBezTo>
                  <a:cubicBezTo>
                    <a:pt x="7819" y="7222"/>
                    <a:pt x="7191" y="12813"/>
                    <a:pt x="6048" y="9793"/>
                  </a:cubicBezTo>
                  <a:cubicBezTo>
                    <a:pt x="4905" y="6773"/>
                    <a:pt x="4246" y="3132"/>
                    <a:pt x="3564" y="9793"/>
                  </a:cubicBezTo>
                  <a:cubicBezTo>
                    <a:pt x="2883" y="16454"/>
                    <a:pt x="747" y="-1270"/>
                    <a:pt x="1" y="9793"/>
                  </a:cubicBezTo>
                  <a:cubicBezTo>
                    <a:pt x="-1" y="7250"/>
                    <a:pt x="2" y="6070"/>
                    <a:pt x="1" y="4630"/>
                  </a:cubicBezTo>
                  <a:close/>
                </a:path>
              </a:pathLst>
            </a:custGeom>
            <a:noFill/>
            <a:ln w="41275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65" name="Zástupný obsah 2"/>
          <p:cNvGrpSpPr/>
          <p:nvPr/>
        </p:nvGrpSpPr>
        <p:grpSpPr>
          <a:xfrm>
            <a:off x="4648017" y="640822"/>
            <a:ext cx="6900514" cy="5479915"/>
            <a:chOff x="0" y="0"/>
            <a:chExt cx="6900512" cy="5479914"/>
          </a:xfrm>
        </p:grpSpPr>
        <p:sp>
          <p:nvSpPr>
            <p:cNvPr id="257" name="Čára"/>
            <p:cNvSpPr/>
            <p:nvPr/>
          </p:nvSpPr>
          <p:spPr>
            <a:xfrm>
              <a:off x="0" y="0"/>
              <a:ext cx="6900513" cy="0"/>
            </a:xfrm>
            <a:prstGeom prst="line">
              <a:avLst/>
            </a:prstGeom>
            <a:solidFill>
              <a:schemeClr val="accent4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8" name="S větší pravděpodobností budu v budoucnu volit správně."/>
            <p:cNvSpPr txBox="1"/>
            <p:nvPr/>
          </p:nvSpPr>
          <p:spPr>
            <a:xfrm>
              <a:off x="0" y="0"/>
              <a:ext cx="6900513" cy="13278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44779" tIns="144779" rIns="144779" bIns="144779" numCol="1" anchor="t">
              <a:spAutoFit/>
            </a:bodyPr>
            <a:lstStyle>
              <a:lvl1pPr defTabSz="1689100">
                <a:lnSpc>
                  <a:spcPct val="90000"/>
                </a:lnSpc>
                <a:spcBef>
                  <a:spcPts val="1500"/>
                </a:spcBef>
                <a:defRPr sz="3800"/>
              </a:lvl1pPr>
            </a:lstStyle>
            <a:p>
              <a:pPr/>
              <a:r>
                <a:t>S větší pravděpodobností budu v budoucnu volit správně. </a:t>
              </a:r>
            </a:p>
          </p:txBody>
        </p:sp>
        <p:sp>
          <p:nvSpPr>
            <p:cNvPr id="259" name="Čára"/>
            <p:cNvSpPr/>
            <p:nvPr/>
          </p:nvSpPr>
          <p:spPr>
            <a:xfrm>
              <a:off x="0" y="1384034"/>
              <a:ext cx="6900513" cy="1"/>
            </a:xfrm>
            <a:prstGeom prst="line">
              <a:avLst/>
            </a:prstGeom>
            <a:solidFill>
              <a:schemeClr val="accent4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0" name="Konec fatalismu."/>
            <p:cNvSpPr txBox="1"/>
            <p:nvPr/>
          </p:nvSpPr>
          <p:spPr>
            <a:xfrm>
              <a:off x="0" y="1384034"/>
              <a:ext cx="6900513" cy="7799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44779" tIns="144779" rIns="144779" bIns="144779" numCol="1" anchor="t">
              <a:spAutoFit/>
            </a:bodyPr>
            <a:lstStyle>
              <a:lvl1pPr defTabSz="1689100">
                <a:lnSpc>
                  <a:spcPct val="90000"/>
                </a:lnSpc>
                <a:spcBef>
                  <a:spcPts val="1500"/>
                </a:spcBef>
                <a:defRPr sz="3800"/>
              </a:lvl1pPr>
            </a:lstStyle>
            <a:p>
              <a:pPr/>
              <a:r>
                <a:t>Konec fatalismu. </a:t>
              </a:r>
            </a:p>
          </p:txBody>
        </p:sp>
        <p:sp>
          <p:nvSpPr>
            <p:cNvPr id="261" name="Čára"/>
            <p:cNvSpPr/>
            <p:nvPr/>
          </p:nvSpPr>
          <p:spPr>
            <a:xfrm>
              <a:off x="0" y="2768069"/>
              <a:ext cx="6900513" cy="1"/>
            </a:xfrm>
            <a:prstGeom prst="line">
              <a:avLst/>
            </a:prstGeom>
            <a:solidFill>
              <a:schemeClr val="accent4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2" name="Pravděpodobnostní model uvažování."/>
            <p:cNvSpPr txBox="1"/>
            <p:nvPr/>
          </p:nvSpPr>
          <p:spPr>
            <a:xfrm>
              <a:off x="0" y="2768069"/>
              <a:ext cx="6900513" cy="1327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44779" tIns="144779" rIns="144779" bIns="144779" numCol="1" anchor="t">
              <a:spAutoFit/>
            </a:bodyPr>
            <a:lstStyle>
              <a:lvl1pPr defTabSz="1689100">
                <a:lnSpc>
                  <a:spcPct val="90000"/>
                </a:lnSpc>
                <a:spcBef>
                  <a:spcPts val="1500"/>
                </a:spcBef>
                <a:defRPr sz="3800"/>
              </a:lvl1pPr>
            </a:lstStyle>
            <a:p>
              <a:pPr/>
              <a:r>
                <a:t>Pravděpodobnostní model uvažování. </a:t>
              </a:r>
            </a:p>
          </p:txBody>
        </p:sp>
        <p:sp>
          <p:nvSpPr>
            <p:cNvPr id="263" name="Čára"/>
            <p:cNvSpPr/>
            <p:nvPr/>
          </p:nvSpPr>
          <p:spPr>
            <a:xfrm>
              <a:off x="0" y="4152105"/>
              <a:ext cx="6900513" cy="1"/>
            </a:xfrm>
            <a:prstGeom prst="line">
              <a:avLst/>
            </a:prstGeom>
            <a:solidFill>
              <a:schemeClr val="accent4"/>
            </a:solidFill>
            <a:ln w="127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4" name="Postupné směřování k profesionalitě."/>
            <p:cNvSpPr txBox="1"/>
            <p:nvPr/>
          </p:nvSpPr>
          <p:spPr>
            <a:xfrm>
              <a:off x="0" y="4152105"/>
              <a:ext cx="6900513" cy="13278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44779" tIns="144779" rIns="144779" bIns="144779" numCol="1" anchor="t">
              <a:spAutoFit/>
            </a:bodyPr>
            <a:lstStyle>
              <a:lvl1pPr defTabSz="1689100">
                <a:lnSpc>
                  <a:spcPct val="90000"/>
                </a:lnSpc>
                <a:spcBef>
                  <a:spcPts val="1500"/>
                </a:spcBef>
                <a:defRPr sz="3800"/>
              </a:lvl1pPr>
            </a:lstStyle>
            <a:p>
              <a:pPr/>
              <a:r>
                <a:t>Postupné směřování k profesionalitě.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Nadpis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8" name="Zástupný obsah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9" name="Obrázek 4" descr="Obrázek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" y="9"/>
            <a:ext cx="12191981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Rectangle 9"/>
          <p:cNvSpPr/>
          <p:nvPr/>
        </p:nvSpPr>
        <p:spPr>
          <a:xfrm>
            <a:off x="0" y="5320141"/>
            <a:ext cx="12192000" cy="736552"/>
          </a:xfrm>
          <a:prstGeom prst="rect">
            <a:avLst/>
          </a:prstGeom>
          <a:solidFill>
            <a:srgbClr val="FFFFFF">
              <a:alpha val="93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3" name="Straight Connector 11"/>
          <p:cNvSpPr/>
          <p:nvPr/>
        </p:nvSpPr>
        <p:spPr>
          <a:xfrm>
            <a:off x="0" y="5241983"/>
            <a:ext cx="12192000" cy="1"/>
          </a:xfrm>
          <a:prstGeom prst="line">
            <a:avLst/>
          </a:prstGeom>
          <a:ln w="41275">
            <a:solidFill>
              <a:srgbClr val="FFFFFF">
                <a:alpha val="90000"/>
              </a:srgbClr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74" name="Straight Connector 13"/>
          <p:cNvSpPr/>
          <p:nvPr/>
        </p:nvSpPr>
        <p:spPr>
          <a:xfrm>
            <a:off x="0" y="6134851"/>
            <a:ext cx="12192000" cy="1"/>
          </a:xfrm>
          <a:prstGeom prst="line">
            <a:avLst/>
          </a:prstGeom>
          <a:ln w="41275">
            <a:solidFill>
              <a:srgbClr val="FFFFFF">
                <a:alpha val="90000"/>
              </a:srgbClr>
            </a:solidFill>
            <a:miter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Nadpis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Fenomén: Paralysed by analysed </a:t>
            </a:r>
          </a:p>
        </p:txBody>
      </p:sp>
      <p:pic>
        <p:nvPicPr>
          <p:cNvPr id="277" name="Zástupný obsah 7" descr="Zástupný obsah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8144" y="1825625"/>
            <a:ext cx="7735713" cy="4351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9004" y="643466"/>
            <a:ext cx="7553991" cy="5571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Rectangle 6152"/>
          <p:cNvSpPr/>
          <p:nvPr/>
        </p:nvSpPr>
        <p:spPr>
          <a:xfrm>
            <a:off x="3048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8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20003" t="0" r="16548" b="0"/>
          <a:stretch>
            <a:fillRect/>
          </a:stretch>
        </p:blipFill>
        <p:spPr>
          <a:xfrm>
            <a:off x="2522355" y="9"/>
            <a:ext cx="9669644" cy="6857991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Rectangle 6154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8000"/>
                </a:srgbClr>
              </a:gs>
              <a:gs pos="35000">
                <a:srgbClr val="FFFFFF">
                  <a:alpha val="77000"/>
                </a:srgbClr>
              </a:gs>
              <a:gs pos="48000">
                <a:srgbClr val="FFFFFF"/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4" name="Nadpis 1"/>
          <p:cNvSpPr txBox="1"/>
          <p:nvPr>
            <p:ph type="title"/>
          </p:nvPr>
        </p:nvSpPr>
        <p:spPr>
          <a:xfrm>
            <a:off x="838199" y="365125"/>
            <a:ext cx="3822191" cy="1899912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/>
            <a:r>
              <a:t>2. Lineární / bloková periodizace a interferenční efekt </a:t>
            </a:r>
          </a:p>
        </p:txBody>
      </p:sp>
      <p:sp>
        <p:nvSpPr>
          <p:cNvPr id="285" name="Content Placeholder 6149"/>
          <p:cNvSpPr txBox="1"/>
          <p:nvPr>
            <p:ph type="body" sz="quarter" idx="1"/>
          </p:nvPr>
        </p:nvSpPr>
        <p:spPr>
          <a:xfrm>
            <a:off x="838199" y="2434201"/>
            <a:ext cx="3822191" cy="3742762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Výhody a nevýhody jednotlivých typů periodizace </a:t>
            </a:r>
          </a:p>
          <a:p>
            <a:pPr>
              <a:defRPr sz="2000"/>
            </a:pPr>
            <a:r>
              <a:t>Co je to interferenční efekt a jak ho minimalizovat?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" name="Zástupný obsah 3"/>
          <p:cNvGraphicFramePr/>
          <p:nvPr/>
        </p:nvGraphicFramePr>
        <p:xfrm>
          <a:off x="643467" y="725439"/>
          <a:ext cx="10905067" cy="540712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804670"/>
                <a:gridCol w="4682070"/>
                <a:gridCol w="4418327"/>
              </a:tblGrid>
              <a:tr h="32175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Kritérium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Lineární (klasická) periodizace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Bloková (moderní, neklasická) periodizace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Základní princip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Postupný, lineární přechod od objemového k intenzivnímu tréninku.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Rozvoj jednotlivých schopností v oddělených, krátkých blocích (specializace).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Cíl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Postupně připravit sportovce na vrchol sezóny.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Udržet nebo rozvíjet více schopností současně a dosahovat opakovaných vrcholů.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Struktura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Dlouhé cykly (makrocykly) s jasnou posloupností fází: obecná – specifická – závodní.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Kratší, intenzivní bloky (2–6 týdnů), zaměřené vždy na 1–2 klíčové schopnosti.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Typ zatížení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Objem na začátku sezóny vysoký, postupně klesá, intenzita roste.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Intenzita i objem se v blocích střídají podle aktuální potřeby.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Rozvoj schopností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Sekvenční – každá schopnost se rozvíjí po sobě.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Paralelní – více schopností se rozvíjí souběžně, ale v různých blocích.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Vhodné pro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Začátečníky, juniory, sporty s krátkou sezónou.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Elitní sportovce, sporty s dlouhou nebo rozdělenou sezónou (např. vodní slalom).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Flexibilita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Nízká – pevně daná struktura, hůře reaguje na změny v sezóně.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Vysoká – lze snadno upravit dle závodů nebo individuálních potřeb.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Výhody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Jednoduchost, přehlednost, stabilní postup adaptací.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Lepší udržení výkonnosti, vyšší efektivita a individualizace.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2929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Nevýhody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Riziko stagnace, obtížné udržení formy během dlouhé sezóny.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Vyšší nároky na plánování, riziko přetížení bez dostatečné regenerace.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2175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/>
                        <a:t>Příklad aplikace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Atletika, plavání, silový trénink v základní přípravě.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/>
                        <a:t>Vodní slalom, tenis, hokej, kolektivní sporty.</a:t>
                      </a:r>
                    </a:p>
                  </a:txBody>
                  <a:tcPr marL="32204" marR="32204" marT="32204" marB="3220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lide 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0" name="Nadpis 1"/>
          <p:cNvSpPr txBox="1"/>
          <p:nvPr>
            <p:ph type="title"/>
          </p:nvPr>
        </p:nvSpPr>
        <p:spPr>
          <a:xfrm>
            <a:off x="761800" y="762000"/>
            <a:ext cx="5334197" cy="170824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Interferenční efekt</a:t>
            </a:r>
          </a:p>
        </p:txBody>
      </p:sp>
      <p:sp>
        <p:nvSpPr>
          <p:cNvPr id="291" name="Zástupný obsah 2"/>
          <p:cNvSpPr txBox="1"/>
          <p:nvPr>
            <p:ph type="body" sz="half" idx="1"/>
          </p:nvPr>
        </p:nvSpPr>
        <p:spPr>
          <a:xfrm>
            <a:off x="761800" y="2470243"/>
            <a:ext cx="5334197" cy="3769836"/>
          </a:xfrm>
          <a:prstGeom prst="rect">
            <a:avLst/>
          </a:prstGeom>
        </p:spPr>
        <p:txBody>
          <a:bodyPr anchor="ctr"/>
          <a:lstStyle/>
          <a:p>
            <a:pPr marL="212597" indent="-212597" defTabSz="850391">
              <a:spcBef>
                <a:spcPts val="900"/>
              </a:spcBef>
              <a:defRPr b="1" sz="1302"/>
            </a:pPr>
            <a:r>
              <a:t>Interferenční efekt</a:t>
            </a:r>
            <a:r>
              <a:rPr b="0"/>
              <a:t> označuje </a:t>
            </a:r>
            <a:r>
              <a:t>vzájemné ovlivnění adaptačních procesů silového a vytrvalostního tréninku</a:t>
            </a:r>
            <a:r>
              <a:rPr b="0"/>
              <a:t>, kdy se </a:t>
            </a:r>
            <a:r>
              <a:t>jejich současné provádění může částečně „rušit“</a:t>
            </a:r>
            <a:r>
              <a:rPr b="0"/>
              <a:t> a </a:t>
            </a:r>
            <a:r>
              <a:t>omezovat výsledný tréninkový efekt</a:t>
            </a:r>
            <a:r>
              <a:rPr b="0"/>
              <a:t>.</a:t>
            </a:r>
            <a:endParaRPr b="0"/>
          </a:p>
          <a:p>
            <a:pPr marL="212597" indent="-212597" defTabSz="850391">
              <a:spcBef>
                <a:spcPts val="900"/>
              </a:spcBef>
              <a:defRPr sz="1302"/>
            </a:pPr>
            <a:r>
              <a:t>Jinými slovy – pokud sportovec kombinuje </a:t>
            </a:r>
            <a:r>
              <a:rPr b="1"/>
              <a:t>silový</a:t>
            </a:r>
            <a:r>
              <a:t> a </a:t>
            </a:r>
            <a:r>
              <a:rPr b="1"/>
              <a:t>vytrvalostní</a:t>
            </a:r>
            <a:r>
              <a:t> trénink ve stejném období (nebo dokonce v jednom dni), tělo nemůže optimálně reagovat na oba podněty zároveň, protože vyžadují </a:t>
            </a:r>
            <a:r>
              <a:rPr b="1"/>
              <a:t>odlišné adaptační mechanismy</a:t>
            </a:r>
            <a:r>
              <a:t>.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b="1" sz="1302" u="sng"/>
            </a:pPr>
            <a:r>
              <a:t>Projevy interferenčního efektu</a:t>
            </a:r>
          </a:p>
          <a:p>
            <a:pPr marL="212597" indent="-212597" defTabSz="850391">
              <a:spcBef>
                <a:spcPts val="900"/>
              </a:spcBef>
              <a:defRPr sz="1302"/>
            </a:pPr>
            <a:r>
              <a:t>Menší </a:t>
            </a:r>
            <a:r>
              <a:rPr b="1"/>
              <a:t>nárůst svalové síly nebo hypertrofie</a:t>
            </a:r>
            <a:r>
              <a:t>, než kdyby sportovec dělal jen silový trénink.</a:t>
            </a:r>
          </a:p>
          <a:p>
            <a:pPr marL="212597" indent="-212597" defTabSz="850391">
              <a:spcBef>
                <a:spcPts val="900"/>
              </a:spcBef>
              <a:defRPr b="1" sz="1302"/>
            </a:pPr>
            <a:r>
              <a:t>Zpomalení regenerace</a:t>
            </a:r>
            <a:r>
              <a:rPr b="0"/>
              <a:t> po kombinovaném tréninku.</a:t>
            </a:r>
            <a:endParaRPr b="0"/>
          </a:p>
          <a:p>
            <a:pPr marL="212597" indent="-212597" defTabSz="850391">
              <a:spcBef>
                <a:spcPts val="900"/>
              </a:spcBef>
              <a:defRPr b="1" sz="1302"/>
            </a:pPr>
            <a:r>
              <a:t>Vyšší únava</a:t>
            </a:r>
            <a:r>
              <a:rPr b="0"/>
              <a:t> a snížení schopnosti reagovat na tréninkové podněty.</a:t>
            </a:r>
            <a:endParaRPr b="0"/>
          </a:p>
          <a:p>
            <a:pPr marL="212597" indent="-212597" defTabSz="850391">
              <a:spcBef>
                <a:spcPts val="900"/>
              </a:spcBef>
              <a:defRPr sz="1302"/>
            </a:pPr>
            <a:r>
              <a:t>V extrémních případech i </a:t>
            </a:r>
            <a:r>
              <a:rPr b="1"/>
              <a:t>zhoršení výkonnosti</a:t>
            </a:r>
            <a:r>
              <a:t>.</a:t>
            </a:r>
          </a:p>
        </p:txBody>
      </p:sp>
      <p:pic>
        <p:nvPicPr>
          <p:cNvPr id="29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92" r="0" b="0"/>
          <a:stretch>
            <a:fillRect/>
          </a:stretch>
        </p:blipFill>
        <p:spPr>
          <a:xfrm>
            <a:off x="6857796" y="-10886"/>
            <a:ext cx="5334098" cy="686874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50800" dir="108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angle 8199"/>
          <p:cNvSpPr/>
          <p:nvPr/>
        </p:nvSpPr>
        <p:spPr>
          <a:xfrm>
            <a:off x="-1" y="-1"/>
            <a:ext cx="12192001" cy="685736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5" name="Nadpis 1"/>
          <p:cNvSpPr txBox="1"/>
          <p:nvPr>
            <p:ph type="title"/>
          </p:nvPr>
        </p:nvSpPr>
        <p:spPr>
          <a:xfrm>
            <a:off x="589559" y="856180"/>
            <a:ext cx="4560586" cy="1128069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pPr/>
            <a:r>
              <a:t>Interfenční efekt - minimalizace</a:t>
            </a:r>
          </a:p>
        </p:txBody>
      </p:sp>
      <p:grpSp>
        <p:nvGrpSpPr>
          <p:cNvPr id="298" name="Group 8201"/>
          <p:cNvGrpSpPr/>
          <p:nvPr/>
        </p:nvGrpSpPr>
        <p:grpSpPr>
          <a:xfrm>
            <a:off x="0" y="1083483"/>
            <a:ext cx="355197" cy="673461"/>
            <a:chOff x="0" y="0"/>
            <a:chExt cx="355196" cy="673460"/>
          </a:xfrm>
        </p:grpSpPr>
        <p:sp>
          <p:nvSpPr>
            <p:cNvPr id="296" name="Rectangle 8202"/>
            <p:cNvSpPr/>
            <p:nvPr/>
          </p:nvSpPr>
          <p:spPr>
            <a:xfrm>
              <a:off x="0" y="-1"/>
              <a:ext cx="87363" cy="673462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7" name="Rectangle 8203"/>
            <p:cNvSpPr/>
            <p:nvPr/>
          </p:nvSpPr>
          <p:spPr>
            <a:xfrm>
              <a:off x="159341" y="-1"/>
              <a:ext cx="195856" cy="673462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99" name="Rectangle 8205"/>
          <p:cNvSpPr/>
          <p:nvPr/>
        </p:nvSpPr>
        <p:spPr>
          <a:xfrm flipH="1">
            <a:off x="665084" y="2090568"/>
            <a:ext cx="4297681" cy="2743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0" name="Rectangle 1"/>
          <p:cNvSpPr txBox="1"/>
          <p:nvPr>
            <p:ph type="body" sz="half" idx="1"/>
          </p:nvPr>
        </p:nvSpPr>
        <p:spPr>
          <a:xfrm>
            <a:off x="590718" y="2330505"/>
            <a:ext cx="4559427" cy="3979586"/>
          </a:xfrm>
          <a:prstGeom prst="rect">
            <a:avLst/>
          </a:prstGeom>
        </p:spPr>
        <p:txBody>
          <a:bodyPr anchor="ctr"/>
          <a:lstStyle/>
          <a:p>
            <a:pPr marL="0" indent="0">
              <a:spcBef>
                <a:spcPts val="600"/>
              </a:spcBef>
              <a:buFontTx/>
              <a:defRPr b="1" sz="1700">
                <a:latin typeface="Arial"/>
                <a:ea typeface="Arial"/>
                <a:cs typeface="Arial"/>
                <a:sym typeface="Arial"/>
              </a:defRPr>
            </a:pPr>
            <a:r>
              <a:t> Pořadí tréninků</a:t>
            </a:r>
            <a:r>
              <a:rPr b="0"/>
              <a:t> – sílu dělej </a:t>
            </a:r>
            <a:r>
              <a:t>před</a:t>
            </a:r>
            <a:r>
              <a:rPr b="0"/>
              <a:t> vytrvalostí (pokud je cílem rozvoj síly).</a:t>
            </a:r>
            <a:endParaRPr b="0"/>
          </a:p>
          <a:p>
            <a:pPr marL="0" indent="0">
              <a:spcBef>
                <a:spcPts val="600"/>
              </a:spcBef>
              <a:buFontTx/>
              <a:defRPr b="1" sz="1700">
                <a:latin typeface="Arial"/>
                <a:ea typeface="Arial"/>
                <a:cs typeface="Arial"/>
                <a:sym typeface="Arial"/>
              </a:defRPr>
            </a:pPr>
            <a:r>
              <a:t> Časový odstup</a:t>
            </a:r>
            <a:r>
              <a:rPr b="0"/>
              <a:t> – ideálně </a:t>
            </a:r>
            <a:r>
              <a:t>6–8 hodin</a:t>
            </a:r>
            <a:r>
              <a:rPr b="0"/>
              <a:t> mezi dvěma tréninky.</a:t>
            </a:r>
            <a:endParaRPr b="0"/>
          </a:p>
          <a:p>
            <a:pPr marL="0" indent="0">
              <a:spcBef>
                <a:spcPts val="600"/>
              </a:spcBef>
              <a:buFontTx/>
              <a:defRPr b="1" sz="1700">
                <a:latin typeface="Arial"/>
                <a:ea typeface="Arial"/>
                <a:cs typeface="Arial"/>
                <a:sym typeface="Arial"/>
              </a:defRPr>
            </a:pPr>
            <a:r>
              <a:t> Typ vytrvalostního tréninku</a:t>
            </a:r>
            <a:r>
              <a:rPr b="0"/>
              <a:t>:</a:t>
            </a:r>
          </a:p>
          <a:p>
            <a:pPr marL="0" indent="0">
              <a:spcBef>
                <a:spcPts val="600"/>
              </a:spcBef>
              <a:buFontTx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 Vysokointenzivní intervaly (HIIT) → menší interference.</a:t>
            </a:r>
          </a:p>
          <a:p>
            <a:pPr marL="0" indent="0">
              <a:spcBef>
                <a:spcPts val="600"/>
              </a:spcBef>
              <a:buFontTx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 Dlouhý aerobní běh/cyklistika → větší interference.</a:t>
            </a:r>
          </a:p>
          <a:p>
            <a:pPr marL="0" indent="0">
              <a:spcBef>
                <a:spcPts val="600"/>
              </a:spcBef>
              <a:buFontTx/>
              <a:defRPr b="1" sz="1700">
                <a:latin typeface="Arial"/>
                <a:ea typeface="Arial"/>
                <a:cs typeface="Arial"/>
                <a:sym typeface="Arial"/>
              </a:defRPr>
            </a:pPr>
            <a:r>
              <a:t> Tréninková zkušenost</a:t>
            </a:r>
            <a:r>
              <a:rPr b="0"/>
              <a:t> – začátečníci snášejí kombinaci lépe než elitní sportovci.</a:t>
            </a:r>
            <a:endParaRPr b="0"/>
          </a:p>
          <a:p>
            <a:pPr marL="0" indent="0">
              <a:spcBef>
                <a:spcPts val="600"/>
              </a:spcBef>
              <a:buFontTx/>
              <a:defRPr b="1" sz="1700">
                <a:latin typeface="Arial"/>
                <a:ea typeface="Arial"/>
                <a:cs typeface="Arial"/>
                <a:sym typeface="Arial"/>
              </a:defRPr>
            </a:pPr>
            <a:r>
              <a:t> Výživa a regenerace</a:t>
            </a:r>
            <a:r>
              <a:rPr b="0"/>
              <a:t> – dostatek bílkovin, spánku a sacharidů minimalizuje negativní vliv.</a:t>
            </a:r>
          </a:p>
        </p:txBody>
      </p:sp>
      <p:sp>
        <p:nvSpPr>
          <p:cNvPr id="301" name="Rectangle 8207"/>
          <p:cNvSpPr/>
          <p:nvPr/>
        </p:nvSpPr>
        <p:spPr>
          <a:xfrm flipH="1">
            <a:off x="10697670" y="0"/>
            <a:ext cx="1494331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2" name="Rectangle 8209"/>
          <p:cNvSpPr/>
          <p:nvPr/>
        </p:nvSpPr>
        <p:spPr>
          <a:xfrm>
            <a:off x="5685809" y="513853"/>
            <a:ext cx="6009368" cy="583457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139700" dist="127000" dir="5400000">
              <a:srgbClr val="000000">
                <a:alpha val="1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0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0" t="3061" r="9" b="9"/>
          <a:stretch>
            <a:fillRect/>
          </a:stretch>
        </p:blipFill>
        <p:spPr>
          <a:xfrm>
            <a:off x="5977787" y="799351"/>
            <a:ext cx="5425411" cy="52592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Rectangle 9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6" name="Nadpis 1"/>
          <p:cNvSpPr txBox="1"/>
          <p:nvPr>
            <p:ph type="title"/>
          </p:nvPr>
        </p:nvSpPr>
        <p:spPr>
          <a:xfrm>
            <a:off x="640080" y="325368"/>
            <a:ext cx="4368603" cy="1956843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3. Regenerace</a:t>
            </a:r>
          </a:p>
        </p:txBody>
      </p:sp>
      <p:grpSp>
        <p:nvGrpSpPr>
          <p:cNvPr id="309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307" name="Tvar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8" name="Tvar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10" name="Zástupný obsah 2"/>
          <p:cNvSpPr txBox="1"/>
          <p:nvPr>
            <p:ph type="body" sz="quarter" idx="1"/>
          </p:nvPr>
        </p:nvSpPr>
        <p:spPr>
          <a:xfrm>
            <a:off x="640080" y="2872899"/>
            <a:ext cx="4243590" cy="3320668"/>
          </a:xfrm>
          <a:prstGeom prst="rect">
            <a:avLst/>
          </a:prstGeom>
        </p:spPr>
        <p:txBody>
          <a:bodyPr/>
          <a:lstStyle/>
          <a:p>
            <a:pPr>
              <a:defRPr b="1" sz="2200"/>
            </a:pPr>
            <a:r>
              <a:t>Spánek </a:t>
            </a:r>
          </a:p>
          <a:p>
            <a:pPr>
              <a:defRPr b="1" sz="2200"/>
            </a:pPr>
            <a:r>
              <a:t>Nutrice</a:t>
            </a:r>
          </a:p>
          <a:p>
            <a:pPr>
              <a:defRPr sz="2200"/>
            </a:pPr>
            <a:r>
              <a:t>Suplementace</a:t>
            </a:r>
          </a:p>
          <a:p>
            <a:pPr>
              <a:defRPr sz="2200"/>
            </a:pPr>
            <a:r>
              <a:t>Regenerační postupy (masáže, sauna, studená voda, kryokomory)</a:t>
            </a:r>
          </a:p>
        </p:txBody>
      </p:sp>
      <p:pic>
        <p:nvPicPr>
          <p:cNvPr id="311" name="Obrázek 4" descr="Obrázek 4"/>
          <p:cNvPicPr>
            <a:picLocks noChangeAspect="1"/>
          </p:cNvPicPr>
          <p:nvPr/>
        </p:nvPicPr>
        <p:blipFill>
          <a:blip r:embed="rId2">
            <a:extLst/>
          </a:blip>
          <a:srcRect l="13699" t="0" r="24867" b="0"/>
          <a:stretch>
            <a:fillRect/>
          </a:stretch>
        </p:blipFill>
        <p:spPr>
          <a:xfrm>
            <a:off x="5311735" y="9"/>
            <a:ext cx="6878605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456" y="0"/>
                </a:moveTo>
                <a:lnTo>
                  <a:pt x="3120" y="619"/>
                </a:lnTo>
                <a:cubicBezTo>
                  <a:pt x="2508" y="1805"/>
                  <a:pt x="1994" y="3043"/>
                  <a:pt x="1554" y="4319"/>
                </a:cubicBezTo>
                <a:cubicBezTo>
                  <a:pt x="870" y="6322"/>
                  <a:pt x="399" y="8391"/>
                  <a:pt x="147" y="10492"/>
                </a:cubicBezTo>
                <a:cubicBezTo>
                  <a:pt x="14" y="11568"/>
                  <a:pt x="-45" y="12642"/>
                  <a:pt x="38" y="13724"/>
                </a:cubicBezTo>
                <a:cubicBezTo>
                  <a:pt x="137" y="14988"/>
                  <a:pt x="285" y="16246"/>
                  <a:pt x="537" y="17490"/>
                </a:cubicBezTo>
                <a:cubicBezTo>
                  <a:pt x="815" y="18863"/>
                  <a:pt x="1193" y="20203"/>
                  <a:pt x="1691" y="21506"/>
                </a:cubicBezTo>
                <a:lnTo>
                  <a:pt x="1730" y="21600"/>
                </a:lnTo>
                <a:lnTo>
                  <a:pt x="1895" y="21600"/>
                </a:lnTo>
                <a:lnTo>
                  <a:pt x="1874" y="21549"/>
                </a:lnTo>
                <a:cubicBezTo>
                  <a:pt x="1598" y="20832"/>
                  <a:pt x="1357" y="20097"/>
                  <a:pt x="1146" y="19348"/>
                </a:cubicBezTo>
                <a:cubicBezTo>
                  <a:pt x="963" y="18694"/>
                  <a:pt x="827" y="18027"/>
                  <a:pt x="670" y="17366"/>
                </a:cubicBezTo>
                <a:cubicBezTo>
                  <a:pt x="666" y="17331"/>
                  <a:pt x="665" y="17297"/>
                  <a:pt x="665" y="17261"/>
                </a:cubicBezTo>
                <a:cubicBezTo>
                  <a:pt x="780" y="17662"/>
                  <a:pt x="871" y="18015"/>
                  <a:pt x="980" y="18364"/>
                </a:cubicBezTo>
                <a:cubicBezTo>
                  <a:pt x="1263" y="19271"/>
                  <a:pt x="1589" y="20153"/>
                  <a:pt x="1960" y="21010"/>
                </a:cubicBezTo>
                <a:lnTo>
                  <a:pt x="2236" y="21600"/>
                </a:lnTo>
                <a:lnTo>
                  <a:pt x="21555" y="21600"/>
                </a:lnTo>
                <a:lnTo>
                  <a:pt x="21555" y="0"/>
                </a:lnTo>
                <a:lnTo>
                  <a:pt x="3846" y="0"/>
                </a:lnTo>
                <a:lnTo>
                  <a:pt x="3545" y="469"/>
                </a:lnTo>
                <a:cubicBezTo>
                  <a:pt x="3133" y="1151"/>
                  <a:pt x="2757" y="1857"/>
                  <a:pt x="2415" y="2582"/>
                </a:cubicBezTo>
                <a:cubicBezTo>
                  <a:pt x="2398" y="2625"/>
                  <a:pt x="2371" y="2663"/>
                  <a:pt x="2335" y="2691"/>
                </a:cubicBezTo>
                <a:cubicBezTo>
                  <a:pt x="2381" y="2582"/>
                  <a:pt x="2427" y="2472"/>
                  <a:pt x="2473" y="2362"/>
                </a:cubicBezTo>
                <a:cubicBezTo>
                  <a:pt x="2665" y="1917"/>
                  <a:pt x="2866" y="1478"/>
                  <a:pt x="3080" y="1045"/>
                </a:cubicBezTo>
                <a:lnTo>
                  <a:pt x="3637" y="0"/>
                </a:lnTo>
                <a:lnTo>
                  <a:pt x="3456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4" name="Rectangle 22"/>
          <p:cNvSpPr/>
          <p:nvPr/>
        </p:nvSpPr>
        <p:spPr>
          <a:xfrm flipH="1">
            <a:off x="1" y="-1"/>
            <a:ext cx="12191999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5" name="Rectangle 24"/>
          <p:cNvSpPr/>
          <p:nvPr/>
        </p:nvSpPr>
        <p:spPr>
          <a:xfrm flipH="1" rot="10800000">
            <a:off x="8128857" y="0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6" name="Rectangle 26"/>
          <p:cNvSpPr/>
          <p:nvPr/>
        </p:nvSpPr>
        <p:spPr>
          <a:xfrm rot="5400000">
            <a:off x="5307777" y="-5307778"/>
            <a:ext cx="1576447" cy="12192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7" name="Nadpis 1"/>
          <p:cNvSpPr txBox="1"/>
          <p:nvPr>
            <p:ph type="title"/>
          </p:nvPr>
        </p:nvSpPr>
        <p:spPr>
          <a:xfrm>
            <a:off x="1371596" y="348864"/>
            <a:ext cx="10044025" cy="877730"/>
          </a:xfrm>
          <a:prstGeom prst="rect">
            <a:avLst/>
          </a:prstGeom>
        </p:spPr>
        <p:txBody>
          <a:bodyPr/>
          <a:lstStyle>
            <a:lvl1pPr defTabSz="667512">
              <a:defRPr b="1" sz="29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Proč CWI tlumí hypertrofii a sílu?</a:t>
            </a:r>
          </a:p>
        </p:txBody>
      </p:sp>
      <p:graphicFrame>
        <p:nvGraphicFramePr>
          <p:cNvPr id="318" name="Zástupný obsah 3"/>
          <p:cNvGraphicFramePr/>
          <p:nvPr/>
        </p:nvGraphicFramePr>
        <p:xfrm>
          <a:off x="819162" y="2112578"/>
          <a:ext cx="10577618" cy="419280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492103"/>
                <a:gridCol w="3580749"/>
                <a:gridCol w="3504766"/>
              </a:tblGrid>
              <a:tr h="40089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Mechanismus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Co se děje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Důsledek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122151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/>
                        <a:t>Omezení zánětlivé reakce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Po silovém tréninku tělo potřebuje mírný zánět k aktivaci opravy a růstu svalů (aktivace satelitních buněk).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Studená voda tento zánět tlumí → menší aktivace anabolických procesů.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94797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/>
                        <a:t>Snížení průtoku krve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Cévní stažení omezuje přísun živin, kyslíku a růstových faktorů do svalů.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Zpomalení regenerace svalové tkáně.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94797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/>
                        <a:t>Inhibice mTOR dráhy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Studená voda snižuje aktivitu signální dráhy </a:t>
                      </a:r>
                      <a:r>
                        <a:rPr b="1"/>
                        <a:t>mTOR</a:t>
                      </a:r>
                      <a:r>
                        <a:t>, která řídí syntézu bílkovin.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Nižší stimulace růstu svalové hmoty (hypertrofie).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67443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/>
                        <a:t>Snížení hormonální odpovědi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Nižší hladiny testosteronu a IGF-1 po tréninku.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Omezený anabolický efekt.</a:t>
                      </a:r>
                    </a:p>
                  </a:txBody>
                  <a:tcPr marL="45444" marR="45444" marT="45444" marB="45444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" name="Rectangle 22"/>
          <p:cNvSpPr/>
          <p:nvPr/>
        </p:nvSpPr>
        <p:spPr>
          <a:xfrm flipH="1">
            <a:off x="1" y="0"/>
            <a:ext cx="12191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19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2" name="Rectangle 24"/>
          <p:cNvSpPr/>
          <p:nvPr/>
        </p:nvSpPr>
        <p:spPr>
          <a:xfrm flipH="1">
            <a:off x="8082819" y="0"/>
            <a:ext cx="4097212" cy="2170661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48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3" name="Rectangle 26"/>
          <p:cNvSpPr/>
          <p:nvPr/>
        </p:nvSpPr>
        <p:spPr>
          <a:xfrm flipH="1" rot="16200000">
            <a:off x="5010646" y="-5010044"/>
            <a:ext cx="2170710" cy="12192001"/>
          </a:xfrm>
          <a:prstGeom prst="rect">
            <a:avLst/>
          </a:prstGeom>
          <a:gradFill>
            <a:gsLst>
              <a:gs pos="23000">
                <a:srgbClr val="2F5597">
                  <a:alpha val="16000"/>
                </a:srgbClr>
              </a:gs>
              <a:gs pos="99000">
                <a:srgbClr val="000000">
                  <a:alpha val="45000"/>
                </a:srgbClr>
              </a:gs>
            </a:gsLst>
            <a:lin ang="21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4" name="Nadpis 1"/>
          <p:cNvSpPr txBox="1"/>
          <p:nvPr>
            <p:ph type="title"/>
          </p:nvPr>
        </p:nvSpPr>
        <p:spPr>
          <a:xfrm>
            <a:off x="1383564" y="348864"/>
            <a:ext cx="9718111" cy="1576448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Shrnutí klíčového rozdílu</a:t>
            </a:r>
          </a:p>
        </p:txBody>
      </p:sp>
      <p:graphicFrame>
        <p:nvGraphicFramePr>
          <p:cNvPr id="325" name="Zástupný obsah 3"/>
          <p:cNvGraphicFramePr/>
          <p:nvPr/>
        </p:nvGraphicFramePr>
        <p:xfrm>
          <a:off x="757507" y="2615979"/>
          <a:ext cx="10700927" cy="368940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365791"/>
                <a:gridCol w="3660252"/>
                <a:gridCol w="3674881"/>
              </a:tblGrid>
              <a:tr h="51404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300"/>
                        <a:t>Typ tréninku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300"/>
                        <a:t>Efekt studené vody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300"/>
                        <a:t>Doporučení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</a:tr>
              <a:tr h="1587680">
                <a:tc>
                  <a:txBody>
                    <a:bodyPr/>
                    <a:lstStyle/>
                    <a:p>
                      <a:pPr algn="l">
                        <a:defRPr sz="2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💪 </a:t>
                      </a:r>
                      <a:r>
                        <a:rPr b="1"/>
                        <a:t>Silový trénink (cílem je hypertrofie, síla)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300"/>
                        <a:t>Tlumí zánětlivou a anabolickou odpověď → může omezit růst svalů.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❌ </a:t>
                      </a:r>
                      <a:r>
                        <a:t>Nepoužívat bezprostředně po tréninku, nebo jen výjimečně.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587680">
                <a:tc>
                  <a:txBody>
                    <a:bodyPr/>
                    <a:lstStyle/>
                    <a:p>
                      <a:pPr algn="l">
                        <a:defRPr sz="2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🏃‍</a:t>
                      </a:r>
                      <a:r>
                        <a:t>♂</a:t>
                      </a: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️ </a:t>
                      </a:r>
                      <a:r>
                        <a:rPr b="1"/>
                        <a:t>Vytrvalostní trénink (cílem je regenerace, výkon, snížení únavy)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300"/>
                        <a:t>Pomáhá rychleji snížit zánět, otoky, svalovou bolest, a obnovit výkon.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✅ </a:t>
                      </a:r>
                      <a:r>
                        <a:t>Vhodné – podporuje regeneraci, pokud není trénink zaměřen na adaptační efekt z únavy.</a:t>
                      </a:r>
                    </a:p>
                  </a:txBody>
                  <a:tcPr marL="60189" marR="60189" marT="60189" marB="60189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chemeClr val="accent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" name="Rectangle 10"/>
          <p:cNvSpPr/>
          <p:nvPr/>
        </p:nvSpPr>
        <p:spPr>
          <a:xfrm flipH="1">
            <a:off x="1" y="-1"/>
            <a:ext cx="12191999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" name="Rectangle 12"/>
          <p:cNvSpPr/>
          <p:nvPr/>
        </p:nvSpPr>
        <p:spPr>
          <a:xfrm flipH="1" rot="10800000">
            <a:off x="8128857" y="0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0" name="Rectangle 14"/>
          <p:cNvSpPr/>
          <p:nvPr/>
        </p:nvSpPr>
        <p:spPr>
          <a:xfrm rot="5400000">
            <a:off x="5307777" y="-5307778"/>
            <a:ext cx="1576447" cy="12192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" name="Nadpis 1"/>
          <p:cNvSpPr txBox="1"/>
          <p:nvPr>
            <p:ph type="title"/>
          </p:nvPr>
        </p:nvSpPr>
        <p:spPr>
          <a:xfrm>
            <a:off x="1371596" y="348864"/>
            <a:ext cx="10044025" cy="87773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Rozdíl CWI vs. SAUNA</a:t>
            </a:r>
          </a:p>
        </p:txBody>
      </p:sp>
      <p:graphicFrame>
        <p:nvGraphicFramePr>
          <p:cNvPr id="332" name="Zástupný obsah 3"/>
          <p:cNvGraphicFramePr/>
          <p:nvPr/>
        </p:nvGraphicFramePr>
        <p:xfrm>
          <a:off x="644055" y="2338074"/>
          <a:ext cx="10927831" cy="374181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457196"/>
                <a:gridCol w="3735317"/>
                <a:gridCol w="3735317"/>
              </a:tblGrid>
              <a:tr h="4287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Porovnání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Studená voda (CWI)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Sauna (teplo)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2107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900"/>
                        <a:t>Fyziologický efekt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Vazokonstrikce, potlačení zánětu, snížení mTOR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Vazodilatace, zvýšení GH, aktivace HSP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287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900"/>
                        <a:t>Vliv na hypertrofii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9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❌ </a:t>
                      </a:r>
                      <a:r>
                        <a:t>Může ji tlumit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9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✅ </a:t>
                      </a:r>
                      <a:r>
                        <a:t>Může ji podpořit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2107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900"/>
                        <a:t>Vliv na regeneraci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9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✅ </a:t>
                      </a:r>
                      <a:r>
                        <a:t>Rychlá, ale povrchová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9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✅ </a:t>
                      </a:r>
                      <a:r>
                        <a:t>Hloubková, podpořená prokrvením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2107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900"/>
                        <a:t>Vhodné období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Závodní sezóna, regenerace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Období silového rozvoje, adaptace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2107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900"/>
                        <a:t>Cílový efekt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Potlačení únavy, regenerace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900"/>
                        <a:t>Adaptace, hypertrofie, zvýšení výkonnosti</a:t>
                      </a:r>
                    </a:p>
                  </a:txBody>
                  <a:tcPr marL="48722" marR="48722" marT="48722" marB="48722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5" name="Rectangle 10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6" name="Rectangle 12"/>
          <p:cNvSpPr/>
          <p:nvPr/>
        </p:nvSpPr>
        <p:spPr>
          <a:xfrm flipH="1" rot="5400000">
            <a:off x="-1410084" y="1410081"/>
            <a:ext cx="6858001" cy="4037838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rgbClr val="2F5597"/>
              </a:gs>
            </a:gsLst>
            <a:lin ang="3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7" name="Rectangle 14"/>
          <p:cNvSpPr/>
          <p:nvPr/>
        </p:nvSpPr>
        <p:spPr>
          <a:xfrm flipH="1" rot="5400000">
            <a:off x="-1410085" y="1420219"/>
            <a:ext cx="6858000" cy="403784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8" name="Rectangle 16"/>
          <p:cNvSpPr/>
          <p:nvPr/>
        </p:nvSpPr>
        <p:spPr>
          <a:xfrm flipH="1" rot="5400000">
            <a:off x="767923" y="3588084"/>
            <a:ext cx="2501980" cy="403784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799999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9" name="Freeform: Shape 18"/>
          <p:cNvSpPr/>
          <p:nvPr/>
        </p:nvSpPr>
        <p:spPr>
          <a:xfrm rot="20635413">
            <a:off x="-501737" y="969717"/>
            <a:ext cx="3900357" cy="4178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470" y="486"/>
                </a:moveTo>
                <a:cubicBezTo>
                  <a:pt x="18180" y="1853"/>
                  <a:pt x="21600" y="5954"/>
                  <a:pt x="21600" y="10800"/>
                </a:cubicBezTo>
                <a:cubicBezTo>
                  <a:pt x="21600" y="16765"/>
                  <a:pt x="16419" y="21600"/>
                  <a:pt x="10029" y="21600"/>
                </a:cubicBezTo>
                <a:cubicBezTo>
                  <a:pt x="6034" y="21600"/>
                  <a:pt x="2513" y="19711"/>
                  <a:pt x="433" y="16838"/>
                </a:cubicBezTo>
                <a:lnTo>
                  <a:pt x="0" y="16173"/>
                </a:lnTo>
                <a:lnTo>
                  <a:pt x="4604" y="1263"/>
                </a:lnTo>
                <a:lnTo>
                  <a:pt x="5524" y="849"/>
                </a:lnTo>
                <a:cubicBezTo>
                  <a:pt x="6909" y="302"/>
                  <a:pt x="8431" y="0"/>
                  <a:pt x="10029" y="0"/>
                </a:cubicBezTo>
                <a:cubicBezTo>
                  <a:pt x="11227" y="0"/>
                  <a:pt x="12383" y="170"/>
                  <a:pt x="13470" y="486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0" name="Rectangle 20"/>
          <p:cNvSpPr/>
          <p:nvPr/>
        </p:nvSpPr>
        <p:spPr>
          <a:xfrm flipH="1" rot="5400000">
            <a:off x="-1410093" y="1399943"/>
            <a:ext cx="6858004" cy="403783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8FAADC">
                  <a:alpha val="11000"/>
                </a:srgbClr>
              </a:gs>
            </a:gsLst>
            <a:lin ang="7199999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1" name="Nadpis 1"/>
          <p:cNvSpPr txBox="1"/>
          <p:nvPr>
            <p:ph type="title"/>
          </p:nvPr>
        </p:nvSpPr>
        <p:spPr>
          <a:xfrm>
            <a:off x="466721" y="586854"/>
            <a:ext cx="3201368" cy="3387499"/>
          </a:xfrm>
          <a:prstGeom prst="rect">
            <a:avLst/>
          </a:prstGeom>
        </p:spPr>
        <p:txBody>
          <a:bodyPr anchor="b"/>
          <a:lstStyle>
            <a:lvl1pPr algn="r"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Suplementace – sacharidové nápoje, koktejly</a:t>
            </a:r>
          </a:p>
        </p:txBody>
      </p:sp>
      <p:sp>
        <p:nvSpPr>
          <p:cNvPr id="342" name="Rectangle 1"/>
          <p:cNvSpPr txBox="1"/>
          <p:nvPr>
            <p:ph type="body" idx="1"/>
          </p:nvPr>
        </p:nvSpPr>
        <p:spPr>
          <a:xfrm>
            <a:off x="4810259" y="649479"/>
            <a:ext cx="6555348" cy="5546049"/>
          </a:xfrm>
          <a:prstGeom prst="rect">
            <a:avLst/>
          </a:prstGeom>
        </p:spPr>
        <p:txBody>
          <a:bodyPr anchor="ctr"/>
          <a:lstStyle/>
          <a:p>
            <a:pPr marL="0" indent="0" defTabSz="832104">
              <a:spcBef>
                <a:spcPts val="0"/>
              </a:spcBef>
              <a:buSzTx/>
              <a:buNone/>
              <a:defRPr sz="1820"/>
            </a:pPr>
            <a:r>
              <a:t>1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️</a:t>
            </a:r>
            <a:r>
              <a:t>⃣ Co se děje během tréninku?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0" indent="0" defTabSz="832104">
              <a:spcBef>
                <a:spcPts val="0"/>
              </a:spcBef>
              <a:buFontTx/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t> Při </a:t>
            </a:r>
            <a:r>
              <a:rPr b="1"/>
              <a:t>intenzivní zátěži</a:t>
            </a:r>
            <a:r>
              <a:t> (ať už anaerobní nebo aerobní) tělo spotřebovává </a:t>
            </a:r>
            <a:r>
              <a:rPr b="1"/>
              <a:t>svalový a jaterní glykogen</a:t>
            </a:r>
            <a:r>
              <a:t> jako hlavní palivo.</a:t>
            </a:r>
          </a:p>
          <a:p>
            <a:pPr marL="0" indent="0" defTabSz="832104">
              <a:spcBef>
                <a:spcPts val="0"/>
              </a:spcBef>
              <a:buFontTx/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t> Po tréninku jsou tyto zásoby </a:t>
            </a:r>
            <a:r>
              <a:rPr b="1"/>
              <a:t>částečně nebo úplně vyčerpané</a:t>
            </a:r>
            <a:r>
              <a:t>.</a:t>
            </a:r>
          </a:p>
          <a:p>
            <a:pPr marL="0" indent="0" defTabSz="832104">
              <a:spcBef>
                <a:spcPts val="0"/>
              </a:spcBef>
              <a:buFontTx/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t> Dokud se neobnoví, </a:t>
            </a:r>
            <a:r>
              <a:rPr b="1"/>
              <a:t>organismus není připraven podat maximální výkon</a:t>
            </a:r>
            <a:r>
              <a:t>, a regenerace je zpomalena.</a:t>
            </a:r>
          </a:p>
          <a:p>
            <a:pPr marL="0" indent="0" defTabSz="832104">
              <a:spcBef>
                <a:spcPts val="900"/>
              </a:spcBef>
              <a:buSzTx/>
              <a:buNone/>
              <a:defRPr b="1" sz="1820"/>
            </a:pPr>
            <a:r>
              <a:t>2</a:t>
            </a:r>
            <a:r>
              <a:rPr b="0">
                <a:latin typeface="+mn-lt"/>
                <a:ea typeface="+mn-ea"/>
                <a:cs typeface="+mn-cs"/>
                <a:sym typeface="Helvetica"/>
              </a:rPr>
              <a:t>️</a:t>
            </a:r>
            <a:r>
              <a:t>⃣ Proč je důležité </a:t>
            </a:r>
            <a:r>
              <a:rPr i="1"/>
              <a:t>rychlé</a:t>
            </a:r>
            <a:r>
              <a:t> doplnění</a:t>
            </a:r>
          </a:p>
          <a:p>
            <a:pPr marL="208026" indent="-208026" defTabSz="832104">
              <a:spcBef>
                <a:spcPts val="900"/>
              </a:spcBef>
              <a:defRPr sz="1820"/>
            </a:pPr>
            <a:r>
              <a:t>Po tréninku vzniká tzv. </a:t>
            </a:r>
            <a:r>
              <a:rPr b="1"/>
              <a:t>“metabolické okno”</a:t>
            </a:r>
            <a:r>
              <a:t> – asi </a:t>
            </a:r>
            <a:r>
              <a:rPr b="1"/>
              <a:t>do 30–45 minut</a:t>
            </a:r>
            <a:r>
              <a:t> po ukončení výkonu:</a:t>
            </a:r>
          </a:p>
          <a:p>
            <a:pPr marL="208026" indent="-208026" defTabSz="832104">
              <a:spcBef>
                <a:spcPts val="900"/>
              </a:spcBef>
              <a:defRPr sz="1820"/>
            </a:pPr>
            <a:r>
              <a:t>buňky jsou </a:t>
            </a:r>
            <a:r>
              <a:rPr b="1"/>
              <a:t>nejcitlivější na inzulin</a:t>
            </a:r>
            <a:r>
              <a:t>,</a:t>
            </a:r>
          </a:p>
          <a:p>
            <a:pPr marL="208026" indent="-208026" defTabSz="832104">
              <a:spcBef>
                <a:spcPts val="900"/>
              </a:spcBef>
              <a:defRPr sz="1820"/>
            </a:pPr>
            <a:r>
              <a:t>svalové membrány jsou </a:t>
            </a:r>
            <a:r>
              <a:rPr b="1"/>
              <a:t>propustnější pro glukózu</a:t>
            </a:r>
            <a:r>
              <a:t>,</a:t>
            </a:r>
          </a:p>
          <a:p>
            <a:pPr marL="208026" indent="-208026" defTabSz="832104">
              <a:spcBef>
                <a:spcPts val="900"/>
              </a:spcBef>
              <a:defRPr sz="1820"/>
            </a:pPr>
            <a:r>
              <a:t>aktivita enzymu </a:t>
            </a:r>
            <a:r>
              <a:rPr b="1"/>
              <a:t>glykogensyntázy</a:t>
            </a:r>
            <a:r>
              <a:t> je zvýšená.</a:t>
            </a:r>
          </a:p>
          <a:p>
            <a:pPr marL="208026" indent="-208026" defTabSz="832104">
              <a:spcBef>
                <a:spcPts val="900"/>
              </a:spcBef>
              <a:defRPr sz="182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➡️ </a:t>
            </a:r>
            <a:r>
              <a:t>Pokud sportovec </a:t>
            </a:r>
            <a:r>
              <a:rPr b="1"/>
              <a:t>v této době přijme sacharidy</a:t>
            </a:r>
            <a:r>
              <a:t>, </a:t>
            </a:r>
            <a:r>
              <a:rPr b="1"/>
              <a:t>glykogen se obnovuje až 2–3× rychleji</a:t>
            </a:r>
            <a:r>
              <a:t> než při pozdějším příjmu.</a:t>
            </a:r>
          </a:p>
          <a:p>
            <a:pPr marL="0" indent="0" defTabSz="832104">
              <a:spcBef>
                <a:spcPts val="0"/>
              </a:spcBef>
              <a:buSzTx/>
              <a:buNone/>
              <a:defRPr sz="182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ectangle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5" name="Rectangle 21"/>
          <p:cNvSpPr/>
          <p:nvPr/>
        </p:nvSpPr>
        <p:spPr>
          <a:xfrm flipH="1">
            <a:off x="1" y="-1"/>
            <a:ext cx="12191999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6" name="Rectangle 23"/>
          <p:cNvSpPr/>
          <p:nvPr/>
        </p:nvSpPr>
        <p:spPr>
          <a:xfrm flipH="1" rot="10800000">
            <a:off x="8128857" y="0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7" name="Rectangle 25"/>
          <p:cNvSpPr/>
          <p:nvPr/>
        </p:nvSpPr>
        <p:spPr>
          <a:xfrm rot="5400000">
            <a:off x="5307777" y="-5307778"/>
            <a:ext cx="1576447" cy="12192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8" name="Nadpis 1"/>
          <p:cNvSpPr txBox="1"/>
          <p:nvPr>
            <p:ph type="title"/>
          </p:nvPr>
        </p:nvSpPr>
        <p:spPr>
          <a:xfrm>
            <a:off x="1371596" y="348864"/>
            <a:ext cx="10044025" cy="87773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Fyziologické aspekty doplnění sacharidů</a:t>
            </a:r>
          </a:p>
        </p:txBody>
      </p:sp>
      <p:graphicFrame>
        <p:nvGraphicFramePr>
          <p:cNvPr id="349" name="Zástupný obsah 3"/>
          <p:cNvGraphicFramePr/>
          <p:nvPr/>
        </p:nvGraphicFramePr>
        <p:xfrm>
          <a:off x="1126251" y="2112578"/>
          <a:ext cx="9963441" cy="419281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101529"/>
                <a:gridCol w="3702624"/>
                <a:gridCol w="3159286"/>
              </a:tblGrid>
              <a:tr h="45765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Proces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Co se děje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Význam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0924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2100"/>
                        <a:t>Obnova glykogenu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Glukóza se ukládá zpět do svalů a jater.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Rychlejší regenerace a připravenost na další trénink.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0924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2100"/>
                        <a:t>Zvýšení inzulinu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Inzulin podporuje transport glukózy i aminokyselin do svalů.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100"/>
                      </a:pPr>
                      <a:r>
                        <a:t>Podpora </a:t>
                      </a:r>
                      <a:r>
                        <a:rPr b="1"/>
                        <a:t>svalové regenerace a syntézy bílkovin</a:t>
                      </a:r>
                      <a:r>
                        <a:t>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7507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2100"/>
                        <a:t>Prevence katabolismu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Dostatek glukózy zabrání rozkladu bílkovin na energii.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Ochrana svalové hmoty.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7507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2100"/>
                        <a:t>Obnova nervového systému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Mozek i CNS využívají glukózu.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/>
                        <a:t>Rychlejší psychická i motorická regenerace.</a:t>
                      </a:r>
                    </a:p>
                  </a:txBody>
                  <a:tcPr marL="51981" marR="51981" marT="51981" marB="51981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Rectangle 143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352" name="Rectangle 14346"/>
          <p:cNvSpPr/>
          <p:nvPr/>
        </p:nvSpPr>
        <p:spPr>
          <a:xfrm flipH="1">
            <a:off x="1" y="491"/>
            <a:ext cx="12191999" cy="1575957"/>
          </a:xfrm>
          <a:prstGeom prst="rect">
            <a:avLst/>
          </a:prstGeom>
          <a:gradFill>
            <a:gsLst>
              <a:gs pos="0">
                <a:srgbClr val="203864"/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3" name="Rectangle 14348"/>
          <p:cNvSpPr/>
          <p:nvPr/>
        </p:nvSpPr>
        <p:spPr>
          <a:xfrm flipH="1" rot="10800000">
            <a:off x="8128857" y="35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4" name="Rectangle 14350"/>
          <p:cNvSpPr/>
          <p:nvPr/>
        </p:nvSpPr>
        <p:spPr>
          <a:xfrm rot="5400000">
            <a:off x="5307777" y="-5307778"/>
            <a:ext cx="1576447" cy="12192002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5" name="Rectangle 14352"/>
          <p:cNvSpPr/>
          <p:nvPr/>
        </p:nvSpPr>
        <p:spPr>
          <a:xfrm>
            <a:off x="3825433" y="985"/>
            <a:ext cx="4303423" cy="1575463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rgbClr val="203864">
                  <a:alpha val="0"/>
                </a:srgbClr>
              </a:gs>
            </a:gsLst>
            <a:lin ang="14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6" name="Nadpis 1"/>
          <p:cNvSpPr txBox="1"/>
          <p:nvPr>
            <p:ph type="title"/>
          </p:nvPr>
        </p:nvSpPr>
        <p:spPr>
          <a:xfrm>
            <a:off x="699714" y="353160"/>
            <a:ext cx="7091299" cy="898582"/>
          </a:xfrm>
          <a:prstGeom prst="rect">
            <a:avLst/>
          </a:prstGeom>
        </p:spPr>
        <p:txBody>
          <a:bodyPr/>
          <a:lstStyle/>
          <a:p>
            <a:pPr>
              <a:defRPr sz="4000">
                <a:solidFill>
                  <a:srgbClr val="FFFFFF"/>
                </a:solidFill>
              </a:defRPr>
            </a:pPr>
            <a:r>
              <a:t>Gainery, </a:t>
            </a:r>
            <a:r>
              <a:t>After-training koktejly</a:t>
            </a:r>
          </a:p>
        </p:txBody>
      </p:sp>
      <p:pic>
        <p:nvPicPr>
          <p:cNvPr id="35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247" y="1758068"/>
            <a:ext cx="3997638" cy="3997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75687" y="1778557"/>
            <a:ext cx="3987837" cy="3997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81869" y="2156977"/>
            <a:ext cx="3557117" cy="35571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Rectangle 15368"/>
          <p:cNvSpPr/>
          <p:nvPr/>
        </p:nvSpPr>
        <p:spPr>
          <a:xfrm>
            <a:off x="0" y="2"/>
            <a:ext cx="12192000" cy="68579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2" name="Nadpis 1"/>
          <p:cNvSpPr txBox="1"/>
          <p:nvPr>
            <p:ph type="title"/>
          </p:nvPr>
        </p:nvSpPr>
        <p:spPr>
          <a:xfrm>
            <a:off x="1136397" y="502021"/>
            <a:ext cx="5427526" cy="1667998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pPr/>
            <a:r>
              <a:t>Kreatin monohydrát </a:t>
            </a:r>
          </a:p>
        </p:txBody>
      </p:sp>
      <p:sp>
        <p:nvSpPr>
          <p:cNvPr id="363" name="Content Placeholder 15365"/>
          <p:cNvSpPr txBox="1"/>
          <p:nvPr>
            <p:ph type="body" sz="half" idx="1"/>
          </p:nvPr>
        </p:nvSpPr>
        <p:spPr>
          <a:xfrm>
            <a:off x="1136397" y="2405466"/>
            <a:ext cx="5427528" cy="3535084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Kreatin (Cr) je </a:t>
            </a:r>
            <a:r>
              <a:rPr b="1"/>
              <a:t>přirozeně se vyskytující látka</a:t>
            </a:r>
            <a:r>
              <a:t> v těle (vzniká z aminokyselin argininu, glycinu a methioninu).</a:t>
            </a:r>
            <a:br/>
            <a:r>
              <a:t>Ukládá se hlavně ve svalech ve formě </a:t>
            </a:r>
            <a:r>
              <a:rPr b="1"/>
              <a:t>CrP</a:t>
            </a:r>
            <a:r>
              <a:t>, který slouží jako </a:t>
            </a:r>
            <a:r>
              <a:rPr b="1"/>
              <a:t>rychlý zdroj energie</a:t>
            </a:r>
            <a:r>
              <a:t> pro tvorbu </a:t>
            </a:r>
            <a:r>
              <a:rPr b="1"/>
              <a:t>ATP</a:t>
            </a:r>
            <a:r>
              <a:t> – tedy základního paliva pro svalovou práci.</a:t>
            </a:r>
          </a:p>
        </p:txBody>
      </p:sp>
      <p:pic>
        <p:nvPicPr>
          <p:cNvPr id="36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3" b="3"/>
          <a:stretch>
            <a:fillRect/>
          </a:stretch>
        </p:blipFill>
        <p:spPr>
          <a:xfrm>
            <a:off x="7047513" y="975644"/>
            <a:ext cx="4443413" cy="4443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65" name="Rectangle 15370"/>
          <p:cNvSpPr/>
          <p:nvPr/>
        </p:nvSpPr>
        <p:spPr>
          <a:xfrm flipH="1" rot="10800000">
            <a:off x="0" y="6400798"/>
            <a:ext cx="12192000" cy="456774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6" name="Rectangle 15372"/>
          <p:cNvSpPr/>
          <p:nvPr/>
        </p:nvSpPr>
        <p:spPr>
          <a:xfrm flipH="1">
            <a:off x="4038600" y="6400798"/>
            <a:ext cx="8153398" cy="456773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rgbClr val="2F5597"/>
              </a:gs>
            </a:gsLst>
            <a:lin ang="13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9" name="Rectangle 11"/>
          <p:cNvSpPr/>
          <p:nvPr/>
        </p:nvSpPr>
        <p:spPr>
          <a:xfrm flipH="1" rot="16200000">
            <a:off x="2666616" y="-2666189"/>
            <a:ext cx="6858001" cy="1219123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rgbClr val="203864"/>
              </a:gs>
            </a:gsLst>
            <a:lin ang="12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0" name="Rectangle 13"/>
          <p:cNvSpPr/>
          <p:nvPr/>
        </p:nvSpPr>
        <p:spPr>
          <a:xfrm flipH="1" rot="10800000">
            <a:off x="-2312" y="0"/>
            <a:ext cx="9070848" cy="6857573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1" name="Rectangle 15"/>
          <p:cNvSpPr/>
          <p:nvPr/>
        </p:nvSpPr>
        <p:spPr>
          <a:xfrm flipH="1" rot="16200000">
            <a:off x="3649491" y="-1685841"/>
            <a:ext cx="4894565" cy="12193548"/>
          </a:xfrm>
          <a:prstGeom prst="rect">
            <a:avLst/>
          </a:prstGeom>
          <a:gradFill>
            <a:gsLst>
              <a:gs pos="0">
                <a:srgbClr val="9DC3E6">
                  <a:alpha val="0"/>
                </a:srgbClr>
              </a:gs>
              <a:gs pos="100000">
                <a:srgbClr val="000000">
                  <a:alpha val="46000"/>
                </a:srgbClr>
              </a:gs>
            </a:gsLst>
            <a:lin ang="1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72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0302" y="457200"/>
            <a:ext cx="10031395" cy="594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rcRect l="0" t="0" r="1314" b="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7" name="Rectangle 10"/>
          <p:cNvSpPr/>
          <p:nvPr/>
        </p:nvSpPr>
        <p:spPr>
          <a:xfrm flipH="1" rot="10800000">
            <a:off x="1" y="-1"/>
            <a:ext cx="12192000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6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8" name="Rectangle 12"/>
          <p:cNvSpPr/>
          <p:nvPr/>
        </p:nvSpPr>
        <p:spPr>
          <a:xfrm>
            <a:off x="0" y="-1"/>
            <a:ext cx="8128856" cy="1575463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rgbClr val="8FAADC">
                  <a:alpha val="0"/>
                </a:srgbClr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9" name="Rectangle 14"/>
          <p:cNvSpPr/>
          <p:nvPr/>
        </p:nvSpPr>
        <p:spPr>
          <a:xfrm flipH="1">
            <a:off x="-3" y="-1"/>
            <a:ext cx="12192003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0" name="Nadpis 1"/>
          <p:cNvSpPr txBox="1"/>
          <p:nvPr>
            <p:ph type="title"/>
          </p:nvPr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Hlavní účinky kreatinu</a:t>
            </a:r>
          </a:p>
        </p:txBody>
      </p:sp>
      <p:graphicFrame>
        <p:nvGraphicFramePr>
          <p:cNvPr id="381" name="Zástupný obsah 3"/>
          <p:cNvGraphicFramePr/>
          <p:nvPr/>
        </p:nvGraphicFramePr>
        <p:xfrm>
          <a:off x="432225" y="2206847"/>
          <a:ext cx="11327550" cy="397105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4638"/>
                <a:gridCol w="4040786"/>
                <a:gridCol w="3472125"/>
              </a:tblGrid>
              <a:tr h="4932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Fyziologický efekt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Co se děje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Důsledek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74615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700"/>
                        <a:t>Zvýšení zásob fosfokreatinu (PCr)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Lepší resyntéza ATP během krátkých intenzivních výkonů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Vyšší síla, výkon, zkrácená doba zotavení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74615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700"/>
                        <a:t>Zvýšení svalové hydratace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Kreatin váže vodu do svalové buňky → buněčný „volumizační“ efekt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Aktivace anabolických procesů, podpora růstu svalů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4932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700"/>
                        <a:t>Zvýšení aktivity mTOR dráhy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Podpora syntézy bílkovin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Větší hypertrofie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74615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700"/>
                        <a:t>Snížení markerů svalového poškození (CK, LDH)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Rychlejší regenerace po intenzivním tréninku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Menší svalová bolest (DOMS)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  <a:tr h="74615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700"/>
                        <a:t>Zvýšení glykogenové resyntézy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Glukóza se ukládá do svalů efektivněji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700"/>
                        <a:t>Rychlejší energetická obnova po vytrvalostním tréninku</a:t>
                      </a:r>
                    </a:p>
                  </a:txBody>
                  <a:tcPr marL="126467" marR="126467" marT="126467" marB="12646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82" name="TextovéPole 4"/>
          <p:cNvSpPr txBox="1"/>
          <p:nvPr/>
        </p:nvSpPr>
        <p:spPr>
          <a:xfrm>
            <a:off x="6476665" y="6340509"/>
            <a:ext cx="5237391" cy="480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Forbes, S. C. et al. (2020). </a:t>
            </a:r>
            <a:r>
              <a:rPr i="1"/>
              <a:t>Creatine supplementation in athletes: Current perspectives.</a:t>
            </a:r>
            <a:r>
              <a:t> </a:t>
            </a:r>
            <a:r>
              <a:rPr i="1"/>
              <a:t>Sports Medicine, 50</a:t>
            </a:r>
            <a:r>
              <a:t>(8), 1431–1448.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ctangle 184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5" name="Nadpis 1"/>
          <p:cNvSpPr txBox="1"/>
          <p:nvPr>
            <p:ph type="title"/>
          </p:nvPr>
        </p:nvSpPr>
        <p:spPr>
          <a:xfrm>
            <a:off x="630936" y="640080"/>
            <a:ext cx="4818889" cy="1481329"/>
          </a:xfrm>
          <a:prstGeom prst="rect">
            <a:avLst/>
          </a:prstGeom>
        </p:spPr>
        <p:txBody>
          <a:bodyPr anchor="b"/>
          <a:lstStyle>
            <a:lvl1pPr>
              <a:defRPr sz="5000"/>
            </a:lvl1pPr>
          </a:lstStyle>
          <a:p>
            <a:pPr/>
            <a:r>
              <a:t>Kreatin monohydrát </a:t>
            </a:r>
          </a:p>
        </p:txBody>
      </p:sp>
      <p:grpSp>
        <p:nvGrpSpPr>
          <p:cNvPr id="388" name="sketch line"/>
          <p:cNvGrpSpPr/>
          <p:nvPr/>
        </p:nvGrpSpPr>
        <p:grpSpPr>
          <a:xfrm>
            <a:off x="643176" y="2357199"/>
            <a:ext cx="3255323" cy="46547"/>
            <a:chOff x="0" y="0"/>
            <a:chExt cx="3255321" cy="46546"/>
          </a:xfrm>
        </p:grpSpPr>
        <p:sp>
          <p:nvSpPr>
            <p:cNvPr id="386" name="Tvar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" name="Tvar"/>
            <p:cNvSpPr/>
            <p:nvPr/>
          </p:nvSpPr>
          <p:spPr>
            <a:xfrm>
              <a:off x="-1" y="0"/>
              <a:ext cx="3255198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89" name="Zástupný obsah 2"/>
          <p:cNvSpPr txBox="1"/>
          <p:nvPr>
            <p:ph type="body" sz="half" idx="1"/>
          </p:nvPr>
        </p:nvSpPr>
        <p:spPr>
          <a:xfrm>
            <a:off x="630936" y="2660904"/>
            <a:ext cx="4818889" cy="3547872"/>
          </a:xfrm>
          <a:prstGeom prst="rect">
            <a:avLst/>
          </a:prstGeom>
        </p:spPr>
        <p:txBody>
          <a:bodyPr/>
          <a:lstStyle/>
          <a:p>
            <a:pPr marL="198881" indent="-198881" defTabSz="795527">
              <a:spcBef>
                <a:spcPts val="800"/>
              </a:spcBef>
              <a:defRPr sz="1740"/>
            </a:pPr>
            <a:r>
              <a:t>Při užívání kreatinu se:</a:t>
            </a:r>
          </a:p>
          <a:p>
            <a:pPr marL="198881" indent="-198881" defTabSz="795527">
              <a:spcBef>
                <a:spcPts val="800"/>
              </a:spcBef>
              <a:defRPr sz="1740"/>
            </a:pPr>
            <a:r>
              <a:t>zvyšují zásoby </a:t>
            </a:r>
            <a:r>
              <a:rPr b="1"/>
              <a:t>svalového kreatinu a fosfokreatinu</a:t>
            </a:r>
            <a:r>
              <a:t>,</a:t>
            </a:r>
          </a:p>
          <a:p>
            <a:pPr marL="198881" indent="-198881" defTabSz="795527">
              <a:spcBef>
                <a:spcPts val="800"/>
              </a:spcBef>
              <a:defRPr sz="1740"/>
            </a:pPr>
            <a:r>
              <a:t>zrychluje </a:t>
            </a:r>
            <a:r>
              <a:rPr b="1"/>
              <a:t>resyntéza ATP</a:t>
            </a:r>
            <a:r>
              <a:t> během i po zátěži,</a:t>
            </a:r>
          </a:p>
          <a:p>
            <a:pPr marL="198881" indent="-198881" defTabSz="795527">
              <a:spcBef>
                <a:spcPts val="800"/>
              </a:spcBef>
              <a:defRPr sz="1740"/>
            </a:pPr>
            <a:r>
              <a:t>zlepšuje </a:t>
            </a:r>
            <a:r>
              <a:rPr b="1"/>
              <a:t>buněčná hydratace a objem svalových vláken</a:t>
            </a:r>
            <a:r>
              <a:t>,</a:t>
            </a:r>
          </a:p>
          <a:p>
            <a:pPr marL="198881" indent="-198881" defTabSz="795527">
              <a:spcBef>
                <a:spcPts val="800"/>
              </a:spcBef>
              <a:defRPr sz="1740"/>
            </a:pPr>
            <a:r>
              <a:t>aktivují se </a:t>
            </a:r>
            <a:r>
              <a:rPr b="1"/>
              <a:t>anabolické signální dráhy (např. mTOR)</a:t>
            </a:r>
            <a:r>
              <a:t>,</a:t>
            </a:r>
          </a:p>
          <a:p>
            <a:pPr marL="198881" indent="-198881" defTabSz="795527">
              <a:spcBef>
                <a:spcPts val="800"/>
              </a:spcBef>
              <a:defRPr sz="1740"/>
            </a:pPr>
            <a:r>
              <a:t>zrychluje se </a:t>
            </a:r>
            <a:r>
              <a:rPr b="1"/>
              <a:t>regenerace mezi sériemi i po tréninku</a:t>
            </a:r>
            <a:r>
              <a:t>.</a:t>
            </a:r>
          </a:p>
        </p:txBody>
      </p:sp>
      <p:pic>
        <p:nvPicPr>
          <p:cNvPr id="39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9047" y="1381886"/>
            <a:ext cx="5458969" cy="40942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ctangle 174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3" name="Nadpis 1"/>
          <p:cNvSpPr txBox="1"/>
          <p:nvPr>
            <p:ph type="title"/>
          </p:nvPr>
        </p:nvSpPr>
        <p:spPr>
          <a:xfrm>
            <a:off x="630936" y="640080"/>
            <a:ext cx="4818889" cy="1481329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Vitamin C</a:t>
            </a:r>
          </a:p>
        </p:txBody>
      </p:sp>
      <p:grpSp>
        <p:nvGrpSpPr>
          <p:cNvPr id="396" name="sketch line"/>
          <p:cNvGrpSpPr/>
          <p:nvPr/>
        </p:nvGrpSpPr>
        <p:grpSpPr>
          <a:xfrm>
            <a:off x="643176" y="2357199"/>
            <a:ext cx="3255323" cy="46547"/>
            <a:chOff x="0" y="0"/>
            <a:chExt cx="3255321" cy="46546"/>
          </a:xfrm>
        </p:grpSpPr>
        <p:sp>
          <p:nvSpPr>
            <p:cNvPr id="394" name="Tvar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5" name="Tvar"/>
            <p:cNvSpPr/>
            <p:nvPr/>
          </p:nvSpPr>
          <p:spPr>
            <a:xfrm>
              <a:off x="-1" y="0"/>
              <a:ext cx="3255198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97" name="Zástupný obsah 2"/>
          <p:cNvSpPr txBox="1"/>
          <p:nvPr>
            <p:ph type="body" sz="half" idx="1"/>
          </p:nvPr>
        </p:nvSpPr>
        <p:spPr>
          <a:xfrm>
            <a:off x="630936" y="2660904"/>
            <a:ext cx="4818889" cy="3547872"/>
          </a:xfrm>
          <a:prstGeom prst="rect">
            <a:avLst/>
          </a:prstGeom>
        </p:spPr>
        <p:txBody>
          <a:bodyPr/>
          <a:lstStyle/>
          <a:p>
            <a:pPr marL="0" indent="0" defTabSz="841247">
              <a:spcBef>
                <a:spcPts val="900"/>
              </a:spcBef>
              <a:buSzTx/>
              <a:buNone/>
              <a:defRPr sz="1104"/>
            </a:pPr>
            <a:r>
              <a:t>Vitamin C (kyselina askorbová) je silný </a:t>
            </a:r>
            <a:r>
              <a:rPr b="1"/>
              <a:t>antioxidant</a:t>
            </a:r>
            <a:r>
              <a:t> – neutralizuje </a:t>
            </a:r>
            <a:r>
              <a:rPr b="1"/>
              <a:t>volné radikály (ROS – reactive oxygen species)</a:t>
            </a:r>
            <a:r>
              <a:t>, které vznikají při metabolické aktivitě, zejména během intenzivního tréninku. V běžném množství má tedy </a:t>
            </a:r>
            <a:r>
              <a:rPr b="1"/>
              <a:t>ochranný efekt</a:t>
            </a:r>
            <a:r>
              <a:t> – snižuje oxidační stres, podporuje imunitu, chrání buňky před poškozením.</a:t>
            </a:r>
          </a:p>
          <a:p>
            <a:pPr marL="0" indent="0" defTabSz="841247">
              <a:spcBef>
                <a:spcPts val="900"/>
              </a:spcBef>
              <a:buSzTx/>
              <a:buNone/>
              <a:defRPr b="1" sz="1104"/>
            </a:pPr>
            <a:r>
              <a:t>Problém: fyziologická role volných radikálů při adaptaci</a:t>
            </a:r>
          </a:p>
          <a:p>
            <a:pPr marL="210311" indent="-210311" defTabSz="841247">
              <a:spcBef>
                <a:spcPts val="900"/>
              </a:spcBef>
              <a:defRPr sz="1104"/>
            </a:pPr>
            <a:r>
              <a:t>To, co se často přehlíží, je, že </a:t>
            </a:r>
            <a:r>
              <a:rPr b="1"/>
              <a:t>volné radikály nejsou jen „špatné“</a:t>
            </a:r>
            <a:r>
              <a:t> – v přiměřeném množství slouží jako </a:t>
            </a:r>
            <a:r>
              <a:rPr b="1"/>
              <a:t>signální molekuly</a:t>
            </a:r>
            <a:r>
              <a:t>, které </a:t>
            </a:r>
            <a:r>
              <a:rPr b="1"/>
              <a:t>spouštějí adaptační procesy</a:t>
            </a:r>
            <a:r>
              <a:t> v těle:</a:t>
            </a:r>
          </a:p>
          <a:p>
            <a:pPr marL="210311" indent="-210311" defTabSz="841247">
              <a:spcBef>
                <a:spcPts val="900"/>
              </a:spcBef>
              <a:defRPr sz="1104"/>
            </a:pPr>
            <a:r>
              <a:t>aktivují </a:t>
            </a:r>
            <a:r>
              <a:rPr b="1"/>
              <a:t>transkripční faktor PGC-1α</a:t>
            </a:r>
            <a:r>
              <a:t> → tvorba nových </a:t>
            </a:r>
            <a:r>
              <a:rPr b="1"/>
              <a:t>mitochondrií</a:t>
            </a:r>
            <a:r>
              <a:t> (aerobní adaptace),</a:t>
            </a:r>
          </a:p>
          <a:p>
            <a:pPr marL="210311" indent="-210311" defTabSz="841247">
              <a:spcBef>
                <a:spcPts val="900"/>
              </a:spcBef>
              <a:defRPr sz="1104"/>
            </a:pPr>
            <a:r>
              <a:t>zvyšují aktivitu </a:t>
            </a:r>
            <a:r>
              <a:rPr b="1"/>
              <a:t>antioxidačních enzymů (SOD, kataláza, glutathion peroxidáza)</a:t>
            </a:r>
            <a:r>
              <a:t>,</a:t>
            </a:r>
          </a:p>
          <a:p>
            <a:pPr marL="210311" indent="-210311" defTabSz="841247">
              <a:spcBef>
                <a:spcPts val="900"/>
              </a:spcBef>
              <a:defRPr sz="1104"/>
            </a:pPr>
            <a:r>
              <a:t>podporují </a:t>
            </a:r>
            <a:r>
              <a:rPr b="1"/>
              <a:t>anabolické a regenerační procesy</a:t>
            </a:r>
            <a:r>
              <a:t> po tréninku.</a:t>
            </a:r>
          </a:p>
          <a:p>
            <a:pPr marL="0" indent="0" defTabSz="841247">
              <a:spcBef>
                <a:spcPts val="900"/>
              </a:spcBef>
              <a:buSzTx/>
              <a:buNone/>
              <a:defRPr sz="1104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➡️ </a:t>
            </a:r>
            <a:r>
              <a:t>Pokud ale ROS </a:t>
            </a:r>
            <a:r>
              <a:rPr b="1"/>
              <a:t>úplně potlačíš vysokými dávkami antioxidantů</a:t>
            </a:r>
            <a:r>
              <a:t>, tělo </a:t>
            </a:r>
            <a:r>
              <a:rPr b="1"/>
              <a:t>nedostane signál</a:t>
            </a:r>
            <a:r>
              <a:t>, že se má adaptovat.</a:t>
            </a:r>
          </a:p>
        </p:txBody>
      </p:sp>
      <p:pic>
        <p:nvPicPr>
          <p:cNvPr id="39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9047" y="699516"/>
            <a:ext cx="5458969" cy="5458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ctangle 204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1" name="Nadpis 1"/>
          <p:cNvSpPr txBox="1"/>
          <p:nvPr>
            <p:ph type="title"/>
          </p:nvPr>
        </p:nvSpPr>
        <p:spPr>
          <a:xfrm>
            <a:off x="914402" y="489507"/>
            <a:ext cx="5181598" cy="1655484"/>
          </a:xfrm>
          <a:prstGeom prst="rect">
            <a:avLst/>
          </a:prstGeom>
        </p:spPr>
        <p:txBody>
          <a:bodyPr anchor="b"/>
          <a:lstStyle>
            <a:lvl1pPr algn="r">
              <a:defRPr sz="4000"/>
            </a:lvl1pPr>
          </a:lstStyle>
          <a:p>
            <a:pPr/>
            <a:r>
              <a:t>Iontové (elektrolytové) nápoje </a:t>
            </a:r>
          </a:p>
        </p:txBody>
      </p:sp>
      <p:sp>
        <p:nvSpPr>
          <p:cNvPr id="402" name="Zástupný obsah 2"/>
          <p:cNvSpPr txBox="1"/>
          <p:nvPr>
            <p:ph type="body" sz="half" idx="1"/>
          </p:nvPr>
        </p:nvSpPr>
        <p:spPr>
          <a:xfrm>
            <a:off x="914402" y="2418408"/>
            <a:ext cx="5181599" cy="3409899"/>
          </a:xfrm>
          <a:prstGeom prst="rect">
            <a:avLst/>
          </a:prstGeom>
        </p:spPr>
        <p:txBody>
          <a:bodyPr/>
          <a:lstStyle/>
          <a:p>
            <a:pPr marL="0" indent="0" algn="r" defTabSz="896111">
              <a:spcBef>
                <a:spcPts val="900"/>
              </a:spcBef>
              <a:buSzTx/>
              <a:buNone/>
              <a:defRPr b="1" sz="980"/>
            </a:pPr>
            <a:r>
              <a:t>Iontové (elektrolytové) nápoje</a:t>
            </a:r>
            <a:r>
              <a:rPr b="0"/>
              <a:t> jsou tekutiny, které obsahují:</a:t>
            </a:r>
            <a:endParaRPr b="0"/>
          </a:p>
          <a:p>
            <a:pPr marL="224027" indent="-224027" algn="r" defTabSz="896111">
              <a:spcBef>
                <a:spcPts val="900"/>
              </a:spcBef>
              <a:defRPr b="1" sz="980"/>
            </a:pPr>
            <a:r>
              <a:t>vodu</a:t>
            </a:r>
            <a:r>
              <a:rPr b="0"/>
              <a:t> (hydratace),</a:t>
            </a:r>
            <a:endParaRPr b="0"/>
          </a:p>
          <a:p>
            <a:pPr marL="224027" indent="-224027" algn="r" defTabSz="896111">
              <a:spcBef>
                <a:spcPts val="900"/>
              </a:spcBef>
              <a:defRPr b="1" sz="980"/>
            </a:pPr>
            <a:r>
              <a:t>minerály – elektrolyty</a:t>
            </a:r>
            <a:r>
              <a:rPr b="0"/>
              <a:t> (Na⁺, K⁺, Mg²⁺, Ca²⁺, Cl⁻, HCO₃⁻),</a:t>
            </a:r>
            <a:endParaRPr b="0"/>
          </a:p>
          <a:p>
            <a:pPr marL="224027" indent="-224027" algn="r" defTabSz="896111">
              <a:spcBef>
                <a:spcPts val="900"/>
              </a:spcBef>
              <a:defRPr sz="980"/>
            </a:pPr>
            <a:r>
              <a:t>a často i </a:t>
            </a:r>
            <a:r>
              <a:rPr b="1"/>
              <a:t>sacharidy</a:t>
            </a:r>
            <a:r>
              <a:t> (glukóza, maltodextrin, fruktóza).</a:t>
            </a:r>
          </a:p>
          <a:p>
            <a:pPr marL="0" indent="0" algn="r" defTabSz="896111">
              <a:spcBef>
                <a:spcPts val="900"/>
              </a:spcBef>
              <a:buSzTx/>
              <a:buNone/>
              <a:defRPr sz="980"/>
            </a:pPr>
            <a:r>
              <a:t>Tyto složky pomáhají </a:t>
            </a:r>
            <a:r>
              <a:rPr b="1"/>
              <a:t>udržovat rovnováhu tekutin a elektrolytů</a:t>
            </a:r>
            <a:r>
              <a:t> v těle během a po zátěži.</a:t>
            </a:r>
          </a:p>
          <a:p>
            <a:pPr marL="0" indent="0" algn="r" defTabSz="896111">
              <a:spcBef>
                <a:spcPts val="900"/>
              </a:spcBef>
              <a:buSzTx/>
              <a:buNone/>
              <a:defRPr b="1" sz="980"/>
            </a:pPr>
            <a:r>
              <a:t>Rehydratace</a:t>
            </a:r>
          </a:p>
          <a:p>
            <a:pPr marL="224027" indent="-224027" algn="r" defTabSz="896111">
              <a:spcBef>
                <a:spcPts val="900"/>
              </a:spcBef>
              <a:defRPr sz="980"/>
            </a:pPr>
            <a:r>
              <a:t>Při pocení ztrácíš </a:t>
            </a:r>
            <a:r>
              <a:rPr b="1"/>
              <a:t>vodu i elektrolyty</a:t>
            </a:r>
            <a:r>
              <a:t> (hlavně sodík a draslík).</a:t>
            </a:r>
          </a:p>
          <a:p>
            <a:pPr marL="224027" indent="-224027" algn="r" defTabSz="896111">
              <a:spcBef>
                <a:spcPts val="900"/>
              </a:spcBef>
              <a:defRPr sz="980"/>
            </a:pPr>
            <a:r>
              <a:t>Pokud piješ jen čistou vodu, </a:t>
            </a:r>
            <a:r>
              <a:rPr b="1"/>
              <a:t>ředíš extracelulární tekutiny</a:t>
            </a:r>
            <a:r>
              <a:t>, což může vést k </a:t>
            </a:r>
            <a:r>
              <a:rPr b="1"/>
              <a:t>hyponatremii</a:t>
            </a:r>
            <a:r>
              <a:t> (nízké Na⁺ v krvi).</a:t>
            </a:r>
          </a:p>
          <a:p>
            <a:pPr marL="224027" indent="-224027" algn="r" defTabSz="896111">
              <a:spcBef>
                <a:spcPts val="900"/>
              </a:spcBef>
              <a:defRPr sz="980"/>
            </a:pPr>
            <a:r>
              <a:t>Iontový nápoj doplní </a:t>
            </a:r>
            <a:r>
              <a:rPr b="1"/>
              <a:t>vše, co se potem ztrácí</a:t>
            </a:r>
            <a:r>
              <a:t>, a tím </a:t>
            </a:r>
            <a:r>
              <a:rPr b="1"/>
              <a:t>obnovuje osmotickou rovnováhu</a:t>
            </a:r>
            <a:r>
              <a:t>.</a:t>
            </a:r>
          </a:p>
          <a:p>
            <a:pPr marL="224027" indent="-224027" algn="r" defTabSz="896111">
              <a:spcBef>
                <a:spcPts val="900"/>
              </a:spcBef>
              <a:defRPr sz="980"/>
            </a:pPr>
            <a:r>
              <a:t>Přítomnost </a:t>
            </a:r>
            <a:r>
              <a:rPr b="1"/>
              <a:t>glukózy a sodíku</a:t>
            </a:r>
            <a:r>
              <a:t> aktivuje </a:t>
            </a:r>
            <a:r>
              <a:rPr b="1"/>
              <a:t>transportní mechanismus SGLT1</a:t>
            </a:r>
            <a:r>
              <a:t> ve střevě → umožňuje </a:t>
            </a:r>
            <a:r>
              <a:rPr b="1"/>
              <a:t>rychlejší vstřebávání vody</a:t>
            </a:r>
            <a:r>
              <a:t>.</a:t>
            </a:r>
          </a:p>
          <a:p>
            <a:pPr marL="224027" indent="-224027" algn="r" defTabSz="896111">
              <a:spcBef>
                <a:spcPts val="900"/>
              </a:spcBef>
              <a:defRPr sz="980"/>
            </a:pPr>
            <a:r>
              <a:t>Voda se tak </a:t>
            </a:r>
            <a:r>
              <a:rPr b="1"/>
              <a:t>lépe a rychleji dostane do krevního oběhu</a:t>
            </a:r>
            <a:r>
              <a:t> než u čisté vody.</a:t>
            </a:r>
          </a:p>
        </p:txBody>
      </p:sp>
      <p:pic>
        <p:nvPicPr>
          <p:cNvPr id="4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17214" y="644055"/>
            <a:ext cx="3473448" cy="5184251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Rectangle 20499"/>
          <p:cNvSpPr/>
          <p:nvPr/>
        </p:nvSpPr>
        <p:spPr>
          <a:xfrm flipH="1" rot="10800000">
            <a:off x="0" y="6400798"/>
            <a:ext cx="12192000" cy="456774"/>
          </a:xfrm>
          <a:prstGeom prst="rect">
            <a:avLst/>
          </a:prstGeom>
          <a:gradFill>
            <a:gsLst>
              <a:gs pos="0">
                <a:schemeClr val="accent1"/>
              </a:gs>
              <a:gs pos="85000">
                <a:srgbClr val="000000"/>
              </a:gs>
            </a:gsLst>
            <a:lin ang="2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5" name="Rectangle 20501"/>
          <p:cNvSpPr/>
          <p:nvPr/>
        </p:nvSpPr>
        <p:spPr>
          <a:xfrm flipH="1">
            <a:off x="4038600" y="6400798"/>
            <a:ext cx="8153398" cy="456773"/>
          </a:xfrm>
          <a:prstGeom prst="rect">
            <a:avLst/>
          </a:prstGeom>
          <a:gradFill>
            <a:gsLst>
              <a:gs pos="0">
                <a:srgbClr val="000000">
                  <a:alpha val="26000"/>
                </a:srgbClr>
              </a:gs>
              <a:gs pos="100000">
                <a:srgbClr val="2F5597"/>
              </a:gs>
            </a:gsLst>
            <a:lin ang="13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8" name="Rectangle 10"/>
          <p:cNvSpPr/>
          <p:nvPr/>
        </p:nvSpPr>
        <p:spPr>
          <a:xfrm flipH="1">
            <a:off x="1" y="-1"/>
            <a:ext cx="12191999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9" name="Rectangle 12"/>
          <p:cNvSpPr/>
          <p:nvPr/>
        </p:nvSpPr>
        <p:spPr>
          <a:xfrm flipH="1" rot="10800000">
            <a:off x="8128857" y="0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0" name="Rectangle 14"/>
          <p:cNvSpPr/>
          <p:nvPr/>
        </p:nvSpPr>
        <p:spPr>
          <a:xfrm rot="5400000">
            <a:off x="5307777" y="-5307778"/>
            <a:ext cx="1576447" cy="12192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1" name="Nadpis 1"/>
          <p:cNvSpPr txBox="1"/>
          <p:nvPr>
            <p:ph type="title"/>
          </p:nvPr>
        </p:nvSpPr>
        <p:spPr>
          <a:xfrm>
            <a:off x="1371596" y="348864"/>
            <a:ext cx="10044025" cy="877730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Typy iontových nápojů podle osmolality</a:t>
            </a:r>
          </a:p>
        </p:txBody>
      </p:sp>
      <p:graphicFrame>
        <p:nvGraphicFramePr>
          <p:cNvPr id="412" name="Zástupný obsah 3"/>
          <p:cNvGraphicFramePr/>
          <p:nvPr/>
        </p:nvGraphicFramePr>
        <p:xfrm>
          <a:off x="644055" y="1748414"/>
          <a:ext cx="10927831" cy="289392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135395"/>
                <a:gridCol w="2221153"/>
                <a:gridCol w="2135395"/>
                <a:gridCol w="2197260"/>
                <a:gridCol w="2238627"/>
              </a:tblGrid>
              <a:tr h="31332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Typ nápoje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Osmolalita vs. krevní plazma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Obsah cukrů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Rychlost vstřebávání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Hlavní účel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9285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300"/>
                        <a:t>Hypotonický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nižší než krevní plazma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&lt; 4 % (málo cukrů)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🌟 </a:t>
                      </a:r>
                      <a:r>
                        <a:t>velmi rychlá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Rychlá rehydratace během výkonu v horku, kdy je hlavním cílem doplnit vodu a elektrolyty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2348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300"/>
                        <a:t>Isotonický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přibližně stejná jako plazma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6–8 % cukrů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⚖️ </a:t>
                      </a:r>
                      <a:r>
                        <a:t>střední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Nejčastější typ – vhodný pro doplnění tekutin i energie při delším výkonu (1–2 h)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9285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300"/>
                        <a:t>Hypertonický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vyšší než plazma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&gt; 8 % cukrů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/>
                      </a:pPr>
                      <a:r>
                        <a:rPr>
                          <a:latin typeface="+mn-lt"/>
                          <a:ea typeface="+mn-ea"/>
                          <a:cs typeface="+mn-cs"/>
                          <a:sym typeface="Helvetica"/>
                        </a:rPr>
                        <a:t>🐢 </a:t>
                      </a:r>
                      <a:r>
                        <a:t>pomalá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/>
                        <a:t>Slouží spíše k doplnění energie po výkonu, ne k hydrataci (může krátkodobě zadržovat vodu ve střevě)</a:t>
                      </a:r>
                    </a:p>
                  </a:txBody>
                  <a:tcPr marL="33518" marR="33518" marT="33518" marB="3351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13" name="TextovéPole 5"/>
          <p:cNvSpPr txBox="1"/>
          <p:nvPr/>
        </p:nvSpPr>
        <p:spPr>
          <a:xfrm>
            <a:off x="689775" y="5024175"/>
            <a:ext cx="10518659" cy="1982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Každá buňka našeho těla je obklopena tekutinou. Aby mohla správně fungovat, musí být </a:t>
            </a:r>
            <a:r>
              <a:rPr b="1"/>
              <a:t>v rovnováze mezi vodou uvnitř buňky a vně buňky</a:t>
            </a:r>
            <a:r>
              <a:t>.</a:t>
            </a:r>
          </a:p>
          <a:p>
            <a:pPr/>
            <a:r>
              <a:t>Tuto rovnováhu určuje právě </a:t>
            </a:r>
            <a:r>
              <a:rPr b="1"/>
              <a:t>osmotický tlak</a:t>
            </a:r>
            <a:r>
              <a:t>, který závisí na </a:t>
            </a:r>
            <a:r>
              <a:rPr b="1"/>
              <a:t>osmolalitě</a:t>
            </a:r>
            <a:r>
              <a:t>.</a:t>
            </a:r>
          </a:p>
          <a:p>
            <a:pPr/>
            <a:r>
              <a:t>Pokud má okolní tekutina </a:t>
            </a:r>
            <a:r>
              <a:rPr b="1"/>
              <a:t>vyšší osmolalitu</a:t>
            </a:r>
            <a:r>
              <a:t> → voda </a:t>
            </a:r>
            <a:r>
              <a:rPr b="1"/>
              <a:t>odchází z buňky ven</a:t>
            </a:r>
            <a:r>
              <a:t> (buňka se „scvrkne“).</a:t>
            </a:r>
          </a:p>
          <a:p>
            <a:pPr/>
            <a:r>
              <a:t>Pokud má okolní tekutina </a:t>
            </a:r>
            <a:r>
              <a:rPr b="1"/>
              <a:t>nižší osmolalitu</a:t>
            </a:r>
            <a:r>
              <a:t> → voda </a:t>
            </a:r>
            <a:r>
              <a:rPr b="1"/>
              <a:t>vstupuje do buňky</a:t>
            </a:r>
            <a:r>
              <a:t> (buňka „nabobtná“).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6" name="Nadpis 1"/>
          <p:cNvSpPr txBox="1"/>
          <p:nvPr>
            <p:ph type="title"/>
          </p:nvPr>
        </p:nvSpPr>
        <p:spPr>
          <a:xfrm>
            <a:off x="630936" y="640080"/>
            <a:ext cx="4818889" cy="1481329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Omega-3</a:t>
            </a:r>
          </a:p>
        </p:txBody>
      </p:sp>
      <p:grpSp>
        <p:nvGrpSpPr>
          <p:cNvPr id="419" name="sketch line"/>
          <p:cNvGrpSpPr/>
          <p:nvPr/>
        </p:nvGrpSpPr>
        <p:grpSpPr>
          <a:xfrm>
            <a:off x="643176" y="2357199"/>
            <a:ext cx="3255323" cy="46547"/>
            <a:chOff x="0" y="0"/>
            <a:chExt cx="3255321" cy="46546"/>
          </a:xfrm>
        </p:grpSpPr>
        <p:sp>
          <p:nvSpPr>
            <p:cNvPr id="417" name="Tvar"/>
            <p:cNvSpPr/>
            <p:nvPr/>
          </p:nvSpPr>
          <p:spPr>
            <a:xfrm>
              <a:off x="101" y="4767"/>
              <a:ext cx="3255221" cy="39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13423" fill="norm" stroke="1" extrusionOk="0">
                  <a:moveTo>
                    <a:pt x="0" y="3696"/>
                  </a:moveTo>
                  <a:cubicBezTo>
                    <a:pt x="1937" y="10284"/>
                    <a:pt x="2410" y="6601"/>
                    <a:pt x="4104" y="3696"/>
                  </a:cubicBezTo>
                  <a:cubicBezTo>
                    <a:pt x="5798" y="791"/>
                    <a:pt x="6001" y="-2918"/>
                    <a:pt x="7775" y="3696"/>
                  </a:cubicBezTo>
                  <a:cubicBezTo>
                    <a:pt x="9549" y="10310"/>
                    <a:pt x="11574" y="7016"/>
                    <a:pt x="12527" y="3696"/>
                  </a:cubicBezTo>
                  <a:cubicBezTo>
                    <a:pt x="13479" y="376"/>
                    <a:pt x="15568" y="10898"/>
                    <a:pt x="16630" y="3696"/>
                  </a:cubicBezTo>
                  <a:cubicBezTo>
                    <a:pt x="17692" y="-3506"/>
                    <a:pt x="19840" y="14009"/>
                    <a:pt x="21597" y="3696"/>
                  </a:cubicBezTo>
                  <a:cubicBezTo>
                    <a:pt x="21596" y="5220"/>
                    <a:pt x="21600" y="6908"/>
                    <a:pt x="21597" y="9897"/>
                  </a:cubicBezTo>
                  <a:cubicBezTo>
                    <a:pt x="20706" y="9355"/>
                    <a:pt x="18310" y="18094"/>
                    <a:pt x="17278" y="9897"/>
                  </a:cubicBezTo>
                  <a:cubicBezTo>
                    <a:pt x="16246" y="1700"/>
                    <a:pt x="14493" y="10342"/>
                    <a:pt x="12527" y="9897"/>
                  </a:cubicBezTo>
                  <a:cubicBezTo>
                    <a:pt x="10560" y="9453"/>
                    <a:pt x="10277" y="6026"/>
                    <a:pt x="8855" y="9897"/>
                  </a:cubicBezTo>
                  <a:cubicBezTo>
                    <a:pt x="7433" y="13769"/>
                    <a:pt x="6609" y="6972"/>
                    <a:pt x="4535" y="9897"/>
                  </a:cubicBezTo>
                  <a:cubicBezTo>
                    <a:pt x="2462" y="12822"/>
                    <a:pt x="1318" y="9178"/>
                    <a:pt x="0" y="9897"/>
                  </a:cubicBezTo>
                  <a:cubicBezTo>
                    <a:pt x="6" y="6943"/>
                    <a:pt x="2" y="6036"/>
                    <a:pt x="0" y="369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18" name="Tvar"/>
            <p:cNvSpPr/>
            <p:nvPr/>
          </p:nvSpPr>
          <p:spPr>
            <a:xfrm>
              <a:off x="-1" y="0"/>
              <a:ext cx="3255198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14860" fill="norm" stroke="1" extrusionOk="0">
                  <a:moveTo>
                    <a:pt x="0" y="5002"/>
                  </a:moveTo>
                  <a:cubicBezTo>
                    <a:pt x="1594" y="-2061"/>
                    <a:pt x="3066" y="-1263"/>
                    <a:pt x="4104" y="5002"/>
                  </a:cubicBezTo>
                  <a:cubicBezTo>
                    <a:pt x="5142" y="11267"/>
                    <a:pt x="6468" y="5652"/>
                    <a:pt x="8424" y="5002"/>
                  </a:cubicBezTo>
                  <a:cubicBezTo>
                    <a:pt x="10380" y="4352"/>
                    <a:pt x="11503" y="8398"/>
                    <a:pt x="12960" y="5002"/>
                  </a:cubicBezTo>
                  <a:cubicBezTo>
                    <a:pt x="14416" y="1605"/>
                    <a:pt x="16283" y="9477"/>
                    <a:pt x="17495" y="5002"/>
                  </a:cubicBezTo>
                  <a:cubicBezTo>
                    <a:pt x="18707" y="527"/>
                    <a:pt x="20712" y="6725"/>
                    <a:pt x="21599" y="5002"/>
                  </a:cubicBezTo>
                  <a:cubicBezTo>
                    <a:pt x="21594" y="7606"/>
                    <a:pt x="21596" y="8873"/>
                    <a:pt x="21599" y="10840"/>
                  </a:cubicBezTo>
                  <a:cubicBezTo>
                    <a:pt x="20494" y="12409"/>
                    <a:pt x="17833" y="7370"/>
                    <a:pt x="16847" y="10840"/>
                  </a:cubicBezTo>
                  <a:cubicBezTo>
                    <a:pt x="15862" y="14310"/>
                    <a:pt x="14183" y="2142"/>
                    <a:pt x="12096" y="10840"/>
                  </a:cubicBezTo>
                  <a:cubicBezTo>
                    <a:pt x="10009" y="19539"/>
                    <a:pt x="9731" y="11510"/>
                    <a:pt x="7776" y="10840"/>
                  </a:cubicBezTo>
                  <a:cubicBezTo>
                    <a:pt x="5821" y="10171"/>
                    <a:pt x="3723" y="17019"/>
                    <a:pt x="0" y="10840"/>
                  </a:cubicBezTo>
                  <a:cubicBezTo>
                    <a:pt x="0" y="8987"/>
                    <a:pt x="-1" y="7074"/>
                    <a:pt x="0" y="5002"/>
                  </a:cubicBezTo>
                  <a:close/>
                </a:path>
              </a:pathLst>
            </a:custGeom>
            <a:noFill/>
            <a:ln w="3810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420" name="Zástupný obsah 2"/>
          <p:cNvSpPr txBox="1"/>
          <p:nvPr>
            <p:ph type="body" sz="half" idx="1"/>
          </p:nvPr>
        </p:nvSpPr>
        <p:spPr>
          <a:xfrm>
            <a:off x="630936" y="2660904"/>
            <a:ext cx="4818889" cy="35478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200"/>
            </a:pPr>
            <a:r>
              <a:t>Omega-3 patří mezi </a:t>
            </a:r>
            <a:r>
              <a:rPr b="1"/>
              <a:t>esenciální polynenasycené mastné kyseliny</a:t>
            </a:r>
            <a:r>
              <a:t> – tělo si je </a:t>
            </a:r>
            <a:r>
              <a:rPr b="1"/>
              <a:t>nedokáže samo vytvořit</a:t>
            </a:r>
            <a:r>
              <a:t>, a proto je musíme přijímat </a:t>
            </a:r>
            <a:r>
              <a:rPr b="1"/>
              <a:t>potravou nebo doplňky stravy</a:t>
            </a:r>
            <a:r>
              <a:t>.</a:t>
            </a:r>
          </a:p>
        </p:txBody>
      </p:sp>
      <p:graphicFrame>
        <p:nvGraphicFramePr>
          <p:cNvPr id="421" name="Tabulka 3"/>
          <p:cNvGraphicFramePr/>
          <p:nvPr/>
        </p:nvGraphicFramePr>
        <p:xfrm>
          <a:off x="6099047" y="1304026"/>
          <a:ext cx="5458970" cy="424995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82165"/>
                <a:gridCol w="3476804"/>
              </a:tblGrid>
              <a:tr h="4534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Oblast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Efekt omega-3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6860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olidFill>
                            <a:srgbClr val="404040"/>
                          </a:solidFill>
                        </a:rPr>
                        <a:t>Regenerace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snižují zánět a bolestivost svalů, urychlují opravu tkání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6860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olidFill>
                            <a:srgbClr val="404040"/>
                          </a:solidFill>
                        </a:rPr>
                        <a:t>Svalová adaptace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podporují syntézu bílkovin (aktivace mTOR dráhy)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4534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olidFill>
                            <a:srgbClr val="404040"/>
                          </a:solidFill>
                        </a:rPr>
                        <a:t>Vytrvalost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zlepšují průtok krve a okysličení svalů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6860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olidFill>
                            <a:srgbClr val="404040"/>
                          </a:solidFill>
                        </a:rPr>
                        <a:t>Imunita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posilují imunitní odpověď při vysoké zátěži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6860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olidFill>
                            <a:srgbClr val="404040"/>
                          </a:solidFill>
                        </a:rPr>
                        <a:t>Kognitivní výkonnost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lepší koncentrace, pozornost, reakční časy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6860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400">
                          <a:solidFill>
                            <a:srgbClr val="404040"/>
                          </a:solidFill>
                        </a:rPr>
                        <a:t>Srdce a cévy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olidFill>
                            <a:srgbClr val="404040"/>
                          </a:solidFill>
                        </a:rPr>
                        <a:t>snižují riziko arytmií, zlepšují srdeční variabilitu (HRV)</a:t>
                      </a:r>
                    </a:p>
                  </a:txBody>
                  <a:tcPr marL="99298" marR="99298" marT="99298" marB="99298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4" name="Rectangle 10"/>
          <p:cNvSpPr/>
          <p:nvPr/>
        </p:nvSpPr>
        <p:spPr>
          <a:xfrm flipH="1">
            <a:off x="1" y="-1"/>
            <a:ext cx="12191999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5" name="Rectangle 12"/>
          <p:cNvSpPr/>
          <p:nvPr/>
        </p:nvSpPr>
        <p:spPr>
          <a:xfrm flipH="1" rot="10800000">
            <a:off x="8128857" y="0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6" name="Rectangle 14"/>
          <p:cNvSpPr/>
          <p:nvPr/>
        </p:nvSpPr>
        <p:spPr>
          <a:xfrm rot="5400000">
            <a:off x="5307777" y="-5307778"/>
            <a:ext cx="1576447" cy="12192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7" name="Nadpis 1"/>
          <p:cNvSpPr txBox="1"/>
          <p:nvPr>
            <p:ph type="title"/>
          </p:nvPr>
        </p:nvSpPr>
        <p:spPr>
          <a:xfrm>
            <a:off x="1371596" y="348864"/>
            <a:ext cx="10044025" cy="87773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Bezprostřední příprava sportovce na výkon</a:t>
            </a:r>
          </a:p>
        </p:txBody>
      </p:sp>
      <p:grpSp>
        <p:nvGrpSpPr>
          <p:cNvPr id="437" name="Zástupný obsah 2"/>
          <p:cNvGrpSpPr/>
          <p:nvPr/>
        </p:nvGrpSpPr>
        <p:grpSpPr>
          <a:xfrm>
            <a:off x="645389" y="3428612"/>
            <a:ext cx="10925161" cy="1560738"/>
            <a:chOff x="0" y="0"/>
            <a:chExt cx="10925160" cy="1560737"/>
          </a:xfrm>
        </p:grpSpPr>
        <p:grpSp>
          <p:nvGrpSpPr>
            <p:cNvPr id="430" name="Seskupit"/>
            <p:cNvGrpSpPr/>
            <p:nvPr/>
          </p:nvGrpSpPr>
          <p:grpSpPr>
            <a:xfrm>
              <a:off x="0" y="0"/>
              <a:ext cx="3121475" cy="1560738"/>
              <a:chOff x="0" y="0"/>
              <a:chExt cx="3121474" cy="1560737"/>
            </a:xfrm>
          </p:grpSpPr>
          <p:sp>
            <p:nvSpPr>
              <p:cNvPr id="428" name="Zaoblený obdélník"/>
              <p:cNvSpPr/>
              <p:nvPr/>
            </p:nvSpPr>
            <p:spPr>
              <a:xfrm>
                <a:off x="0" y="0"/>
                <a:ext cx="3121475" cy="1560738"/>
              </a:xfrm>
              <a:prstGeom prst="roundRect">
                <a:avLst>
                  <a:gd name="adj" fmla="val 10000"/>
                </a:avLst>
              </a:prstGeom>
              <a:solidFill>
                <a:schemeClr val="accent2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466850">
                  <a:lnSpc>
                    <a:spcPct val="90000"/>
                  </a:lnSpc>
                  <a:spcBef>
                    <a:spcPts val="1100"/>
                  </a:spcBef>
                  <a:defRPr sz="33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29" name="Den před závodem"/>
              <p:cNvSpPr txBox="1"/>
              <p:nvPr/>
            </p:nvSpPr>
            <p:spPr>
              <a:xfrm>
                <a:off x="66667" y="297481"/>
                <a:ext cx="2988140" cy="965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1466850">
                  <a:lnSpc>
                    <a:spcPct val="90000"/>
                  </a:lnSpc>
                  <a:spcBef>
                    <a:spcPts val="1300"/>
                  </a:spcBef>
                  <a:defRPr sz="3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Den před závodem </a:t>
                </a:r>
              </a:p>
            </p:txBody>
          </p:sp>
        </p:grpSp>
        <p:grpSp>
          <p:nvGrpSpPr>
            <p:cNvPr id="433" name="Seskupit"/>
            <p:cNvGrpSpPr/>
            <p:nvPr/>
          </p:nvGrpSpPr>
          <p:grpSpPr>
            <a:xfrm>
              <a:off x="3901844" y="0"/>
              <a:ext cx="3121475" cy="1560738"/>
              <a:chOff x="0" y="0"/>
              <a:chExt cx="3121474" cy="1560737"/>
            </a:xfrm>
          </p:grpSpPr>
          <p:sp>
            <p:nvSpPr>
              <p:cNvPr id="431" name="Zaoblený obdélník"/>
              <p:cNvSpPr/>
              <p:nvPr/>
            </p:nvSpPr>
            <p:spPr>
              <a:xfrm>
                <a:off x="0" y="0"/>
                <a:ext cx="3121475" cy="1560738"/>
              </a:xfrm>
              <a:prstGeom prst="roundRect">
                <a:avLst>
                  <a:gd name="adj" fmla="val 1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466850">
                  <a:lnSpc>
                    <a:spcPct val="90000"/>
                  </a:lnSpc>
                  <a:spcBef>
                    <a:spcPts val="1100"/>
                  </a:spcBef>
                  <a:defRPr sz="33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32" name="Rozcvičení a rozježdění v den závodu"/>
              <p:cNvSpPr txBox="1"/>
              <p:nvPr/>
            </p:nvSpPr>
            <p:spPr>
              <a:xfrm>
                <a:off x="66666" y="64257"/>
                <a:ext cx="2988141" cy="14322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1466850">
                  <a:lnSpc>
                    <a:spcPct val="90000"/>
                  </a:lnSpc>
                  <a:spcBef>
                    <a:spcPts val="1300"/>
                  </a:spcBef>
                  <a:defRPr sz="3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Rozcvičení a rozježdění v den závodu </a:t>
                </a:r>
              </a:p>
            </p:txBody>
          </p:sp>
        </p:grpSp>
        <p:grpSp>
          <p:nvGrpSpPr>
            <p:cNvPr id="436" name="Seskupit"/>
            <p:cNvGrpSpPr/>
            <p:nvPr/>
          </p:nvGrpSpPr>
          <p:grpSpPr>
            <a:xfrm>
              <a:off x="7803686" y="0"/>
              <a:ext cx="3121475" cy="1560738"/>
              <a:chOff x="0" y="0"/>
              <a:chExt cx="3121474" cy="1560737"/>
            </a:xfrm>
          </p:grpSpPr>
          <p:sp>
            <p:nvSpPr>
              <p:cNvPr id="434" name="Zaoblený obdélník"/>
              <p:cNvSpPr/>
              <p:nvPr/>
            </p:nvSpPr>
            <p:spPr>
              <a:xfrm>
                <a:off x="0" y="0"/>
                <a:ext cx="3121475" cy="1560738"/>
              </a:xfrm>
              <a:prstGeom prst="roundRect">
                <a:avLst>
                  <a:gd name="adj" fmla="val 10000"/>
                </a:avLst>
              </a:prstGeom>
              <a:solidFill>
                <a:schemeClr val="accent4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466850">
                  <a:lnSpc>
                    <a:spcPct val="90000"/>
                  </a:lnSpc>
                  <a:spcBef>
                    <a:spcPts val="1100"/>
                  </a:spcBef>
                  <a:defRPr sz="33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35" name="Mezi závodními jízdami"/>
              <p:cNvSpPr txBox="1"/>
              <p:nvPr/>
            </p:nvSpPr>
            <p:spPr>
              <a:xfrm>
                <a:off x="66666" y="297481"/>
                <a:ext cx="2988141" cy="965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1909" tIns="41909" rIns="41909" bIns="41909" numCol="1" anchor="ctr">
                <a:spAutoFit/>
              </a:bodyPr>
              <a:lstStyle>
                <a:lvl1pPr algn="ctr" defTabSz="1466850">
                  <a:lnSpc>
                    <a:spcPct val="90000"/>
                  </a:lnSpc>
                  <a:spcBef>
                    <a:spcPts val="1300"/>
                  </a:spcBef>
                  <a:defRPr sz="3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Mezi závodními jízdami 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Rectangle 235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B4E4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0" name="Rectangle 23560"/>
          <p:cNvSpPr/>
          <p:nvPr/>
        </p:nvSpPr>
        <p:spPr>
          <a:xfrm>
            <a:off x="477011" y="480060"/>
            <a:ext cx="11237978" cy="589788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4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0828" y="643467"/>
            <a:ext cx="7930344" cy="55710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Nadpis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Rozcvičení a rozježdení </a:t>
            </a:r>
          </a:p>
        </p:txBody>
      </p:sp>
      <p:sp>
        <p:nvSpPr>
          <p:cNvPr id="444" name="Zástupný obsah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sz="1700"/>
            </a:pPr>
            <a:r>
              <a:t>Rozcvičení a rozježdění by se </a:t>
            </a:r>
            <a:r>
              <a:rPr b="1"/>
              <a:t>nemělo zásadně lišit</a:t>
            </a:r>
            <a:r>
              <a:t> od toho, které provádíte před tréninkem. Vyzkoušejte důkladně, po jaké přípravě se vám dobře trénuje, a tu aplikujte při závodě. V zásadě postupujte tak, jak je doporučeno výše pro běžnou TJ. </a:t>
            </a:r>
          </a:p>
          <a:p>
            <a:pPr>
              <a:lnSpc>
                <a:spcPct val="72000"/>
              </a:lnSpc>
              <a:defRPr sz="1700"/>
            </a:pPr>
            <a:r>
              <a:t>Rozcvičení a rozježdění </a:t>
            </a:r>
            <a:r>
              <a:rPr b="1"/>
              <a:t>pečlivě načasujte</a:t>
            </a:r>
            <a:r>
              <a:t>. Jako optimální a u největšího počtu závodníků ověřené se jeví důkladné rozcvičení a rozježdění 60 - 180 minut před vlastním startem. Následně potom nastoupit na vodu 10 až 15 minut před startem, „dostat se do toho“ a závodit. </a:t>
            </a:r>
          </a:p>
          <a:p>
            <a:pPr>
              <a:lnSpc>
                <a:spcPct val="72000"/>
              </a:lnSpc>
              <a:defRPr sz="1700"/>
            </a:pPr>
            <a:r>
              <a:t>Rozcvičte se </a:t>
            </a:r>
            <a:r>
              <a:rPr b="1"/>
              <a:t>na suchu</a:t>
            </a:r>
            <a:r>
              <a:t> a posléze se rozjezděte </a:t>
            </a:r>
            <a:r>
              <a:rPr b="1"/>
              <a:t>na vodě</a:t>
            </a:r>
            <a:r>
              <a:t>. </a:t>
            </a:r>
          </a:p>
          <a:p>
            <a:pPr>
              <a:lnSpc>
                <a:spcPct val="72000"/>
              </a:lnSpc>
              <a:defRPr sz="1700"/>
            </a:pPr>
            <a:r>
              <a:t>Udržujte se </a:t>
            </a:r>
            <a:r>
              <a:rPr b="1"/>
              <a:t>v teple</a:t>
            </a:r>
            <a:r>
              <a:t>. V chladném počasí si připravte věci na sebe. Udržujte se v teple i po rozježdění.  V létě se naopak chraňte před přímým slunečním zářením. </a:t>
            </a:r>
          </a:p>
          <a:p>
            <a:pPr>
              <a:lnSpc>
                <a:spcPct val="72000"/>
              </a:lnSpc>
              <a:defRPr sz="1700"/>
            </a:pPr>
            <a:r>
              <a:t>Ideálním stavem je, když hlavní část rozježdění na vodě obsahuje </a:t>
            </a:r>
            <a:r>
              <a:rPr b="1"/>
              <a:t>pohyb ve všech intenzitách</a:t>
            </a:r>
            <a:r>
              <a:t> po adekvátně dlouhý časový úsek tak, aby došlo k </a:t>
            </a:r>
            <a:r>
              <a:rPr b="1"/>
              <a:t>aktivaci všech klíčových způsobů metabolického (energetického) kryti</a:t>
            </a:r>
            <a:r>
              <a:t>. Tedy způsobu aerobního i anaerobního (laktátového i alaktátového). V rozježdění na vodě (zejména před závodem) je tak vhodné kromě krátkých sprintů zařadit i sprint cca 45 - 60 sekundový (pro aktivaci anaerobního metabolismu). </a:t>
            </a:r>
          </a:p>
          <a:p>
            <a:pPr>
              <a:lnSpc>
                <a:spcPct val="72000"/>
              </a:lnSpc>
              <a:defRPr sz="1700"/>
            </a:pPr>
            <a:r>
              <a:t>Celý </a:t>
            </a:r>
            <a:r>
              <a:rPr b="1"/>
              <a:t>postup ritualizujte</a:t>
            </a:r>
            <a:r>
              <a:t>, zároveň ovšem nezoufejte, když soutěžní program nebo podmínky váš přesný postup neumožňují. V našem sportu je nutné jednat často operativně a o úspěchu mimo jiné rozhoduje i schopnost přizpůsobit se.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Nadpis 1"/>
          <p:cNvSpPr txBox="1"/>
          <p:nvPr>
            <p:ph type="title"/>
          </p:nvPr>
        </p:nvSpPr>
        <p:spPr>
          <a:xfrm>
            <a:off x="762000" y="1138035"/>
            <a:ext cx="3893126" cy="1402471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pPr/>
            <a:r>
              <a:t>Rozcvičení </a:t>
            </a:r>
          </a:p>
        </p:txBody>
      </p:sp>
      <p:sp>
        <p:nvSpPr>
          <p:cNvPr id="447" name="Straight Connector 10"/>
          <p:cNvSpPr/>
          <p:nvPr/>
        </p:nvSpPr>
        <p:spPr>
          <a:xfrm>
            <a:off x="865140" y="871145"/>
            <a:ext cx="736940" cy="1"/>
          </a:xfrm>
          <a:prstGeom prst="line">
            <a:avLst/>
          </a:prstGeom>
          <a:ln w="57150">
            <a:solidFill>
              <a:schemeClr val="accent4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48" name="Zástupný obsah 2"/>
          <p:cNvSpPr txBox="1"/>
          <p:nvPr>
            <p:ph type="body" sz="quarter" idx="1"/>
          </p:nvPr>
        </p:nvSpPr>
        <p:spPr>
          <a:xfrm>
            <a:off x="762001" y="2551176"/>
            <a:ext cx="3893126" cy="3591208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Zahřátí 5 – 10 minut</a:t>
            </a:r>
          </a:p>
          <a:p>
            <a:pPr>
              <a:defRPr sz="2000"/>
            </a:pPr>
            <a:r>
              <a:t>Mobilizační cvičení a lehký strečink 10 minut</a:t>
            </a:r>
          </a:p>
          <a:p>
            <a:pPr>
              <a:defRPr sz="2000"/>
            </a:pPr>
            <a:r>
              <a:t>Tonizační cvičení 5 – 10 minut</a:t>
            </a:r>
          </a:p>
        </p:txBody>
      </p:sp>
      <p:pic>
        <p:nvPicPr>
          <p:cNvPr id="449" name="Obrázek 3" descr="Obrázek 3"/>
          <p:cNvPicPr>
            <a:picLocks noChangeAspect="1"/>
          </p:cNvPicPr>
          <p:nvPr/>
        </p:nvPicPr>
        <p:blipFill>
          <a:blip r:embed="rId2">
            <a:extLst/>
          </a:blip>
          <a:srcRect l="0" t="1792" r="0" b="0"/>
          <a:stretch>
            <a:fillRect/>
          </a:stretch>
        </p:blipFill>
        <p:spPr>
          <a:xfrm>
            <a:off x="5344390" y="9"/>
            <a:ext cx="6847610" cy="44888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50" name="Obrázek 5" descr="Obrázek 5"/>
          <p:cNvPicPr>
            <a:picLocks noChangeAspect="1"/>
          </p:cNvPicPr>
          <p:nvPr/>
        </p:nvPicPr>
        <p:blipFill>
          <a:blip r:embed="rId3">
            <a:extLst/>
          </a:blip>
          <a:srcRect l="1409" t="0" r="2094" b="0"/>
          <a:stretch>
            <a:fillRect/>
          </a:stretch>
        </p:blipFill>
        <p:spPr>
          <a:xfrm>
            <a:off x="5344391" y="4488874"/>
            <a:ext cx="3424846" cy="2369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51" name="Obrázek 4" descr="Obrázek 4"/>
          <p:cNvPicPr>
            <a:picLocks noChangeAspect="1"/>
          </p:cNvPicPr>
          <p:nvPr/>
        </p:nvPicPr>
        <p:blipFill>
          <a:blip r:embed="rId4">
            <a:extLst/>
          </a:blip>
          <a:srcRect l="0" t="0" r="3503" b="0"/>
          <a:stretch>
            <a:fillRect/>
          </a:stretch>
        </p:blipFill>
        <p:spPr>
          <a:xfrm>
            <a:off x="8767154" y="4488872"/>
            <a:ext cx="3424846" cy="2369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4" name="Rectangle 10"/>
          <p:cNvSpPr/>
          <p:nvPr/>
        </p:nvSpPr>
        <p:spPr>
          <a:xfrm flipH="1">
            <a:off x="1" y="-1"/>
            <a:ext cx="12191999" cy="157595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rgbClr val="2F5597"/>
              </a:gs>
            </a:gsLst>
            <a:lin ang="8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5" name="Rectangle 12"/>
          <p:cNvSpPr/>
          <p:nvPr/>
        </p:nvSpPr>
        <p:spPr>
          <a:xfrm flipH="1" rot="10800000">
            <a:off x="8128857" y="0"/>
            <a:ext cx="4063144" cy="1576413"/>
          </a:xfrm>
          <a:prstGeom prst="rect">
            <a:avLst/>
          </a:prstGeom>
          <a:gradFill>
            <a:gsLst>
              <a:gs pos="19000">
                <a:srgbClr val="203864">
                  <a:alpha val="68000"/>
                </a:srgbClr>
              </a:gs>
              <a:gs pos="100000">
                <a:schemeClr val="accent1">
                  <a:alpha val="79000"/>
                </a:schemeClr>
              </a:gs>
            </a:gsLst>
            <a:lin ang="19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6" name="Rectangle 14"/>
          <p:cNvSpPr/>
          <p:nvPr/>
        </p:nvSpPr>
        <p:spPr>
          <a:xfrm rot="5400000">
            <a:off x="5307777" y="-5307778"/>
            <a:ext cx="1576447" cy="12192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7" name="Nadpis 1"/>
          <p:cNvSpPr txBox="1"/>
          <p:nvPr>
            <p:ph type="title"/>
          </p:nvPr>
        </p:nvSpPr>
        <p:spPr>
          <a:xfrm>
            <a:off x="1371596" y="348864"/>
            <a:ext cx="10044025" cy="87773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Rozježdění </a:t>
            </a:r>
          </a:p>
        </p:txBody>
      </p:sp>
      <p:grpSp>
        <p:nvGrpSpPr>
          <p:cNvPr id="470" name="Zástupný obsah 2"/>
          <p:cNvGrpSpPr/>
          <p:nvPr/>
        </p:nvGrpSpPr>
        <p:grpSpPr>
          <a:xfrm>
            <a:off x="646055" y="3634042"/>
            <a:ext cx="10923829" cy="1149877"/>
            <a:chOff x="0" y="0"/>
            <a:chExt cx="10923827" cy="1149876"/>
          </a:xfrm>
        </p:grpSpPr>
        <p:grpSp>
          <p:nvGrpSpPr>
            <p:cNvPr id="460" name="Seskupit"/>
            <p:cNvGrpSpPr/>
            <p:nvPr/>
          </p:nvGrpSpPr>
          <p:grpSpPr>
            <a:xfrm>
              <a:off x="0" y="0"/>
              <a:ext cx="2299754" cy="1149877"/>
              <a:chOff x="0" y="0"/>
              <a:chExt cx="2299753" cy="1149876"/>
            </a:xfrm>
          </p:grpSpPr>
          <p:sp>
            <p:nvSpPr>
              <p:cNvPr id="458" name="Zaoblený obdélník"/>
              <p:cNvSpPr/>
              <p:nvPr/>
            </p:nvSpPr>
            <p:spPr>
              <a:xfrm>
                <a:off x="0" y="0"/>
                <a:ext cx="2299754" cy="1149877"/>
              </a:xfrm>
              <a:prstGeom prst="roundRect">
                <a:avLst>
                  <a:gd name="adj" fmla="val 10000"/>
                </a:avLst>
              </a:prstGeom>
              <a:solidFill>
                <a:schemeClr val="accent2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1100"/>
                  </a:spcBef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59" name="Pádlování &gt; 10 minut"/>
              <p:cNvSpPr txBox="1"/>
              <p:nvPr/>
            </p:nvSpPr>
            <p:spPr>
              <a:xfrm>
                <a:off x="48918" y="224844"/>
                <a:ext cx="2201917" cy="7001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spAutoFit/>
              </a:bodyPr>
              <a:lstStyle>
                <a:lvl1pPr algn="ctr" defTabSz="1066800">
                  <a:lnSpc>
                    <a:spcPct val="90000"/>
                  </a:lnSpc>
                  <a:spcBef>
                    <a:spcPts val="1000"/>
                  </a:spcBef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Pádlování &gt; 10 minut </a:t>
                </a:r>
              </a:p>
            </p:txBody>
          </p:sp>
        </p:grpSp>
        <p:grpSp>
          <p:nvGrpSpPr>
            <p:cNvPr id="463" name="Seskupit"/>
            <p:cNvGrpSpPr/>
            <p:nvPr/>
          </p:nvGrpSpPr>
          <p:grpSpPr>
            <a:xfrm>
              <a:off x="2874691" y="0"/>
              <a:ext cx="2299755" cy="1149877"/>
              <a:chOff x="0" y="0"/>
              <a:chExt cx="2299753" cy="1149876"/>
            </a:xfrm>
          </p:grpSpPr>
          <p:sp>
            <p:nvSpPr>
              <p:cNvPr id="461" name="Zaoblený obdélník"/>
              <p:cNvSpPr/>
              <p:nvPr/>
            </p:nvSpPr>
            <p:spPr>
              <a:xfrm>
                <a:off x="0" y="0"/>
                <a:ext cx="2299754" cy="1149877"/>
              </a:xfrm>
              <a:prstGeom prst="roundRect">
                <a:avLst>
                  <a:gd name="adj" fmla="val 10000"/>
                </a:avLst>
              </a:prstGeom>
              <a:solidFill>
                <a:schemeClr val="accent3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1100"/>
                  </a:spcBef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62" name="Sprinty ANP systému"/>
              <p:cNvSpPr txBox="1"/>
              <p:nvPr/>
            </p:nvSpPr>
            <p:spPr>
              <a:xfrm>
                <a:off x="48918" y="224844"/>
                <a:ext cx="2201916" cy="7001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spAutoFit/>
              </a:bodyPr>
              <a:lstStyle>
                <a:lvl1pPr algn="ctr" defTabSz="1066800">
                  <a:lnSpc>
                    <a:spcPct val="90000"/>
                  </a:lnSpc>
                  <a:spcBef>
                    <a:spcPts val="1000"/>
                  </a:spcBef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Sprinty ANP systému </a:t>
                </a:r>
              </a:p>
            </p:txBody>
          </p:sp>
        </p:grpSp>
        <p:grpSp>
          <p:nvGrpSpPr>
            <p:cNvPr id="466" name="Seskupit"/>
            <p:cNvGrpSpPr/>
            <p:nvPr/>
          </p:nvGrpSpPr>
          <p:grpSpPr>
            <a:xfrm>
              <a:off x="5749383" y="0"/>
              <a:ext cx="2299754" cy="1149877"/>
              <a:chOff x="0" y="0"/>
              <a:chExt cx="2299753" cy="1149876"/>
            </a:xfrm>
          </p:grpSpPr>
          <p:sp>
            <p:nvSpPr>
              <p:cNvPr id="464" name="Zaoblený obdélník"/>
              <p:cNvSpPr/>
              <p:nvPr/>
            </p:nvSpPr>
            <p:spPr>
              <a:xfrm>
                <a:off x="0" y="0"/>
                <a:ext cx="2299754" cy="1149877"/>
              </a:xfrm>
              <a:prstGeom prst="roundRect">
                <a:avLst>
                  <a:gd name="adj" fmla="val 10000"/>
                </a:avLst>
              </a:prstGeom>
              <a:solidFill>
                <a:schemeClr val="accent4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1100"/>
                  </a:spcBef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65" name="Aktivaci ANP LA systému (úseky 1´ x 2)"/>
              <p:cNvSpPr txBox="1"/>
              <p:nvPr/>
            </p:nvSpPr>
            <p:spPr>
              <a:xfrm>
                <a:off x="48918" y="55746"/>
                <a:ext cx="2201916" cy="10383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spAutoFit/>
              </a:bodyPr>
              <a:lstStyle>
                <a:lvl1pPr algn="ctr" defTabSz="1066800">
                  <a:lnSpc>
                    <a:spcPct val="90000"/>
                  </a:lnSpc>
                  <a:spcBef>
                    <a:spcPts val="1000"/>
                  </a:spcBef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Aktivaci ANP LA systému (úseky 1´ x 2) </a:t>
                </a:r>
              </a:p>
            </p:txBody>
          </p:sp>
        </p:grpSp>
        <p:grpSp>
          <p:nvGrpSpPr>
            <p:cNvPr id="469" name="Seskupit"/>
            <p:cNvGrpSpPr/>
            <p:nvPr/>
          </p:nvGrpSpPr>
          <p:grpSpPr>
            <a:xfrm>
              <a:off x="8624074" y="0"/>
              <a:ext cx="2299754" cy="1149877"/>
              <a:chOff x="0" y="0"/>
              <a:chExt cx="2299753" cy="1149876"/>
            </a:xfrm>
          </p:grpSpPr>
          <p:sp>
            <p:nvSpPr>
              <p:cNvPr id="467" name="Zaoblený obdélník"/>
              <p:cNvSpPr/>
              <p:nvPr/>
            </p:nvSpPr>
            <p:spPr>
              <a:xfrm>
                <a:off x="0" y="0"/>
                <a:ext cx="2299754" cy="1149877"/>
              </a:xfrm>
              <a:prstGeom prst="roundRect">
                <a:avLst>
                  <a:gd name="adj" fmla="val 10000"/>
                </a:avLst>
              </a:prstGeom>
              <a:solidFill>
                <a:schemeClr val="accent5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Bef>
                    <a:spcPts val="1100"/>
                  </a:spcBef>
                  <a:defRPr sz="24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68" name="Vyjetí"/>
              <p:cNvSpPr txBox="1"/>
              <p:nvPr/>
            </p:nvSpPr>
            <p:spPr>
              <a:xfrm>
                <a:off x="48918" y="393943"/>
                <a:ext cx="2201916" cy="3619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0480" tIns="30480" rIns="30480" bIns="30480" numCol="1" anchor="ctr">
                <a:spAutoFit/>
              </a:bodyPr>
              <a:lstStyle>
                <a:lvl1pPr algn="ctr" defTabSz="1066800">
                  <a:lnSpc>
                    <a:spcPct val="90000"/>
                  </a:lnSpc>
                  <a:spcBef>
                    <a:spcPts val="1000"/>
                  </a:spcBef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Vyjetí 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3" name="Nadpis 1"/>
          <p:cNvSpPr txBox="1"/>
          <p:nvPr>
            <p:ph type="title"/>
          </p:nvPr>
        </p:nvSpPr>
        <p:spPr>
          <a:xfrm>
            <a:off x="1136397" y="502020"/>
            <a:ext cx="5323715" cy="1642970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pPr/>
            <a:r>
              <a:t>Zařazení psychomotorické části </a:t>
            </a:r>
          </a:p>
        </p:txBody>
      </p:sp>
      <p:sp>
        <p:nvSpPr>
          <p:cNvPr id="474" name="Content Placeholder 7"/>
          <p:cNvSpPr txBox="1"/>
          <p:nvPr>
            <p:ph type="body" sz="half" idx="1"/>
          </p:nvPr>
        </p:nvSpPr>
        <p:spPr>
          <a:xfrm>
            <a:off x="1144922" y="2405894"/>
            <a:ext cx="5315191" cy="3535084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Zpřítomnění / zkoncentrování </a:t>
            </a:r>
          </a:p>
          <a:p>
            <a:pPr>
              <a:defRPr sz="2000"/>
            </a:pPr>
            <a:r>
              <a:t>„uvedení do flow“ </a:t>
            </a:r>
          </a:p>
          <a:p>
            <a:pPr>
              <a:defRPr sz="2000"/>
            </a:pPr>
            <a:r>
              <a:t>Sportovec s tím musí mít zkušenosti </a:t>
            </a:r>
          </a:p>
        </p:txBody>
      </p:sp>
      <p:sp>
        <p:nvSpPr>
          <p:cNvPr id="475" name="Rectangle 12"/>
          <p:cNvSpPr/>
          <p:nvPr/>
        </p:nvSpPr>
        <p:spPr>
          <a:xfrm flipH="1" rot="10800000">
            <a:off x="8123332" y="-5"/>
            <a:ext cx="4092522" cy="6858001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6" name="Rectangle 14"/>
          <p:cNvSpPr/>
          <p:nvPr/>
        </p:nvSpPr>
        <p:spPr>
          <a:xfrm flipH="1" rot="10800000">
            <a:off x="8123332" y="-2"/>
            <a:ext cx="4092522" cy="6400370"/>
          </a:xfrm>
          <a:prstGeom prst="rect">
            <a:avLst/>
          </a:prstGeom>
          <a:gradFill>
            <a:gsLst>
              <a:gs pos="31000">
                <a:srgbClr val="203864">
                  <a:alpha val="0"/>
                </a:srgbClr>
              </a:gs>
              <a:gs pos="100000">
                <a:srgbClr val="203864">
                  <a:alpha val="26000"/>
                </a:srgbClr>
              </a:gs>
            </a:gsLst>
            <a:lin ang="18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7" name="Rectangle 16"/>
          <p:cNvSpPr/>
          <p:nvPr/>
        </p:nvSpPr>
        <p:spPr>
          <a:xfrm flipH="1" rot="10800000">
            <a:off x="8123332" y="-22"/>
            <a:ext cx="4068668" cy="640039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8" name="Rectangle 18"/>
          <p:cNvSpPr/>
          <p:nvPr/>
        </p:nvSpPr>
        <p:spPr>
          <a:xfrm flipH="1" rot="10800000">
            <a:off x="8123332" y="-11"/>
            <a:ext cx="3611468" cy="6857998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79" name="Zástupný obsah 3" descr="Zástupný obsah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74880" y="909081"/>
            <a:ext cx="3372703" cy="50717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lide 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82" name="Zástupný obsah 4" descr="Zástupný obsah 4"/>
          <p:cNvPicPr>
            <a:picLocks noChangeAspect="1"/>
          </p:cNvPicPr>
          <p:nvPr/>
        </p:nvPicPr>
        <p:blipFill>
          <a:blip r:embed="rId2">
            <a:extLst/>
          </a:blip>
          <a:srcRect l="0" t="24147" r="0" b="8438"/>
          <a:stretch>
            <a:fillRect/>
          </a:stretch>
        </p:blipFill>
        <p:spPr>
          <a:xfrm>
            <a:off x="19" y="9"/>
            <a:ext cx="12191981" cy="548639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96900" dist="330200" dir="8820000">
              <a:srgbClr val="000000">
                <a:alpha val="29000"/>
              </a:srgbClr>
            </a:outerShdw>
          </a:effectLst>
        </p:spPr>
      </p:pic>
      <p:sp>
        <p:nvSpPr>
          <p:cNvPr id="483" name="Rectangle 10"/>
          <p:cNvSpPr/>
          <p:nvPr/>
        </p:nvSpPr>
        <p:spPr>
          <a:xfrm>
            <a:off x="0" y="5486401"/>
            <a:ext cx="12192000" cy="13715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54000" dist="114300" dir="20340000">
              <a:srgbClr val="000000">
                <a:alpha val="3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4" name="Nadpis 1"/>
          <p:cNvSpPr txBox="1"/>
          <p:nvPr>
            <p:ph type="title"/>
          </p:nvPr>
        </p:nvSpPr>
        <p:spPr>
          <a:xfrm>
            <a:off x="589556" y="5746070"/>
            <a:ext cx="7015499" cy="85226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5. Mentální příprava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lide 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7" name="Nadpis 1"/>
          <p:cNvSpPr txBox="1"/>
          <p:nvPr>
            <p:ph type="title"/>
          </p:nvPr>
        </p:nvSpPr>
        <p:spPr>
          <a:xfrm>
            <a:off x="761800" y="762000"/>
            <a:ext cx="5334197" cy="170824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Prožitkový přístup k tréninku</a:t>
            </a:r>
          </a:p>
        </p:txBody>
      </p:sp>
      <p:sp>
        <p:nvSpPr>
          <p:cNvPr id="488" name="Zástupný obsah 2"/>
          <p:cNvSpPr txBox="1"/>
          <p:nvPr>
            <p:ph type="body" sz="half" idx="1"/>
          </p:nvPr>
        </p:nvSpPr>
        <p:spPr>
          <a:xfrm>
            <a:off x="761800" y="2470243"/>
            <a:ext cx="5334197" cy="3769836"/>
          </a:xfrm>
          <a:prstGeom prst="rect">
            <a:avLst/>
          </a:prstGeom>
        </p:spPr>
        <p:txBody>
          <a:bodyPr anchor="ctr"/>
          <a:lstStyle/>
          <a:p>
            <a:pPr marL="0" indent="0">
              <a:buSzTx/>
              <a:buNone/>
              <a:defRPr i="1" sz="1700"/>
            </a:pPr>
            <a:r>
              <a:t>„Když chci udělat krok, položím nohu bez váhy na lajnu, srovnám si ji a plynule na ni přenesu váhu, pak stejným způsobem následuje druhá noha. Pohled fixuji na horizont, přičemž zapojeny jsou všechny smysly - vnímám ticho jen s hlasy ptáků, vůni vzduchu, sílu větru, nekonečnost prostoru (…). Vibrace, které z lajny přicházejí, nechávám projít celým tělem a chůzi vyvažuji lehce zdviženýma rukama. Lajna pod posouvajícími se chodidly při tom jemně šustí a musím říct, že je to zvuk, který ve mně vyvolává obrovsky pozitivní emoce.“</a:t>
            </a:r>
          </a:p>
          <a:p>
            <a:pPr marL="0" indent="0">
              <a:buSzTx/>
              <a:buNone/>
              <a:defRPr sz="1700"/>
            </a:pPr>
            <a:r>
              <a:t>Nejlepší česká slacklinerka Anna Hanuš Kuchařová o přechodu pětisetmetrové lajny v Yosemitech. V rozhovoru pro týdeník </a:t>
            </a:r>
            <a:r>
              <a:rPr i="1"/>
              <a:t>Respekt</a:t>
            </a:r>
            <a:r>
              <a:t> (ročník 29, č. 37). </a:t>
            </a:r>
          </a:p>
        </p:txBody>
      </p:sp>
      <p:pic>
        <p:nvPicPr>
          <p:cNvPr id="48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6629" t="0" r="25128" b="0"/>
          <a:stretch>
            <a:fillRect/>
          </a:stretch>
        </p:blipFill>
        <p:spPr>
          <a:xfrm>
            <a:off x="6857797" y="-10886"/>
            <a:ext cx="5334204" cy="686881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50800" dir="108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Rectangle 20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2" name="Nadpis 1"/>
          <p:cNvSpPr txBox="1"/>
          <p:nvPr>
            <p:ph type="title"/>
          </p:nvPr>
        </p:nvSpPr>
        <p:spPr>
          <a:xfrm>
            <a:off x="838200" y="345809"/>
            <a:ext cx="5120563" cy="1325564"/>
          </a:xfrm>
          <a:prstGeom prst="rect">
            <a:avLst/>
          </a:prstGeom>
        </p:spPr>
        <p:txBody>
          <a:bodyPr/>
          <a:lstStyle/>
          <a:p>
            <a:pPr/>
            <a:r>
              <a:t>Modelovaný trénink </a:t>
            </a:r>
          </a:p>
        </p:txBody>
      </p:sp>
      <p:sp>
        <p:nvSpPr>
          <p:cNvPr id="493" name="Content Placeholder 2053"/>
          <p:cNvSpPr txBox="1"/>
          <p:nvPr>
            <p:ph type="body" sz="half" idx="1"/>
          </p:nvPr>
        </p:nvSpPr>
        <p:spPr>
          <a:xfrm>
            <a:off x="838201" y="1825625"/>
            <a:ext cx="5092194" cy="4351338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Trénink blížící se závodním podmínkám</a:t>
            </a:r>
            <a:r>
              <a:rPr b="0"/>
              <a:t>:</a:t>
            </a:r>
            <a:endParaRPr b="0"/>
          </a:p>
          <a:p>
            <a:pPr>
              <a:buFontTx/>
              <a:buChar char="-"/>
            </a:pPr>
            <a:r>
              <a:t>Časomíra </a:t>
            </a:r>
          </a:p>
          <a:p>
            <a:pPr>
              <a:buFontTx/>
              <a:buChar char="-"/>
            </a:pPr>
            <a:r>
              <a:t>Videoanalýza </a:t>
            </a:r>
          </a:p>
          <a:p>
            <a:pPr>
              <a:buFontTx/>
              <a:buChar char="-"/>
            </a:pPr>
            <a:r>
              <a:t>Rozježdění</a:t>
            </a:r>
          </a:p>
          <a:p>
            <a:pPr>
              <a:buFontTx/>
              <a:buChar char="-"/>
            </a:pPr>
            <a:r>
              <a:t>Vytvoření určitého tlaku</a:t>
            </a:r>
          </a:p>
          <a:p>
            <a:pPr>
              <a:defRPr b="1"/>
            </a:pPr>
            <a:r>
              <a:t>Množství závodů </a:t>
            </a:r>
          </a:p>
        </p:txBody>
      </p:sp>
      <p:sp>
        <p:nvSpPr>
          <p:cNvPr id="494" name="Oval 2063"/>
          <p:cNvSpPr/>
          <p:nvPr/>
        </p:nvSpPr>
        <p:spPr>
          <a:xfrm>
            <a:off x="10420569" y="1364732"/>
            <a:ext cx="947489" cy="92178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9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11481" r="2" b="22224"/>
          <a:stretch>
            <a:fillRect/>
          </a:stretch>
        </p:blipFill>
        <p:spPr>
          <a:xfrm>
            <a:off x="7901258" y="2727728"/>
            <a:ext cx="4290617" cy="4130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605" y="0"/>
                </a:moveTo>
                <a:cubicBezTo>
                  <a:pt x="5644" y="0"/>
                  <a:pt x="0" y="5863"/>
                  <a:pt x="0" y="13094"/>
                </a:cubicBezTo>
                <a:cubicBezTo>
                  <a:pt x="0" y="15919"/>
                  <a:pt x="861" y="18535"/>
                  <a:pt x="2326" y="20674"/>
                </a:cubicBezTo>
                <a:lnTo>
                  <a:pt x="3043" y="21600"/>
                </a:lnTo>
                <a:lnTo>
                  <a:pt x="21600" y="21600"/>
                </a:lnTo>
                <a:lnTo>
                  <a:pt x="21600" y="3929"/>
                </a:lnTo>
                <a:lnTo>
                  <a:pt x="21136" y="3454"/>
                </a:lnTo>
                <a:cubicBezTo>
                  <a:pt x="18892" y="1309"/>
                  <a:pt x="15896" y="0"/>
                  <a:pt x="1260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96" name="Arc 2065"/>
          <p:cNvSpPr/>
          <p:nvPr/>
        </p:nvSpPr>
        <p:spPr>
          <a:xfrm flipV="1" rot="4759070">
            <a:off x="5896042" y="1918749"/>
            <a:ext cx="1820521" cy="1157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9254" y="0"/>
                  <a:pt x="17673" y="8419"/>
                  <a:pt x="21600" y="21600"/>
                </a:cubicBezTo>
              </a:path>
            </a:pathLst>
          </a:cu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 anchor="ctr"/>
          <a:lstStyle/>
          <a:p>
            <a:pPr algn="ctr"/>
          </a:p>
        </p:txBody>
      </p:sp>
      <p:pic>
        <p:nvPicPr>
          <p:cNvPr id="497" name="Zástupný obsah 3" descr="Zástupný obsah 3"/>
          <p:cNvPicPr>
            <a:picLocks noChangeAspect="1"/>
          </p:cNvPicPr>
          <p:nvPr/>
        </p:nvPicPr>
        <p:blipFill>
          <a:blip r:embed="rId3">
            <a:extLst/>
          </a:blip>
          <a:srcRect l="3723" t="0" r="19345" b="0"/>
          <a:stretch>
            <a:fillRect/>
          </a:stretch>
        </p:blipFill>
        <p:spPr>
          <a:xfrm>
            <a:off x="6261606" y="1"/>
            <a:ext cx="3519489" cy="3007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191" y="0"/>
                </a:moveTo>
                <a:lnTo>
                  <a:pt x="3164" y="28"/>
                </a:lnTo>
                <a:cubicBezTo>
                  <a:pt x="1210" y="2315"/>
                  <a:pt x="0" y="5474"/>
                  <a:pt x="0" y="8963"/>
                </a:cubicBezTo>
                <a:cubicBezTo>
                  <a:pt x="0" y="15942"/>
                  <a:pt x="4836" y="21600"/>
                  <a:pt x="10800" y="21600"/>
                </a:cubicBezTo>
                <a:cubicBezTo>
                  <a:pt x="16764" y="21600"/>
                  <a:pt x="21600" y="15942"/>
                  <a:pt x="21600" y="8963"/>
                </a:cubicBezTo>
                <a:cubicBezTo>
                  <a:pt x="21600" y="5474"/>
                  <a:pt x="20390" y="2315"/>
                  <a:pt x="18436" y="28"/>
                </a:cubicBezTo>
                <a:lnTo>
                  <a:pt x="18409" y="0"/>
                </a:lnTo>
                <a:lnTo>
                  <a:pt x="3191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Rectangle 30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00" name="Nadpis 1"/>
          <p:cNvSpPr txBox="1"/>
          <p:nvPr>
            <p:ph type="title"/>
          </p:nvPr>
        </p:nvSpPr>
        <p:spPr>
          <a:xfrm>
            <a:off x="838199" y="365125"/>
            <a:ext cx="5387504" cy="1325563"/>
          </a:xfrm>
          <a:prstGeom prst="rect">
            <a:avLst/>
          </a:prstGeom>
        </p:spPr>
        <p:txBody>
          <a:bodyPr/>
          <a:lstStyle/>
          <a:p>
            <a:pPr/>
            <a:r>
              <a:t>Relaxační techniky</a:t>
            </a:r>
          </a:p>
        </p:txBody>
      </p:sp>
      <p:sp>
        <p:nvSpPr>
          <p:cNvPr id="501" name="Zástupný obsah 2"/>
          <p:cNvSpPr txBox="1"/>
          <p:nvPr>
            <p:ph type="body" sz="half" idx="1"/>
          </p:nvPr>
        </p:nvSpPr>
        <p:spPr>
          <a:xfrm>
            <a:off x="838199" y="1825625"/>
            <a:ext cx="5387504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i="1" sz="2000"/>
            </a:pPr>
            <a:r>
              <a:t>„Relaxace je schopnost vnitřně se uvolnit, uvolnit veškeré svalové i psychické napětí, které je obvykle značné a spolu souvisí, je to určité odpoutání se, zklidnění se.“</a:t>
            </a:r>
          </a:p>
          <a:p>
            <a:pPr marL="0" indent="0">
              <a:buSzTx/>
              <a:buNone/>
              <a:defRPr i="1" sz="2000"/>
            </a:pPr>
            <a:r>
              <a:t>„Relaxaci je nutné přenést i do pohybu. To ona je předpokladem toho, že náš pohyb bude koordinovaný a ekonomický, že budeme obratní. K tomu potřebujeme vždy některé svaly na maximum zapojit a jiné naopak vypojit… Je to vlastně schopnost pohyb odrobotizovat, ekonomizovat, tedy správně rozdělit.“</a:t>
            </a:r>
          </a:p>
          <a:p>
            <a:pPr marL="0" indent="0">
              <a:buSzTx/>
              <a:buNone/>
              <a:defRPr sz="2000"/>
            </a:pPr>
            <a:r>
              <a:t>Kolář, P. &amp; Červenková, R. (2018). </a:t>
            </a:r>
            <a:r>
              <a:rPr i="1"/>
              <a:t>Labyrint pohybu</a:t>
            </a:r>
            <a:r>
              <a:t>. Praha: Vyšehrad. </a:t>
            </a:r>
          </a:p>
        </p:txBody>
      </p:sp>
      <p:pic>
        <p:nvPicPr>
          <p:cNvPr id="50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21568" t="0" r="71" b="0"/>
          <a:stretch>
            <a:fillRect/>
          </a:stretch>
        </p:blipFill>
        <p:spPr>
          <a:xfrm>
            <a:off x="6621294" y="1295415"/>
            <a:ext cx="5570538" cy="5562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085" y="0"/>
                </a:moveTo>
                <a:cubicBezTo>
                  <a:pt x="5858" y="0"/>
                  <a:pt x="0" y="5867"/>
                  <a:pt x="0" y="13104"/>
                </a:cubicBezTo>
                <a:cubicBezTo>
                  <a:pt x="0" y="16270"/>
                  <a:pt x="1122" y="19175"/>
                  <a:pt x="2989" y="21440"/>
                </a:cubicBezTo>
                <a:lnTo>
                  <a:pt x="3133" y="21600"/>
                </a:lnTo>
                <a:lnTo>
                  <a:pt x="21600" y="21600"/>
                </a:lnTo>
                <a:lnTo>
                  <a:pt x="21600" y="3167"/>
                </a:lnTo>
                <a:lnTo>
                  <a:pt x="21409" y="2993"/>
                </a:lnTo>
                <a:cubicBezTo>
                  <a:pt x="19147" y="1123"/>
                  <a:pt x="16247" y="0"/>
                  <a:pt x="1308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03" name="!!Oval"/>
          <p:cNvSpPr/>
          <p:nvPr/>
        </p:nvSpPr>
        <p:spPr>
          <a:xfrm>
            <a:off x="6643451" y="1656146"/>
            <a:ext cx="546101" cy="5461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04" name="!!Arc"/>
          <p:cNvSpPr/>
          <p:nvPr/>
        </p:nvSpPr>
        <p:spPr>
          <a:xfrm>
            <a:off x="9462748" y="587382"/>
            <a:ext cx="1659892" cy="2234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9" h="20833" fill="norm" stroke="1" extrusionOk="0">
                <a:moveTo>
                  <a:pt x="0" y="88"/>
                </a:moveTo>
                <a:lnTo>
                  <a:pt x="0" y="88"/>
                </a:lnTo>
                <a:cubicBezTo>
                  <a:pt x="10507" y="-767"/>
                  <a:pt x="19976" y="4739"/>
                  <a:pt x="21150" y="12385"/>
                </a:cubicBezTo>
                <a:cubicBezTo>
                  <a:pt x="21600" y="15315"/>
                  <a:pt x="20762" y="18272"/>
                  <a:pt x="18756" y="20833"/>
                </a:cubicBezTo>
              </a:path>
            </a:pathLst>
          </a:cu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 anchor="ctr"/>
          <a:lstStyle/>
          <a:p>
            <a:pPr algn="ctr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Nadpis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Dechová cvičení</a:t>
            </a:r>
          </a:p>
        </p:txBody>
      </p:sp>
      <p:sp>
        <p:nvSpPr>
          <p:cNvPr id="507" name="Zástupný obsah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859536">
              <a:lnSpc>
                <a:spcPct val="72000"/>
              </a:lnSpc>
              <a:spcBef>
                <a:spcPts val="900"/>
              </a:spcBef>
              <a:buSzTx/>
              <a:buNone/>
              <a:defRPr b="1" sz="2350"/>
            </a:pPr>
            <a:r>
              <a:rPr b="0">
                <a:latin typeface="+mn-lt"/>
                <a:ea typeface="+mn-ea"/>
                <a:cs typeface="+mn-cs"/>
                <a:sym typeface="Helvetica"/>
              </a:rPr>
              <a:t>🧠 </a:t>
            </a:r>
            <a:r>
              <a:t>Fyziologický princip</a:t>
            </a:r>
          </a:p>
          <a:p>
            <a:pPr marL="214884" indent="-214884" defTabSz="859536">
              <a:lnSpc>
                <a:spcPct val="72000"/>
              </a:lnSpc>
              <a:spcBef>
                <a:spcPts val="900"/>
              </a:spcBef>
              <a:defRPr sz="2350"/>
            </a:pPr>
            <a:r>
              <a:t>Dýchání je jediná funkce autonomního nervového systému, kterou můžeme </a:t>
            </a:r>
            <a:r>
              <a:rPr b="1"/>
              <a:t>vědomě ovlivnit</a:t>
            </a:r>
            <a:r>
              <a:t>.</a:t>
            </a:r>
          </a:p>
          <a:p>
            <a:pPr marL="214884" indent="-214884" defTabSz="859536">
              <a:lnSpc>
                <a:spcPct val="72000"/>
              </a:lnSpc>
              <a:spcBef>
                <a:spcPts val="900"/>
              </a:spcBef>
              <a:defRPr b="1" sz="2350"/>
            </a:pPr>
            <a:r>
              <a:t>Pomalu a zhluboka vedený dech</a:t>
            </a:r>
            <a:r>
              <a:rPr b="0"/>
              <a:t> aktivuje </a:t>
            </a:r>
            <a:r>
              <a:t>parasympatikus</a:t>
            </a:r>
            <a:r>
              <a:rPr b="0"/>
              <a:t> (systém „klidu a regenerace“),</a:t>
            </a:r>
          </a:p>
          <a:p>
            <a:pPr marL="214884" indent="-214884" defTabSz="859536">
              <a:lnSpc>
                <a:spcPct val="72000"/>
              </a:lnSpc>
              <a:spcBef>
                <a:spcPts val="900"/>
              </a:spcBef>
              <a:defRPr b="1" sz="2350"/>
            </a:pPr>
            <a:r>
              <a:t>rychlé, mělké dýchání</a:t>
            </a:r>
            <a:r>
              <a:rPr b="0"/>
              <a:t> naopak aktivuje </a:t>
            </a:r>
            <a:r>
              <a:t>sympatikus</a:t>
            </a:r>
            <a:r>
              <a:rPr b="0"/>
              <a:t> (boj nebo útěk).</a:t>
            </a:r>
          </a:p>
          <a:p>
            <a:pPr marL="214884" indent="-214884" defTabSz="859536">
              <a:lnSpc>
                <a:spcPct val="72000"/>
              </a:lnSpc>
              <a:spcBef>
                <a:spcPts val="900"/>
              </a:spcBef>
              <a:defRPr sz="2350"/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➡️ </a:t>
            </a:r>
            <a:r>
              <a:t>Zpomalením a prohloubením dechu tedy </a:t>
            </a:r>
            <a:r>
              <a:rPr b="1"/>
              <a:t>můžeme zklidnit srdeční frekvenci, snížit napětí svalů i úzkost</a:t>
            </a:r>
            <a:r>
              <a:t>.</a:t>
            </a:r>
          </a:p>
          <a:p>
            <a:pPr marL="0" indent="0" defTabSz="859536">
              <a:lnSpc>
                <a:spcPct val="72000"/>
              </a:lnSpc>
              <a:spcBef>
                <a:spcPts val="900"/>
              </a:spcBef>
              <a:buSzTx/>
              <a:buNone/>
              <a:defRPr b="1" sz="2350"/>
            </a:pPr>
            <a:r>
              <a:t>Technika prodlouženého výdechu</a:t>
            </a:r>
          </a:p>
          <a:p>
            <a:pPr marL="214884" indent="-214884" defTabSz="859536">
              <a:lnSpc>
                <a:spcPct val="72000"/>
              </a:lnSpc>
              <a:spcBef>
                <a:spcPts val="900"/>
              </a:spcBef>
              <a:defRPr sz="2350"/>
            </a:pPr>
            <a:r>
              <a:t>Nádech 4 s, výdech 6–8 s.</a:t>
            </a:r>
          </a:p>
          <a:p>
            <a:pPr marL="214884" indent="-214884" defTabSz="859536">
              <a:lnSpc>
                <a:spcPct val="72000"/>
              </a:lnSpc>
              <a:spcBef>
                <a:spcPts val="900"/>
              </a:spcBef>
              <a:defRPr sz="2350"/>
            </a:pPr>
            <a:r>
              <a:t>Při delším výdechu se </a:t>
            </a:r>
            <a:r>
              <a:rPr b="1"/>
              <a:t>aktivuje vagový nerv</a:t>
            </a:r>
            <a:r>
              <a:t>, který snižuje aktivaci sympatiku.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Nadpis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Vizualizace</a:t>
            </a:r>
          </a:p>
        </p:txBody>
      </p:sp>
      <p:sp>
        <p:nvSpPr>
          <p:cNvPr id="510" name="Zástupný obsah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72000"/>
              </a:lnSpc>
              <a:buSzTx/>
              <a:buNone/>
              <a:defRPr i="1" sz="2300"/>
            </a:pPr>
            <a:r>
              <a:t>„Je psychologicky prokázáno, že se člověk stává tím, na co myslí. (…) V našem mozku se utvářejí neuronové cesty a spoje podle toho, nač myslíme.“</a:t>
            </a:r>
          </a:p>
          <a:p>
            <a:pPr marL="0" indent="0">
              <a:lnSpc>
                <a:spcPct val="72000"/>
              </a:lnSpc>
              <a:buSzTx/>
              <a:buNone/>
              <a:defRPr sz="2300"/>
            </a:pPr>
            <a:r>
              <a:t>				</a:t>
            </a:r>
            <a:r>
              <a:rPr sz="1600"/>
              <a:t>Heryán, L. (2019). </a:t>
            </a:r>
            <a:r>
              <a:rPr i="1" sz="1600"/>
              <a:t>Sami na této zemi?</a:t>
            </a:r>
            <a:r>
              <a:rPr sz="1600"/>
              <a:t> Praha: Portál. </a:t>
            </a:r>
          </a:p>
          <a:p>
            <a:pPr marL="0" indent="0">
              <a:lnSpc>
                <a:spcPct val="72000"/>
              </a:lnSpc>
              <a:buSzTx/>
              <a:buNone/>
              <a:defRPr sz="2300"/>
            </a:pPr>
            <a:r>
              <a:t>Problematika předzávodní/závodní vizualizace – detailnost?</a:t>
            </a:r>
          </a:p>
          <a:p>
            <a:pPr marL="0" indent="0">
              <a:lnSpc>
                <a:spcPct val="72000"/>
              </a:lnSpc>
              <a:buSzTx/>
              <a:buNone/>
              <a:defRPr sz="2300"/>
            </a:pPr>
            <a:r>
              <a:t>Roberto d´Angelo: </a:t>
            </a:r>
            <a:r>
              <a:rPr i="1"/>
              <a:t>„Přehnaná fixovanost na „namyšlený průjezd“ je na škodu, neboť blokuje kreativitu a tedy i schopnost reagovat rychle a správně na nečekané, změněné situace.“</a:t>
            </a:r>
          </a:p>
          <a:p>
            <a:pPr>
              <a:lnSpc>
                <a:spcPct val="72000"/>
              </a:lnSpc>
              <a:defRPr b="1" sz="2300"/>
            </a:pPr>
            <a:r>
              <a:rPr b="0">
                <a:latin typeface="+mn-lt"/>
                <a:ea typeface="+mn-ea"/>
                <a:cs typeface="+mn-cs"/>
                <a:sym typeface="Helvetica"/>
              </a:rPr>
              <a:t>🧠 </a:t>
            </a:r>
            <a:r>
              <a:t>Vědomá vs. podvědomá kontrola pohybu</a:t>
            </a:r>
          </a:p>
          <a:p>
            <a:pPr>
              <a:lnSpc>
                <a:spcPct val="72000"/>
              </a:lnSpc>
              <a:defRPr b="1" sz="2300"/>
            </a:pPr>
            <a:r>
              <a:t>Pouze přibližně 5–10 %</a:t>
            </a:r>
            <a:r>
              <a:rPr b="0"/>
              <a:t> pohybové činnosti člověka probíhá na </a:t>
            </a:r>
            <a:r>
              <a:t>vědomé (kognitivní)</a:t>
            </a:r>
            <a:r>
              <a:rPr b="0"/>
              <a:t> úrovni,</a:t>
            </a:r>
          </a:p>
          <a:p>
            <a:pPr>
              <a:lnSpc>
                <a:spcPct val="72000"/>
              </a:lnSpc>
              <a:defRPr sz="2300"/>
            </a:pPr>
            <a:r>
              <a:t>zatímco </a:t>
            </a:r>
            <a:r>
              <a:rPr b="1"/>
              <a:t>90–95 %</a:t>
            </a:r>
            <a:r>
              <a:t> pohybů je řízeno </a:t>
            </a:r>
            <a:r>
              <a:rPr b="1"/>
              <a:t>podvědomě (automaticky)</a:t>
            </a:r>
            <a:r>
              <a:t>, tj. prostřednictvím </a:t>
            </a:r>
            <a:r>
              <a:rPr b="1"/>
              <a:t>motorických programů</a:t>
            </a:r>
            <a:r>
              <a:t> uložených v centrální nervové soustavě.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Rectangle 4106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13" name="Nadpis 1"/>
          <p:cNvSpPr txBox="1"/>
          <p:nvPr>
            <p:ph type="title"/>
          </p:nvPr>
        </p:nvSpPr>
        <p:spPr>
          <a:xfrm>
            <a:off x="838200" y="345809"/>
            <a:ext cx="4960947" cy="1325564"/>
          </a:xfrm>
          <a:prstGeom prst="rect">
            <a:avLst/>
          </a:prstGeom>
        </p:spPr>
        <p:txBody>
          <a:bodyPr/>
          <a:lstStyle/>
          <a:p>
            <a:pPr/>
            <a:r>
              <a:t>Další metody</a:t>
            </a:r>
          </a:p>
        </p:txBody>
      </p:sp>
      <p:sp>
        <p:nvSpPr>
          <p:cNvPr id="514" name="Content Placeholder 4103"/>
          <p:cNvSpPr txBox="1"/>
          <p:nvPr>
            <p:ph type="body" sz="half" idx="1"/>
          </p:nvPr>
        </p:nvSpPr>
        <p:spPr>
          <a:xfrm>
            <a:off x="838200" y="1825625"/>
            <a:ext cx="4933464" cy="4351338"/>
          </a:xfrm>
          <a:prstGeom prst="rect">
            <a:avLst/>
          </a:prstGeom>
        </p:spPr>
        <p:txBody>
          <a:bodyPr/>
          <a:lstStyle/>
          <a:p>
            <a:pPr/>
            <a:r>
              <a:t>Jelínek – spiritualita / duchovno – zmatek(?) </a:t>
            </a:r>
          </a:p>
          <a:p>
            <a:pPr/>
            <a:r>
              <a:t>Standardní přístup – Psychologie sportu (Slepička a kol.)</a:t>
            </a:r>
          </a:p>
        </p:txBody>
      </p:sp>
      <p:pic>
        <p:nvPicPr>
          <p:cNvPr id="51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44" r="0" b="35614"/>
          <a:stretch>
            <a:fillRect/>
          </a:stretch>
        </p:blipFill>
        <p:spPr>
          <a:xfrm>
            <a:off x="6863995" y="3154858"/>
            <a:ext cx="4030500" cy="3703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5263"/>
                  <a:pt x="0" y="11755"/>
                </a:cubicBezTo>
                <a:cubicBezTo>
                  <a:pt x="0" y="15812"/>
                  <a:pt x="1889" y="19390"/>
                  <a:pt x="4762" y="21503"/>
                </a:cubicBezTo>
                <a:lnTo>
                  <a:pt x="4909" y="21600"/>
                </a:lnTo>
                <a:lnTo>
                  <a:pt x="16691" y="21600"/>
                </a:lnTo>
                <a:lnTo>
                  <a:pt x="16838" y="21503"/>
                </a:lnTo>
                <a:cubicBezTo>
                  <a:pt x="19711" y="19390"/>
                  <a:pt x="21600" y="15812"/>
                  <a:pt x="21600" y="11755"/>
                </a:cubicBezTo>
                <a:cubicBezTo>
                  <a:pt x="21600" y="5263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16" name="Arc 4108"/>
          <p:cNvSpPr/>
          <p:nvPr/>
        </p:nvSpPr>
        <p:spPr>
          <a:xfrm flipV="1" rot="4759070">
            <a:off x="5870636" y="1902935"/>
            <a:ext cx="1848699" cy="1175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9254" y="0"/>
                  <a:pt x="17673" y="8419"/>
                  <a:pt x="21600" y="21600"/>
                </a:cubicBezTo>
              </a:path>
            </a:pathLst>
          </a:custGeom>
          <a:ln w="127000" cap="rnd">
            <a:solidFill>
              <a:schemeClr val="accent4"/>
            </a:solidFill>
            <a:prstDash val="dash"/>
            <a:miter/>
          </a:ln>
        </p:spPr>
        <p:txBody>
          <a:bodyPr lIns="45719" rIns="45719" anchor="ctr"/>
          <a:lstStyle/>
          <a:p>
            <a:pPr algn="ctr"/>
          </a:p>
        </p:txBody>
      </p:sp>
      <p:pic>
        <p:nvPicPr>
          <p:cNvPr id="51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0" t="10670" r="0" b="32921"/>
          <a:stretch>
            <a:fillRect/>
          </a:stretch>
        </p:blipFill>
        <p:spPr>
          <a:xfrm>
            <a:off x="6305806" y="1"/>
            <a:ext cx="3519384" cy="3007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191" y="0"/>
                </a:moveTo>
                <a:lnTo>
                  <a:pt x="3164" y="28"/>
                </a:lnTo>
                <a:cubicBezTo>
                  <a:pt x="1210" y="2315"/>
                  <a:pt x="0" y="5474"/>
                  <a:pt x="0" y="8963"/>
                </a:cubicBezTo>
                <a:cubicBezTo>
                  <a:pt x="0" y="15942"/>
                  <a:pt x="4836" y="21600"/>
                  <a:pt x="10800" y="21600"/>
                </a:cubicBezTo>
                <a:cubicBezTo>
                  <a:pt x="16764" y="21600"/>
                  <a:pt x="21600" y="15942"/>
                  <a:pt x="21600" y="8963"/>
                </a:cubicBezTo>
                <a:cubicBezTo>
                  <a:pt x="21600" y="5474"/>
                  <a:pt x="20390" y="2315"/>
                  <a:pt x="18436" y="28"/>
                </a:cubicBezTo>
                <a:lnTo>
                  <a:pt x="18409" y="0"/>
                </a:lnTo>
                <a:lnTo>
                  <a:pt x="319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18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2364" t="0" r="6543" b="0"/>
          <a:stretch>
            <a:fillRect/>
          </a:stretch>
        </p:blipFill>
        <p:spPr>
          <a:xfrm>
            <a:off x="9933461" y="372217"/>
            <a:ext cx="2258617" cy="3554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996" y="0"/>
                </a:moveTo>
                <a:cubicBezTo>
                  <a:pt x="7609" y="0"/>
                  <a:pt x="0" y="4834"/>
                  <a:pt x="0" y="10799"/>
                </a:cubicBezTo>
                <a:cubicBezTo>
                  <a:pt x="0" y="16763"/>
                  <a:pt x="7609" y="21600"/>
                  <a:pt x="16996" y="21600"/>
                </a:cubicBezTo>
                <a:cubicBezTo>
                  <a:pt x="18170" y="21600"/>
                  <a:pt x="19317" y="21524"/>
                  <a:pt x="20423" y="21381"/>
                </a:cubicBezTo>
                <a:lnTo>
                  <a:pt x="21600" y="21188"/>
                </a:lnTo>
                <a:lnTo>
                  <a:pt x="21600" y="412"/>
                </a:lnTo>
                <a:lnTo>
                  <a:pt x="20423" y="219"/>
                </a:lnTo>
                <a:cubicBezTo>
                  <a:pt x="19317" y="76"/>
                  <a:pt x="18170" y="0"/>
                  <a:pt x="16996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lide 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2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25000" r="0" b="0"/>
          <a:stretch>
            <a:fillRect/>
          </a:stretch>
        </p:blipFill>
        <p:spPr>
          <a:xfrm>
            <a:off x="19" y="0"/>
            <a:ext cx="12191981" cy="685799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96900" dist="330200" dir="8820000">
              <a:srgbClr val="000000">
                <a:alpha val="29000"/>
              </a:srgbClr>
            </a:outerShdw>
          </a:effectLst>
        </p:spPr>
      </p:pic>
      <p:sp>
        <p:nvSpPr>
          <p:cNvPr id="522" name="Rectangle 10"/>
          <p:cNvSpPr/>
          <p:nvPr/>
        </p:nvSpPr>
        <p:spPr>
          <a:xfrm rot="16200000">
            <a:off x="-258715" y="258714"/>
            <a:ext cx="6858001" cy="63405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23" name="Nadpis 1"/>
          <p:cNvSpPr txBox="1"/>
          <p:nvPr>
            <p:ph type="title"/>
          </p:nvPr>
        </p:nvSpPr>
        <p:spPr>
          <a:xfrm>
            <a:off x="746810" y="640661"/>
            <a:ext cx="4279403" cy="4036176"/>
          </a:xfrm>
          <a:prstGeom prst="rect">
            <a:avLst/>
          </a:prstGeom>
        </p:spPr>
        <p:txBody>
          <a:bodyPr anchor="t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pPr/>
            <a:r>
              <a:t>Díky za pozornost!</a:t>
            </a:r>
          </a:p>
        </p:txBody>
      </p:sp>
      <p:sp>
        <p:nvSpPr>
          <p:cNvPr id="524" name="Rectangle 12"/>
          <p:cNvSpPr/>
          <p:nvPr/>
        </p:nvSpPr>
        <p:spPr>
          <a:xfrm>
            <a:off x="-2" y="5488068"/>
            <a:ext cx="12192001" cy="137950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03200" dist="101600" dir="12120000">
              <a:srgbClr val="000000">
                <a:alpha val="1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