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media/image18.jpeg" ContentType="image/jpeg"/>
  <Override PartName="/ppt/media/image19.jpeg" ContentType="image/jpeg"/>
  <Override PartName="/ppt/media/image20.jpeg" ContentType="image/jpeg"/>
  <Override PartName="/ppt/media/image2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s>

</file>

<file path=ppt/charts/_rels/chart1.xml.rels><?xml version="1.0" encoding="UTF-8"?>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Relationships xmlns="http://schemas.openxmlformats.org/package/2006/relationships"><Relationship Id="rId1" Type="http://schemas.openxmlformats.org/officeDocument/2006/relationships/package" Target="../embeddings/Microsoft_Excel_Sheet4.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1" i="0" strike="noStrike" sz="1320" u="none">
                <a:solidFill>
                  <a:srgbClr val="000000"/>
                </a:solidFill>
                <a:latin typeface="Calibri"/>
              </a:defRPr>
            </a:pPr>
            <a:r>
              <a:rPr b="1" i="0" strike="noStrike" sz="1320" u="none">
                <a:solidFill>
                  <a:srgbClr val="000000"/>
                </a:solidFill>
                <a:latin typeface="Calibri"/>
              </a:rPr>
              <a:t>% energetického krytí</a:t>
            </a:r>
          </a:p>
        </c:rich>
      </c:tx>
      <c:layout>
        <c:manualLayout>
          <c:xMode val="edge"/>
          <c:yMode val="edge"/>
          <c:x val="0.199252"/>
          <c:y val="0"/>
          <c:w val="0.601496"/>
          <c:h val="0.127741"/>
        </c:manualLayout>
      </c:layout>
      <c:overlay val="1"/>
      <c:spPr>
        <a:noFill/>
        <a:effectLst/>
      </c:spPr>
    </c:title>
    <c:autoTitleDeleted val="1"/>
    <c:plotArea>
      <c:layout>
        <c:manualLayout>
          <c:layoutTarget val="inner"/>
          <c:xMode val="edge"/>
          <c:yMode val="edge"/>
          <c:x val="0.118534"/>
          <c:y val="0.127741"/>
          <c:w val="0.762932"/>
          <c:h val="0.653264"/>
        </c:manualLayout>
      </c:layout>
      <c:pieChart>
        <c:varyColors val="0"/>
        <c:ser>
          <c:idx val="0"/>
          <c:order val="0"/>
          <c:tx>
            <c:strRef>
              <c:f>Sheet1!$A$2</c:f>
              <c:strCache>
                <c:ptCount val="1"/>
                <c:pt idx="0">
                  <c:v>% energetického krytí</c:v>
                </c:pt>
              </c:strCache>
            </c:strRef>
          </c:tx>
          <c:spPr>
            <a:solidFill>
              <a:srgbClr val="00B050"/>
            </a:solidFill>
            <a:ln w="19050" cap="flat">
              <a:solidFill>
                <a:srgbClr val="FFFFFF"/>
              </a:solidFill>
              <a:prstDash val="solid"/>
              <a:round/>
            </a:ln>
            <a:effectLst/>
          </c:spPr>
          <c:explosion val="0"/>
          <c:dPt>
            <c:idx val="0"/>
            <c:explosion val="0"/>
            <c:spPr>
              <a:solidFill>
                <a:srgbClr val="00B050"/>
              </a:solidFill>
              <a:ln w="19050" cap="flat">
                <a:solidFill>
                  <a:srgbClr val="FFFFFF"/>
                </a:solidFill>
                <a:prstDash val="solid"/>
                <a:round/>
              </a:ln>
              <a:effectLst/>
            </c:spPr>
          </c:dPt>
          <c:dPt>
            <c:idx val="1"/>
            <c:explosion val="0"/>
            <c:spPr>
              <a:solidFill>
                <a:srgbClr val="0070C0"/>
              </a:solidFill>
              <a:ln w="19050" cap="flat">
                <a:solidFill>
                  <a:srgbClr val="FFFFFF"/>
                </a:solidFill>
                <a:prstDash val="solid"/>
                <a:round/>
              </a:ln>
              <a:effectLst/>
            </c:spPr>
          </c:dPt>
          <c:dPt>
            <c:idx val="2"/>
            <c:explosion val="0"/>
            <c:spPr>
              <a:solidFill>
                <a:srgbClr val="FF0000"/>
              </a:solidFill>
              <a:ln w="19050" cap="flat">
                <a:solidFill>
                  <a:srgbClr val="FFFFFF"/>
                </a:solidFill>
                <a:prstDash val="solid"/>
                <a:round/>
              </a:ln>
              <a:effectLst/>
            </c:spPr>
          </c:dPt>
          <c:dPt>
            <c:idx val="3"/>
            <c:explosion val="0"/>
            <c:spPr>
              <a:solidFill>
                <a:schemeClr val="accent4"/>
              </a:solidFill>
              <a:ln w="19050" cap="flat">
                <a:solidFill>
                  <a:srgbClr val="FFFFFF"/>
                </a:solidFill>
                <a:prstDash val="solid"/>
                <a:round/>
              </a:ln>
              <a:effectLst/>
            </c:spPr>
          </c:dPt>
          <c:dLbls>
            <c:dLbl>
              <c:idx val="0"/>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dLbl>
              <c:idx val="1"/>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dLbl>
              <c:idx val="2"/>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dLbl>
              <c:idx val="3"/>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showLeaderLines val="1"/>
            <c:leaderLines>
              <c:spPr>
                <a:noFill/>
                <a:ln w="9525" cap="flat">
                  <a:solidFill>
                    <a:srgbClr val="A6A6A6"/>
                  </a:solidFill>
                  <a:prstDash val="solid"/>
                  <a:round/>
                </a:ln>
                <a:effectLst/>
              </c:spPr>
            </c:leaderLines>
          </c:dLbls>
          <c:cat>
            <c:strRef>
              <c:f>Sheet1!$B$1:$E$1</c:f>
              <c:strCache>
                <c:ptCount val="4"/>
                <c:pt idx="0">
                  <c:v>ATP</c:v>
                </c:pt>
                <c:pt idx="1">
                  <c:v>PCR</c:v>
                </c:pt>
                <c:pt idx="2">
                  <c:v>Glykol</c:v>
                </c:pt>
                <c:pt idx="3">
                  <c:v>Oxi</c:v>
                </c:pt>
              </c:strCache>
            </c:strRef>
          </c:cat>
          <c:val>
            <c:numRef>
              <c:f>Sheet1!$B$2:$E$2</c:f>
              <c:numCache>
                <c:ptCount val="4"/>
                <c:pt idx="0">
                  <c:v>9.000000</c:v>
                </c:pt>
                <c:pt idx="1">
                  <c:v>54.000000</c:v>
                </c:pt>
                <c:pt idx="2">
                  <c:v>31.000000</c:v>
                </c:pt>
                <c:pt idx="3">
                  <c:v>6.000000</c:v>
                </c:pt>
              </c:numCache>
            </c:numRef>
          </c:val>
        </c:ser>
        <c:firstSliceAng val="0"/>
      </c:pieChart>
      <c:spPr>
        <a:noFill/>
        <a:ln w="12700" cap="flat">
          <a:noFill/>
          <a:miter lim="400000"/>
        </a:ln>
        <a:effectLst/>
      </c:spPr>
    </c:plotArea>
    <c:legend>
      <c:legendPos val="b"/>
      <c:layout>
        <c:manualLayout>
          <c:xMode val="edge"/>
          <c:yMode val="edge"/>
          <c:x val="0"/>
          <c:y val="0.94093"/>
          <c:w val="1"/>
          <c:h val="0.0590695"/>
        </c:manualLayout>
      </c:layout>
      <c:overlay val="1"/>
      <c:spPr>
        <a:noFill/>
        <a:ln w="12700" cap="flat">
          <a:noFill/>
          <a:miter lim="400000"/>
        </a:ln>
        <a:effectLst/>
      </c:spPr>
      <c:txPr>
        <a:bodyPr rot="0"/>
        <a:lstStyle/>
        <a:p>
          <a:pPr>
            <a:defRPr b="0" i="0" strike="noStrike" sz="1100" u="none">
              <a:solidFill>
                <a:srgbClr val="595959"/>
              </a:solidFill>
              <a:latin typeface="Calibri"/>
            </a:defRPr>
          </a:pPr>
        </a:p>
      </c:txPr>
    </c:legend>
    <c:plotVisOnly val="1"/>
    <c:dispBlanksAs val="gap"/>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0" i="0" strike="noStrike" sz="1300" u="none">
                <a:solidFill>
                  <a:srgbClr val="595959"/>
                </a:solidFill>
                <a:latin typeface="Calibri"/>
              </a:defRPr>
            </a:pPr>
            <a:r>
              <a:rPr b="0" i="0" strike="noStrike" sz="1300" u="none">
                <a:solidFill>
                  <a:srgbClr val="595959"/>
                </a:solidFill>
                <a:latin typeface="Calibri"/>
              </a:rPr>
              <a:t>Jenže co s tím….</a:t>
            </a:r>
          </a:p>
        </c:rich>
      </c:tx>
      <c:layout>
        <c:manualLayout>
          <c:xMode val="edge"/>
          <c:yMode val="edge"/>
          <c:x val="0.284761"/>
          <c:y val="0"/>
          <c:w val="0.430477"/>
          <c:h val="0.11249"/>
        </c:manualLayout>
      </c:layout>
      <c:overlay val="1"/>
      <c:spPr>
        <a:noFill/>
        <a:effectLst/>
      </c:spPr>
    </c:title>
    <c:autoTitleDeleted val="1"/>
    <c:plotArea>
      <c:layout>
        <c:manualLayout>
          <c:layoutTarget val="inner"/>
          <c:xMode val="edge"/>
          <c:yMode val="edge"/>
          <c:x val="0.11798"/>
          <c:y val="0.11249"/>
          <c:w val="0.76404"/>
          <c:h val="0.665022"/>
        </c:manualLayout>
      </c:layout>
      <c:pieChart>
        <c:varyColors val="0"/>
        <c:ser>
          <c:idx val="0"/>
          <c:order val="0"/>
          <c:tx>
            <c:strRef>
              <c:f>Sheet1!$A$2</c:f>
              <c:strCache>
                <c:ptCount val="1"/>
                <c:pt idx="0">
                  <c:v>% energetického krytí</c:v>
                </c:pt>
              </c:strCache>
            </c:strRef>
          </c:tx>
          <c:spPr>
            <a:solidFill>
              <a:srgbClr val="00B050"/>
            </a:solidFill>
            <a:ln w="19050" cap="flat">
              <a:solidFill>
                <a:srgbClr val="FFFFFF"/>
              </a:solidFill>
              <a:prstDash val="solid"/>
              <a:round/>
            </a:ln>
            <a:effectLst/>
          </c:spPr>
          <c:explosion val="0"/>
          <c:dPt>
            <c:idx val="0"/>
            <c:explosion val="0"/>
            <c:spPr>
              <a:solidFill>
                <a:srgbClr val="00B050"/>
              </a:solidFill>
              <a:ln w="19050" cap="flat">
                <a:solidFill>
                  <a:srgbClr val="FFFFFF"/>
                </a:solidFill>
                <a:prstDash val="solid"/>
                <a:round/>
              </a:ln>
              <a:effectLst/>
            </c:spPr>
          </c:dPt>
          <c:dPt>
            <c:idx val="1"/>
            <c:explosion val="0"/>
            <c:spPr>
              <a:solidFill>
                <a:srgbClr val="0070C0"/>
              </a:solidFill>
              <a:ln w="19050" cap="flat">
                <a:solidFill>
                  <a:srgbClr val="FFFFFF"/>
                </a:solidFill>
                <a:prstDash val="solid"/>
                <a:round/>
              </a:ln>
              <a:effectLst/>
            </c:spPr>
          </c:dPt>
          <c:dPt>
            <c:idx val="2"/>
            <c:explosion val="0"/>
            <c:spPr>
              <a:solidFill>
                <a:srgbClr val="FF0000"/>
              </a:solidFill>
              <a:ln w="19050" cap="flat">
                <a:solidFill>
                  <a:srgbClr val="FFFFFF"/>
                </a:solidFill>
                <a:prstDash val="solid"/>
                <a:round/>
              </a:ln>
              <a:effectLst/>
            </c:spPr>
          </c:dPt>
          <c:dPt>
            <c:idx val="3"/>
            <c:explosion val="0"/>
            <c:spPr>
              <a:solidFill>
                <a:schemeClr val="accent4"/>
              </a:solidFill>
              <a:ln w="19050" cap="flat">
                <a:solidFill>
                  <a:srgbClr val="FFFFFF"/>
                </a:solidFill>
                <a:prstDash val="solid"/>
                <a:round/>
              </a:ln>
              <a:effectLst/>
            </c:spPr>
          </c:dPt>
          <c:dLbls>
            <c:dLbl>
              <c:idx val="0"/>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dLbl>
              <c:idx val="1"/>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dLbl>
              <c:idx val="2"/>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dLbl>
              <c:idx val="3"/>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showLeaderLines val="1"/>
            <c:leaderLines>
              <c:spPr>
                <a:noFill/>
                <a:ln w="9525" cap="flat">
                  <a:solidFill>
                    <a:srgbClr val="A6A6A6"/>
                  </a:solidFill>
                  <a:prstDash val="solid"/>
                  <a:round/>
                </a:ln>
                <a:effectLst/>
              </c:spPr>
            </c:leaderLines>
          </c:dLbls>
          <c:cat>
            <c:strRef>
              <c:f>Sheet1!$B$1:$E$1</c:f>
              <c:strCache>
                <c:ptCount val="4"/>
                <c:pt idx="0">
                  <c:v>ATP</c:v>
                </c:pt>
                <c:pt idx="1">
                  <c:v>PCR</c:v>
                </c:pt>
                <c:pt idx="2">
                  <c:v>Glykol</c:v>
                </c:pt>
                <c:pt idx="3">
                  <c:v>Oxi</c:v>
                </c:pt>
              </c:strCache>
            </c:strRef>
          </c:cat>
          <c:val>
            <c:numRef>
              <c:f>Sheet1!$B$2:$E$2</c:f>
              <c:numCache>
                <c:ptCount val="4"/>
                <c:pt idx="0">
                  <c:v>9.000000</c:v>
                </c:pt>
                <c:pt idx="1">
                  <c:v>54.000000</c:v>
                </c:pt>
                <c:pt idx="2">
                  <c:v>31.000000</c:v>
                </c:pt>
                <c:pt idx="3">
                  <c:v>6.000000</c:v>
                </c:pt>
              </c:numCache>
            </c:numRef>
          </c:val>
        </c:ser>
        <c:firstSliceAng val="0"/>
      </c:pieChart>
      <c:spPr>
        <a:noFill/>
        <a:ln w="12700" cap="flat">
          <a:noFill/>
          <a:miter lim="400000"/>
        </a:ln>
        <a:effectLst/>
      </c:spPr>
    </c:plotArea>
    <c:legend>
      <c:legendPos val="b"/>
      <c:layout>
        <c:manualLayout>
          <c:xMode val="edge"/>
          <c:yMode val="edge"/>
          <c:x val="0"/>
          <c:y val="0.940177"/>
          <c:w val="1"/>
          <c:h val="0.0598233"/>
        </c:manualLayout>
      </c:layout>
      <c:overlay val="1"/>
      <c:spPr>
        <a:noFill/>
        <a:ln w="12700" cap="flat">
          <a:noFill/>
          <a:miter lim="400000"/>
        </a:ln>
        <a:effectLst/>
      </c:spPr>
      <c:txPr>
        <a:bodyPr rot="0"/>
        <a:lstStyle/>
        <a:p>
          <a:pPr>
            <a:defRPr b="0" i="0" strike="noStrike" sz="1100" u="none">
              <a:solidFill>
                <a:srgbClr val="595959"/>
              </a:solidFill>
              <a:latin typeface="Calibri"/>
            </a:defRPr>
          </a:pPr>
        </a:p>
      </c:txPr>
    </c:legend>
    <c:plotVisOnly val="1"/>
    <c:dispBlanksAs val="gap"/>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1" i="0" strike="noStrike" sz="1320" u="none">
                <a:solidFill>
                  <a:srgbClr val="000000"/>
                </a:solidFill>
                <a:latin typeface="Calibri"/>
              </a:defRPr>
            </a:pPr>
            <a:r>
              <a:rPr b="1" i="0" strike="noStrike" sz="1320" u="none">
                <a:solidFill>
                  <a:srgbClr val="000000"/>
                </a:solidFill>
                <a:latin typeface="Calibri"/>
              </a:rPr>
              <a:t>% energetického krytí</a:t>
            </a:r>
          </a:p>
        </c:rich>
      </c:tx>
      <c:layout>
        <c:manualLayout>
          <c:xMode val="edge"/>
          <c:yMode val="edge"/>
          <c:x val="0.199252"/>
          <c:y val="0"/>
          <c:w val="0.601496"/>
          <c:h val="0.127741"/>
        </c:manualLayout>
      </c:layout>
      <c:overlay val="1"/>
      <c:spPr>
        <a:noFill/>
        <a:effectLst/>
      </c:spPr>
    </c:title>
    <c:autoTitleDeleted val="1"/>
    <c:plotArea>
      <c:layout>
        <c:manualLayout>
          <c:layoutTarget val="inner"/>
          <c:xMode val="edge"/>
          <c:yMode val="edge"/>
          <c:x val="0.118534"/>
          <c:y val="0.127741"/>
          <c:w val="0.762932"/>
          <c:h val="0.653264"/>
        </c:manualLayout>
      </c:layout>
      <c:pieChart>
        <c:varyColors val="0"/>
        <c:ser>
          <c:idx val="0"/>
          <c:order val="0"/>
          <c:tx>
            <c:strRef>
              <c:f>Sheet1!$A$2</c:f>
              <c:strCache>
                <c:ptCount val="1"/>
                <c:pt idx="0">
                  <c:v>% energetického krytí</c:v>
                </c:pt>
              </c:strCache>
            </c:strRef>
          </c:tx>
          <c:spPr>
            <a:solidFill>
              <a:srgbClr val="0070C0"/>
            </a:solidFill>
            <a:ln w="19050" cap="flat">
              <a:solidFill>
                <a:srgbClr val="FFFFFF"/>
              </a:solidFill>
              <a:prstDash val="solid"/>
              <a:round/>
            </a:ln>
            <a:effectLst/>
          </c:spPr>
          <c:explosion val="0"/>
          <c:dPt>
            <c:idx val="0"/>
            <c:explosion val="0"/>
            <c:spPr>
              <a:solidFill>
                <a:srgbClr val="0070C0"/>
              </a:solidFill>
              <a:ln w="19050" cap="flat">
                <a:solidFill>
                  <a:srgbClr val="FFFFFF"/>
                </a:solidFill>
                <a:prstDash val="solid"/>
                <a:round/>
              </a:ln>
              <a:effectLst/>
            </c:spPr>
          </c:dPt>
          <c:dPt>
            <c:idx val="1"/>
            <c:explosion val="0"/>
            <c:spPr>
              <a:solidFill>
                <a:srgbClr val="0070C0"/>
              </a:solidFill>
              <a:ln w="19050" cap="flat">
                <a:solidFill>
                  <a:srgbClr val="FFFFFF"/>
                </a:solidFill>
                <a:prstDash val="solid"/>
                <a:round/>
              </a:ln>
              <a:effectLst/>
            </c:spPr>
          </c:dPt>
          <c:dPt>
            <c:idx val="2"/>
            <c:explosion val="0"/>
            <c:spPr>
              <a:solidFill>
                <a:srgbClr val="FF0000"/>
              </a:solidFill>
              <a:ln w="19050" cap="flat">
                <a:solidFill>
                  <a:srgbClr val="FFFFFF"/>
                </a:solidFill>
                <a:prstDash val="solid"/>
                <a:round/>
              </a:ln>
              <a:effectLst/>
            </c:spPr>
          </c:dPt>
          <c:dPt>
            <c:idx val="3"/>
            <c:explosion val="0"/>
            <c:spPr>
              <a:solidFill>
                <a:srgbClr val="0070C0"/>
              </a:solidFill>
              <a:ln w="19050" cap="flat">
                <a:solidFill>
                  <a:srgbClr val="FFFFFF"/>
                </a:solidFill>
                <a:prstDash val="solid"/>
                <a:round/>
              </a:ln>
              <a:effectLst/>
            </c:spPr>
          </c:dPt>
          <c:dLbls>
            <c:dLbl>
              <c:idx val="0"/>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dLbl>
              <c:idx val="1"/>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dLbl>
              <c:idx val="2"/>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dLbl>
              <c:idx val="3"/>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showLeaderLines val="1"/>
            <c:leaderLines>
              <c:spPr>
                <a:noFill/>
                <a:ln w="9525" cap="flat">
                  <a:solidFill>
                    <a:srgbClr val="A6A6A6"/>
                  </a:solidFill>
                  <a:prstDash val="solid"/>
                  <a:round/>
                </a:ln>
                <a:effectLst/>
              </c:spPr>
            </c:leaderLines>
          </c:dLbls>
          <c:cat>
            <c:strRef>
              <c:f>Sheet1!$B$1:$E$1</c:f>
              <c:strCache>
                <c:ptCount val="4"/>
                <c:pt idx="0">
                  <c:v>ATP</c:v>
                </c:pt>
                <c:pt idx="1">
                  <c:v>PCR</c:v>
                </c:pt>
                <c:pt idx="2">
                  <c:v>Glykol</c:v>
                </c:pt>
                <c:pt idx="3">
                  <c:v>Oxi</c:v>
                </c:pt>
              </c:strCache>
            </c:strRef>
          </c:cat>
          <c:val>
            <c:numRef>
              <c:f>Sheet1!$B$2:$E$2</c:f>
              <c:numCache>
                <c:ptCount val="4"/>
                <c:pt idx="0">
                  <c:v>9.000000</c:v>
                </c:pt>
                <c:pt idx="1">
                  <c:v>54.000000</c:v>
                </c:pt>
                <c:pt idx="2">
                  <c:v>31.000000</c:v>
                </c:pt>
                <c:pt idx="3">
                  <c:v>6.000000</c:v>
                </c:pt>
              </c:numCache>
            </c:numRef>
          </c:val>
        </c:ser>
        <c:firstSliceAng val="0"/>
      </c:pieChart>
      <c:spPr>
        <a:noFill/>
        <a:ln w="12700" cap="flat">
          <a:noFill/>
          <a:miter lim="400000"/>
        </a:ln>
        <a:effectLst/>
      </c:spPr>
    </c:plotArea>
    <c:legend>
      <c:legendPos val="b"/>
      <c:layout>
        <c:manualLayout>
          <c:xMode val="edge"/>
          <c:yMode val="edge"/>
          <c:x val="0"/>
          <c:y val="0.94093"/>
          <c:w val="1"/>
          <c:h val="0.0590695"/>
        </c:manualLayout>
      </c:layout>
      <c:overlay val="1"/>
      <c:spPr>
        <a:noFill/>
        <a:ln w="12700" cap="flat">
          <a:noFill/>
          <a:miter lim="400000"/>
        </a:ln>
        <a:effectLst/>
      </c:spPr>
      <c:txPr>
        <a:bodyPr rot="0"/>
        <a:lstStyle/>
        <a:p>
          <a:pPr>
            <a:defRPr b="0" i="0" strike="noStrike" sz="1100" u="none">
              <a:solidFill>
                <a:srgbClr val="595959"/>
              </a:solidFill>
              <a:latin typeface="Calibri"/>
            </a:defRPr>
          </a:pPr>
        </a:p>
      </c:txPr>
    </c:legend>
    <c:plotVisOnly val="1"/>
    <c:dispBlanksAs val="gap"/>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0" i="0" strike="noStrike" sz="1300" u="none">
                <a:solidFill>
                  <a:srgbClr val="595959"/>
                </a:solidFill>
                <a:latin typeface="Calibri"/>
              </a:defRPr>
            </a:pPr>
            <a:r>
              <a:rPr b="0" i="0" strike="noStrike" sz="1300" u="none">
                <a:solidFill>
                  <a:srgbClr val="595959"/>
                </a:solidFill>
                <a:latin typeface="Calibri"/>
              </a:rPr>
              <a:t>Jenže co s tím….</a:t>
            </a:r>
          </a:p>
        </c:rich>
      </c:tx>
      <c:layout>
        <c:manualLayout>
          <c:xMode val="edge"/>
          <c:yMode val="edge"/>
          <c:x val="0.284761"/>
          <c:y val="0"/>
          <c:w val="0.430477"/>
          <c:h val="0.11249"/>
        </c:manualLayout>
      </c:layout>
      <c:overlay val="1"/>
      <c:spPr>
        <a:noFill/>
        <a:effectLst/>
      </c:spPr>
    </c:title>
    <c:autoTitleDeleted val="1"/>
    <c:plotArea>
      <c:layout>
        <c:manualLayout>
          <c:layoutTarget val="inner"/>
          <c:xMode val="edge"/>
          <c:yMode val="edge"/>
          <c:x val="0.11798"/>
          <c:y val="0.11249"/>
          <c:w val="0.76404"/>
          <c:h val="0.665022"/>
        </c:manualLayout>
      </c:layout>
      <c:pieChart>
        <c:varyColors val="0"/>
        <c:ser>
          <c:idx val="0"/>
          <c:order val="0"/>
          <c:tx>
            <c:strRef>
              <c:f>Sheet1!$A$2</c:f>
              <c:strCache>
                <c:ptCount val="1"/>
                <c:pt idx="0">
                  <c:v>% energetického krytí</c:v>
                </c:pt>
              </c:strCache>
            </c:strRef>
          </c:tx>
          <c:spPr>
            <a:solidFill>
              <a:srgbClr val="0070C0"/>
            </a:solidFill>
            <a:ln w="19050" cap="flat">
              <a:solidFill>
                <a:srgbClr val="FFFFFF"/>
              </a:solidFill>
              <a:prstDash val="solid"/>
              <a:round/>
            </a:ln>
            <a:effectLst/>
          </c:spPr>
          <c:explosion val="0"/>
          <c:dPt>
            <c:idx val="0"/>
            <c:explosion val="0"/>
            <c:spPr>
              <a:solidFill>
                <a:srgbClr val="0070C0"/>
              </a:solidFill>
              <a:ln w="19050" cap="flat">
                <a:solidFill>
                  <a:srgbClr val="FFFFFF"/>
                </a:solidFill>
                <a:prstDash val="solid"/>
                <a:round/>
              </a:ln>
              <a:effectLst/>
            </c:spPr>
          </c:dPt>
          <c:dPt>
            <c:idx val="1"/>
            <c:explosion val="0"/>
            <c:spPr>
              <a:solidFill>
                <a:srgbClr val="0070C0"/>
              </a:solidFill>
              <a:ln w="19050" cap="flat">
                <a:solidFill>
                  <a:srgbClr val="FFFFFF"/>
                </a:solidFill>
                <a:prstDash val="solid"/>
                <a:round/>
              </a:ln>
              <a:effectLst/>
            </c:spPr>
          </c:dPt>
          <c:dPt>
            <c:idx val="2"/>
            <c:explosion val="0"/>
            <c:spPr>
              <a:solidFill>
                <a:srgbClr val="FF0000"/>
              </a:solidFill>
              <a:ln w="19050" cap="flat">
                <a:solidFill>
                  <a:srgbClr val="FFFFFF"/>
                </a:solidFill>
                <a:prstDash val="solid"/>
                <a:round/>
              </a:ln>
              <a:effectLst/>
            </c:spPr>
          </c:dPt>
          <c:dPt>
            <c:idx val="3"/>
            <c:explosion val="0"/>
            <c:spPr>
              <a:solidFill>
                <a:srgbClr val="0070C0"/>
              </a:solidFill>
              <a:ln w="19050" cap="flat">
                <a:solidFill>
                  <a:srgbClr val="FFFFFF"/>
                </a:solidFill>
                <a:prstDash val="solid"/>
                <a:round/>
              </a:ln>
              <a:effectLst/>
            </c:spPr>
          </c:dPt>
          <c:dLbls>
            <c:dLbl>
              <c:idx val="0"/>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dLbl>
              <c:idx val="1"/>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dLbl>
              <c:idx val="2"/>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dLbl>
              <c:idx val="3"/>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dLbl>
            <c:numFmt formatCode="0" sourceLinked="0"/>
            <c:txPr>
              <a:bodyPr/>
              <a:lstStyle/>
              <a:p>
                <a:pPr>
                  <a:defRPr b="0" i="0" strike="noStrike" sz="1100" u="none">
                    <a:solidFill>
                      <a:srgbClr val="404040"/>
                    </a:solidFill>
                    <a:latin typeface="Calibri"/>
                  </a:defRPr>
                </a:pPr>
              </a:p>
            </c:txPr>
            <c:dLblPos val="inEnd"/>
            <c:showLegendKey val="0"/>
            <c:showVal val="1"/>
            <c:showCatName val="0"/>
            <c:showSerName val="0"/>
            <c:showPercent val="0"/>
            <c:showBubbleSize val="0"/>
            <c:showLeaderLines val="1"/>
            <c:leaderLines>
              <c:spPr>
                <a:noFill/>
                <a:ln w="9525" cap="flat">
                  <a:solidFill>
                    <a:srgbClr val="A6A6A6"/>
                  </a:solidFill>
                  <a:prstDash val="solid"/>
                  <a:round/>
                </a:ln>
                <a:effectLst/>
              </c:spPr>
            </c:leaderLines>
          </c:dLbls>
          <c:cat>
            <c:strRef>
              <c:f>Sheet1!$B$1:$E$1</c:f>
              <c:strCache>
                <c:ptCount val="4"/>
                <c:pt idx="0">
                  <c:v>ATP</c:v>
                </c:pt>
                <c:pt idx="1">
                  <c:v>PCR</c:v>
                </c:pt>
                <c:pt idx="2">
                  <c:v>Glykol</c:v>
                </c:pt>
                <c:pt idx="3">
                  <c:v>Oxi</c:v>
                </c:pt>
              </c:strCache>
            </c:strRef>
          </c:cat>
          <c:val>
            <c:numRef>
              <c:f>Sheet1!$B$2:$E$2</c:f>
              <c:numCache>
                <c:ptCount val="4"/>
                <c:pt idx="0">
                  <c:v>9.000000</c:v>
                </c:pt>
                <c:pt idx="1">
                  <c:v>54.000000</c:v>
                </c:pt>
                <c:pt idx="2">
                  <c:v>31.000000</c:v>
                </c:pt>
                <c:pt idx="3">
                  <c:v>6.000000</c:v>
                </c:pt>
              </c:numCache>
            </c:numRef>
          </c:val>
        </c:ser>
        <c:firstSliceAng val="0"/>
      </c:pieChart>
      <c:spPr>
        <a:noFill/>
        <a:ln w="12700" cap="flat">
          <a:noFill/>
          <a:miter lim="400000"/>
        </a:ln>
        <a:effectLst/>
      </c:spPr>
    </c:plotArea>
    <c:legend>
      <c:legendPos val="b"/>
      <c:layout>
        <c:manualLayout>
          <c:xMode val="edge"/>
          <c:yMode val="edge"/>
          <c:x val="0"/>
          <c:y val="0.940177"/>
          <c:w val="1"/>
          <c:h val="0.0598233"/>
        </c:manualLayout>
      </c:layout>
      <c:overlay val="1"/>
      <c:spPr>
        <a:noFill/>
        <a:ln w="12700" cap="flat">
          <a:noFill/>
          <a:miter lim="400000"/>
        </a:ln>
        <a:effectLst/>
      </c:spPr>
      <c:txPr>
        <a:bodyPr rot="0"/>
        <a:lstStyle/>
        <a:p>
          <a:pPr>
            <a:defRPr b="0" i="0" strike="noStrike" sz="1100" u="none">
              <a:solidFill>
                <a:srgbClr val="595959"/>
              </a:solidFill>
              <a:latin typeface="Calibri"/>
            </a:defRPr>
          </a:pPr>
        </a:p>
      </c:txPr>
    </c:legend>
    <c:plotVisOnly val="1"/>
    <c:dispBlanksAs val="gap"/>
  </c:chart>
  <c:spPr>
    <a:noFill/>
    <a:ln>
      <a:noFill/>
    </a:ln>
    <a:effectLst/>
  </c:spPr>
  <c:externalData r:id="rId1">
    <c:autoUpdate val="0"/>
  </c:externalData>
</c:chartSpace>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7" name="Shape 97"/>
          <p:cNvSpPr/>
          <p:nvPr>
            <p:ph type="sldImg"/>
          </p:nvPr>
        </p:nvSpPr>
        <p:spPr>
          <a:xfrm>
            <a:off x="1143000" y="685800"/>
            <a:ext cx="4572000" cy="3429000"/>
          </a:xfrm>
          <a:prstGeom prst="rect">
            <a:avLst/>
          </a:prstGeom>
        </p:spPr>
        <p:txBody>
          <a:bodyPr/>
          <a:lstStyle/>
          <a:p>
            <a:pPr/>
          </a:p>
        </p:txBody>
      </p:sp>
      <p:sp>
        <p:nvSpPr>
          <p:cNvPr id="98" name="Shape 9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spcBef>
        <a:spcPts val="400"/>
      </a:spcBef>
      <a:defRPr sz="1200">
        <a:latin typeface="+mj-lt"/>
        <a:ea typeface="+mj-ea"/>
        <a:cs typeface="+mj-cs"/>
        <a:sym typeface="Calibri"/>
      </a:defRPr>
    </a:lvl1pPr>
    <a:lvl2pPr indent="228600" defTabSz="457200" latinLnBrk="0">
      <a:spcBef>
        <a:spcPts val="400"/>
      </a:spcBef>
      <a:defRPr sz="1200">
        <a:latin typeface="+mj-lt"/>
        <a:ea typeface="+mj-ea"/>
        <a:cs typeface="+mj-cs"/>
        <a:sym typeface="Calibri"/>
      </a:defRPr>
    </a:lvl2pPr>
    <a:lvl3pPr indent="457200" defTabSz="457200" latinLnBrk="0">
      <a:spcBef>
        <a:spcPts val="400"/>
      </a:spcBef>
      <a:defRPr sz="1200">
        <a:latin typeface="+mj-lt"/>
        <a:ea typeface="+mj-ea"/>
        <a:cs typeface="+mj-cs"/>
        <a:sym typeface="Calibri"/>
      </a:defRPr>
    </a:lvl3pPr>
    <a:lvl4pPr indent="685800" defTabSz="457200" latinLnBrk="0">
      <a:spcBef>
        <a:spcPts val="400"/>
      </a:spcBef>
      <a:defRPr sz="1200">
        <a:latin typeface="+mj-lt"/>
        <a:ea typeface="+mj-ea"/>
        <a:cs typeface="+mj-cs"/>
        <a:sym typeface="Calibri"/>
      </a:defRPr>
    </a:lvl4pPr>
    <a:lvl5pPr indent="914400" defTabSz="457200" latinLnBrk="0">
      <a:spcBef>
        <a:spcPts val="400"/>
      </a:spcBef>
      <a:defRPr sz="1200">
        <a:latin typeface="+mj-lt"/>
        <a:ea typeface="+mj-ea"/>
        <a:cs typeface="+mj-cs"/>
        <a:sym typeface="Calibri"/>
      </a:defRPr>
    </a:lvl5pPr>
    <a:lvl6pPr indent="1143000" defTabSz="457200" latinLnBrk="0">
      <a:spcBef>
        <a:spcPts val="400"/>
      </a:spcBef>
      <a:defRPr sz="1200">
        <a:latin typeface="+mj-lt"/>
        <a:ea typeface="+mj-ea"/>
        <a:cs typeface="+mj-cs"/>
        <a:sym typeface="Calibri"/>
      </a:defRPr>
    </a:lvl6pPr>
    <a:lvl7pPr indent="1371600" defTabSz="457200" latinLnBrk="0">
      <a:spcBef>
        <a:spcPts val="400"/>
      </a:spcBef>
      <a:defRPr sz="1200">
        <a:latin typeface="+mj-lt"/>
        <a:ea typeface="+mj-ea"/>
        <a:cs typeface="+mj-cs"/>
        <a:sym typeface="Calibri"/>
      </a:defRPr>
    </a:lvl7pPr>
    <a:lvl8pPr indent="1600200" defTabSz="457200" latinLnBrk="0">
      <a:spcBef>
        <a:spcPts val="400"/>
      </a:spcBef>
      <a:defRPr sz="1200">
        <a:latin typeface="+mj-lt"/>
        <a:ea typeface="+mj-ea"/>
        <a:cs typeface="+mj-cs"/>
        <a:sym typeface="Calibri"/>
      </a:defRPr>
    </a:lvl8pPr>
    <a:lvl9pPr indent="1828800" defTabSz="457200" latinLnBrk="0">
      <a:spcBef>
        <a:spcPts val="400"/>
      </a:spcBef>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Úvodní snímek">
    <p:spTree>
      <p:nvGrpSpPr>
        <p:cNvPr id="1" name=""/>
        <p:cNvGrpSpPr/>
        <p:nvPr/>
      </p:nvGrpSpPr>
      <p:grpSpPr>
        <a:xfrm>
          <a:off x="0" y="0"/>
          <a:ext cx="0" cy="0"/>
          <a:chOff x="0" y="0"/>
          <a:chExt cx="0" cy="0"/>
        </a:xfrm>
      </p:grpSpPr>
      <p:pic>
        <p:nvPicPr>
          <p:cNvPr id="14" name="Obrázek 7" descr="Obrázek 7"/>
          <p:cNvPicPr>
            <a:picLocks noChangeAspect="1"/>
          </p:cNvPicPr>
          <p:nvPr/>
        </p:nvPicPr>
        <p:blipFill>
          <a:blip r:embed="rId2">
            <a:extLst/>
          </a:blip>
          <a:stretch>
            <a:fillRect/>
          </a:stretch>
        </p:blipFill>
        <p:spPr>
          <a:xfrm>
            <a:off x="16849" y="4529201"/>
            <a:ext cx="1213996" cy="750761"/>
          </a:xfrm>
          <a:prstGeom prst="rect">
            <a:avLst/>
          </a:prstGeom>
          <a:ln w="12700">
            <a:miter lim="400000"/>
          </a:ln>
        </p:spPr>
      </p:pic>
      <p:sp>
        <p:nvSpPr>
          <p:cNvPr id="15" name="Obdélník 6"/>
          <p:cNvSpPr/>
          <p:nvPr/>
        </p:nvSpPr>
        <p:spPr>
          <a:xfrm>
            <a:off x="1230844" y="4659981"/>
            <a:ext cx="7896305" cy="483519"/>
          </a:xfrm>
          <a:prstGeom prst="rect">
            <a:avLst/>
          </a:prstGeom>
          <a:solidFill>
            <a:srgbClr val="E72F4B"/>
          </a:solidFill>
          <a:ln w="25400">
            <a:solidFill>
              <a:srgbClr val="E72F4B"/>
            </a:solidFill>
          </a:ln>
        </p:spPr>
        <p:txBody>
          <a:bodyPr lIns="45719" rIns="45719" anchor="ctr"/>
          <a:lstStyle/>
          <a:p>
            <a:pPr algn="ctr">
              <a:defRPr>
                <a:ln w="9525" cap="flat">
                  <a:solidFill>
                    <a:srgbClr val="E72F4B"/>
                  </a:solidFill>
                  <a:prstDash val="solid"/>
                  <a:round/>
                </a:ln>
                <a:solidFill>
                  <a:srgbClr val="E72F4B"/>
                </a:solidFill>
              </a:defRPr>
            </a:pPr>
          </a:p>
        </p:txBody>
      </p:sp>
      <p:pic>
        <p:nvPicPr>
          <p:cNvPr id="16" name="Obrázek 2" descr="Obrázek 2"/>
          <p:cNvPicPr>
            <a:picLocks noChangeAspect="1"/>
          </p:cNvPicPr>
          <p:nvPr/>
        </p:nvPicPr>
        <p:blipFill>
          <a:blip r:embed="rId3">
            <a:extLst/>
          </a:blip>
          <a:stretch>
            <a:fillRect/>
          </a:stretch>
        </p:blipFill>
        <p:spPr>
          <a:xfrm>
            <a:off x="6553200" y="4648205"/>
            <a:ext cx="2596071" cy="515832"/>
          </a:xfrm>
          <a:prstGeom prst="rect">
            <a:avLst/>
          </a:prstGeom>
          <a:ln w="12700">
            <a:miter lim="400000"/>
          </a:ln>
        </p:spPr>
      </p:pic>
      <p:sp>
        <p:nvSpPr>
          <p:cNvPr id="17" name="Text názvu"/>
          <p:cNvSpPr txBox="1"/>
          <p:nvPr>
            <p:ph type="title"/>
          </p:nvPr>
        </p:nvSpPr>
        <p:spPr>
          <a:xfrm>
            <a:off x="685800" y="1597820"/>
            <a:ext cx="7772400" cy="1102520"/>
          </a:xfrm>
          <a:prstGeom prst="rect">
            <a:avLst/>
          </a:prstGeom>
        </p:spPr>
        <p:txBody>
          <a:bodyPr/>
          <a:lstStyle/>
          <a:p>
            <a:pPr/>
            <a:r>
              <a:t>Text názvu</a:t>
            </a:r>
          </a:p>
        </p:txBody>
      </p:sp>
      <p:sp>
        <p:nvSpPr>
          <p:cNvPr id="18" name="Text úrovně 1…"/>
          <p:cNvSpPr txBox="1"/>
          <p:nvPr>
            <p:ph type="body" sz="quarter" idx="1"/>
          </p:nvPr>
        </p:nvSpPr>
        <p:spPr>
          <a:xfrm>
            <a:off x="1371600" y="2914650"/>
            <a:ext cx="6400800" cy="131445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Text úrovně 1</a:t>
            </a:r>
          </a:p>
          <a:p>
            <a:pPr lvl="1"/>
            <a:r>
              <a:t>Text úrovně 2</a:t>
            </a:r>
          </a:p>
          <a:p>
            <a:pPr lvl="2"/>
            <a:r>
              <a:t>Text úrovně 3</a:t>
            </a:r>
          </a:p>
          <a:p>
            <a:pPr lvl="3"/>
            <a:r>
              <a:t>Text úrovně 4</a:t>
            </a:r>
          </a:p>
          <a:p>
            <a:pPr lvl="4"/>
            <a:r>
              <a:t>Text úrovně 5</a:t>
            </a:r>
          </a:p>
        </p:txBody>
      </p:sp>
      <p:sp>
        <p:nvSpPr>
          <p:cNvPr id="19" name="Číslo snímku"/>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Nadpis a obsah">
    <p:spTree>
      <p:nvGrpSpPr>
        <p:cNvPr id="1" name=""/>
        <p:cNvGrpSpPr/>
        <p:nvPr/>
      </p:nvGrpSpPr>
      <p:grpSpPr>
        <a:xfrm>
          <a:off x="0" y="0"/>
          <a:ext cx="0" cy="0"/>
          <a:chOff x="0" y="0"/>
          <a:chExt cx="0" cy="0"/>
        </a:xfrm>
      </p:grpSpPr>
      <p:sp>
        <p:nvSpPr>
          <p:cNvPr id="26" name="Text názvu"/>
          <p:cNvSpPr txBox="1"/>
          <p:nvPr>
            <p:ph type="title"/>
          </p:nvPr>
        </p:nvSpPr>
        <p:spPr>
          <a:prstGeom prst="rect">
            <a:avLst/>
          </a:prstGeom>
        </p:spPr>
        <p:txBody>
          <a:bodyPr/>
          <a:lstStyle/>
          <a:p>
            <a:pPr/>
            <a:r>
              <a:t>Text názvu</a:t>
            </a:r>
          </a:p>
        </p:txBody>
      </p:sp>
      <p:sp>
        <p:nvSpPr>
          <p:cNvPr id="27" name="Text úrovně 1…"/>
          <p:cNvSpPr txBox="1"/>
          <p:nvPr>
            <p:ph type="body" idx="1"/>
          </p:nvPr>
        </p:nvSpPr>
        <p:spPr>
          <a:prstGeom prst="rect">
            <a:avLst/>
          </a:prstGeom>
        </p:spPr>
        <p:txBody>
          <a:bodyPr/>
          <a:lstStyle/>
          <a:p>
            <a:pPr/>
            <a:r>
              <a:t>Text úrovně 1</a:t>
            </a:r>
          </a:p>
          <a:p>
            <a:pPr lvl="1"/>
            <a:r>
              <a:t>Text úrovně 2</a:t>
            </a:r>
          </a:p>
          <a:p>
            <a:pPr lvl="2"/>
            <a:r>
              <a:t>Text úrovně 3</a:t>
            </a:r>
          </a:p>
          <a:p>
            <a:pPr lvl="3"/>
            <a:r>
              <a:t>Text úrovně 4</a:t>
            </a:r>
          </a:p>
          <a:p>
            <a:pPr lvl="4"/>
            <a:r>
              <a:t>Text úrovně 5</a:t>
            </a:r>
          </a:p>
        </p:txBody>
      </p:sp>
      <p:sp>
        <p:nvSpPr>
          <p:cNvPr id="28" name="Číslo snímku"/>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Záhlaví části">
    <p:spTree>
      <p:nvGrpSpPr>
        <p:cNvPr id="1" name=""/>
        <p:cNvGrpSpPr/>
        <p:nvPr/>
      </p:nvGrpSpPr>
      <p:grpSpPr>
        <a:xfrm>
          <a:off x="0" y="0"/>
          <a:ext cx="0" cy="0"/>
          <a:chOff x="0" y="0"/>
          <a:chExt cx="0" cy="0"/>
        </a:xfrm>
      </p:grpSpPr>
      <p:sp>
        <p:nvSpPr>
          <p:cNvPr id="35" name="Text názvu"/>
          <p:cNvSpPr txBox="1"/>
          <p:nvPr>
            <p:ph type="title"/>
          </p:nvPr>
        </p:nvSpPr>
        <p:spPr>
          <a:xfrm>
            <a:off x="722312" y="3305176"/>
            <a:ext cx="7772401" cy="1021557"/>
          </a:xfrm>
          <a:prstGeom prst="rect">
            <a:avLst/>
          </a:prstGeom>
        </p:spPr>
        <p:txBody>
          <a:bodyPr anchor="t"/>
          <a:lstStyle>
            <a:lvl1pPr algn="l">
              <a:defRPr b="1" cap="all" sz="4000"/>
            </a:lvl1pPr>
          </a:lstStyle>
          <a:p>
            <a:pPr/>
            <a:r>
              <a:t>Text názvu</a:t>
            </a:r>
          </a:p>
        </p:txBody>
      </p:sp>
      <p:sp>
        <p:nvSpPr>
          <p:cNvPr id="36" name="Text úrovně 1…"/>
          <p:cNvSpPr txBox="1"/>
          <p:nvPr>
            <p:ph type="body" sz="quarter" idx="1"/>
          </p:nvPr>
        </p:nvSpPr>
        <p:spPr>
          <a:xfrm>
            <a:off x="722312" y="2180034"/>
            <a:ext cx="7772401" cy="1125141"/>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Text úrovně 1</a:t>
            </a:r>
          </a:p>
          <a:p>
            <a:pPr lvl="1"/>
            <a:r>
              <a:t>Text úrovně 2</a:t>
            </a:r>
          </a:p>
          <a:p>
            <a:pPr lvl="2"/>
            <a:r>
              <a:t>Text úrovně 3</a:t>
            </a:r>
          </a:p>
          <a:p>
            <a:pPr lvl="3"/>
            <a:r>
              <a:t>Text úrovně 4</a:t>
            </a:r>
          </a:p>
          <a:p>
            <a:pPr lvl="4"/>
            <a:r>
              <a:t>Text úrovně 5</a:t>
            </a:r>
          </a:p>
        </p:txBody>
      </p:sp>
      <p:sp>
        <p:nvSpPr>
          <p:cNvPr id="37" name="Číslo snímku"/>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va obsahy">
    <p:spTree>
      <p:nvGrpSpPr>
        <p:cNvPr id="1" name=""/>
        <p:cNvGrpSpPr/>
        <p:nvPr/>
      </p:nvGrpSpPr>
      <p:grpSpPr>
        <a:xfrm>
          <a:off x="0" y="0"/>
          <a:ext cx="0" cy="0"/>
          <a:chOff x="0" y="0"/>
          <a:chExt cx="0" cy="0"/>
        </a:xfrm>
      </p:grpSpPr>
      <p:sp>
        <p:nvSpPr>
          <p:cNvPr id="44" name="Text názvu"/>
          <p:cNvSpPr txBox="1"/>
          <p:nvPr>
            <p:ph type="title"/>
          </p:nvPr>
        </p:nvSpPr>
        <p:spPr>
          <a:prstGeom prst="rect">
            <a:avLst/>
          </a:prstGeom>
        </p:spPr>
        <p:txBody>
          <a:bodyPr/>
          <a:lstStyle/>
          <a:p>
            <a:pPr/>
            <a:r>
              <a:t>Text názvu</a:t>
            </a:r>
          </a:p>
        </p:txBody>
      </p:sp>
      <p:sp>
        <p:nvSpPr>
          <p:cNvPr id="45" name="Text úrovně 1…"/>
          <p:cNvSpPr txBox="1"/>
          <p:nvPr>
            <p:ph type="body" sz="half" idx="1"/>
          </p:nvPr>
        </p:nvSpPr>
        <p:spPr>
          <a:xfrm>
            <a:off x="457200" y="1200150"/>
            <a:ext cx="4038600" cy="339447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Text úrovně 1</a:t>
            </a:r>
          </a:p>
          <a:p>
            <a:pPr lvl="1"/>
            <a:r>
              <a:t>Text úrovně 2</a:t>
            </a:r>
          </a:p>
          <a:p>
            <a:pPr lvl="2"/>
            <a:r>
              <a:t>Text úrovně 3</a:t>
            </a:r>
          </a:p>
          <a:p>
            <a:pPr lvl="3"/>
            <a:r>
              <a:t>Text úrovně 4</a:t>
            </a:r>
          </a:p>
          <a:p>
            <a:pPr lvl="4"/>
            <a:r>
              <a:t>Text úrovně 5</a:t>
            </a:r>
          </a:p>
        </p:txBody>
      </p:sp>
      <p:sp>
        <p:nvSpPr>
          <p:cNvPr id="46" name="Číslo snímku"/>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orovnání">
    <p:spTree>
      <p:nvGrpSpPr>
        <p:cNvPr id="1" name=""/>
        <p:cNvGrpSpPr/>
        <p:nvPr/>
      </p:nvGrpSpPr>
      <p:grpSpPr>
        <a:xfrm>
          <a:off x="0" y="0"/>
          <a:ext cx="0" cy="0"/>
          <a:chOff x="0" y="0"/>
          <a:chExt cx="0" cy="0"/>
        </a:xfrm>
      </p:grpSpPr>
      <p:sp>
        <p:nvSpPr>
          <p:cNvPr id="53" name="Text názvu"/>
          <p:cNvSpPr txBox="1"/>
          <p:nvPr>
            <p:ph type="title"/>
          </p:nvPr>
        </p:nvSpPr>
        <p:spPr>
          <a:prstGeom prst="rect">
            <a:avLst/>
          </a:prstGeom>
        </p:spPr>
        <p:txBody>
          <a:bodyPr/>
          <a:lstStyle/>
          <a:p>
            <a:pPr/>
            <a:r>
              <a:t>Text názvu</a:t>
            </a:r>
          </a:p>
        </p:txBody>
      </p:sp>
      <p:sp>
        <p:nvSpPr>
          <p:cNvPr id="54" name="Text úrovně 1…"/>
          <p:cNvSpPr txBox="1"/>
          <p:nvPr>
            <p:ph type="body" sz="quarter" idx="1"/>
          </p:nvPr>
        </p:nvSpPr>
        <p:spPr>
          <a:xfrm>
            <a:off x="457201" y="1151334"/>
            <a:ext cx="4040188" cy="47982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Text úrovně 1</a:t>
            </a:r>
          </a:p>
          <a:p>
            <a:pPr lvl="1"/>
            <a:r>
              <a:t>Text úrovně 2</a:t>
            </a:r>
          </a:p>
          <a:p>
            <a:pPr lvl="2"/>
            <a:r>
              <a:t>Text úrovně 3</a:t>
            </a:r>
          </a:p>
          <a:p>
            <a:pPr lvl="3"/>
            <a:r>
              <a:t>Text úrovně 4</a:t>
            </a:r>
          </a:p>
          <a:p>
            <a:pPr lvl="4"/>
            <a:r>
              <a:t>Text úrovně 5</a:t>
            </a:r>
          </a:p>
        </p:txBody>
      </p:sp>
      <p:sp>
        <p:nvSpPr>
          <p:cNvPr id="55" name="Zástupný symbol pro text 4"/>
          <p:cNvSpPr/>
          <p:nvPr>
            <p:ph type="body" sz="quarter" idx="21"/>
          </p:nvPr>
        </p:nvSpPr>
        <p:spPr>
          <a:xfrm>
            <a:off x="4645025" y="1151334"/>
            <a:ext cx="4041777" cy="479823"/>
          </a:xfrm>
          <a:prstGeom prst="rect">
            <a:avLst/>
          </a:prstGeom>
        </p:spPr>
        <p:txBody>
          <a:bodyPr anchor="b"/>
          <a:lstStyle/>
          <a:p>
            <a:pPr marL="0" indent="0">
              <a:spcBef>
                <a:spcPts val="500"/>
              </a:spcBef>
              <a:buSzTx/>
              <a:buFontTx/>
              <a:buNone/>
              <a:defRPr b="1" sz="2400"/>
            </a:pPr>
          </a:p>
        </p:txBody>
      </p:sp>
      <p:sp>
        <p:nvSpPr>
          <p:cNvPr id="56" name="Číslo snímku"/>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ouze nadpis">
    <p:spTree>
      <p:nvGrpSpPr>
        <p:cNvPr id="1" name=""/>
        <p:cNvGrpSpPr/>
        <p:nvPr/>
      </p:nvGrpSpPr>
      <p:grpSpPr>
        <a:xfrm>
          <a:off x="0" y="0"/>
          <a:ext cx="0" cy="0"/>
          <a:chOff x="0" y="0"/>
          <a:chExt cx="0" cy="0"/>
        </a:xfrm>
      </p:grpSpPr>
      <p:sp>
        <p:nvSpPr>
          <p:cNvPr id="63" name="Text názvu"/>
          <p:cNvSpPr txBox="1"/>
          <p:nvPr>
            <p:ph type="title"/>
          </p:nvPr>
        </p:nvSpPr>
        <p:spPr>
          <a:prstGeom prst="rect">
            <a:avLst/>
          </a:prstGeom>
        </p:spPr>
        <p:txBody>
          <a:bodyPr/>
          <a:lstStyle/>
          <a:p>
            <a:pPr/>
            <a:r>
              <a:t>Text názvu</a:t>
            </a:r>
          </a:p>
        </p:txBody>
      </p:sp>
      <p:sp>
        <p:nvSpPr>
          <p:cNvPr id="64" name="Číslo snímku"/>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rázdný">
    <p:spTree>
      <p:nvGrpSpPr>
        <p:cNvPr id="1" name=""/>
        <p:cNvGrpSpPr/>
        <p:nvPr/>
      </p:nvGrpSpPr>
      <p:grpSpPr>
        <a:xfrm>
          <a:off x="0" y="0"/>
          <a:ext cx="0" cy="0"/>
          <a:chOff x="0" y="0"/>
          <a:chExt cx="0" cy="0"/>
        </a:xfrm>
      </p:grpSpPr>
      <p:sp>
        <p:nvSpPr>
          <p:cNvPr id="71" name="Číslo snímku"/>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bsah s titulkem">
    <p:spTree>
      <p:nvGrpSpPr>
        <p:cNvPr id="1" name=""/>
        <p:cNvGrpSpPr/>
        <p:nvPr/>
      </p:nvGrpSpPr>
      <p:grpSpPr>
        <a:xfrm>
          <a:off x="0" y="0"/>
          <a:ext cx="0" cy="0"/>
          <a:chOff x="0" y="0"/>
          <a:chExt cx="0" cy="0"/>
        </a:xfrm>
      </p:grpSpPr>
      <p:sp>
        <p:nvSpPr>
          <p:cNvPr id="78" name="Text názvu"/>
          <p:cNvSpPr txBox="1"/>
          <p:nvPr>
            <p:ph type="title"/>
          </p:nvPr>
        </p:nvSpPr>
        <p:spPr>
          <a:xfrm>
            <a:off x="457201" y="204786"/>
            <a:ext cx="3008314" cy="871539"/>
          </a:xfrm>
          <a:prstGeom prst="rect">
            <a:avLst/>
          </a:prstGeom>
        </p:spPr>
        <p:txBody>
          <a:bodyPr anchor="b"/>
          <a:lstStyle>
            <a:lvl1pPr algn="l">
              <a:defRPr b="1" sz="2000"/>
            </a:lvl1pPr>
          </a:lstStyle>
          <a:p>
            <a:pPr/>
            <a:r>
              <a:t>Text názvu</a:t>
            </a:r>
          </a:p>
        </p:txBody>
      </p:sp>
      <p:sp>
        <p:nvSpPr>
          <p:cNvPr id="79" name="Text úrovně 1…"/>
          <p:cNvSpPr txBox="1"/>
          <p:nvPr>
            <p:ph type="body" idx="1"/>
          </p:nvPr>
        </p:nvSpPr>
        <p:spPr>
          <a:xfrm>
            <a:off x="3575051" y="204789"/>
            <a:ext cx="5111749" cy="4389836"/>
          </a:xfrm>
          <a:prstGeom prst="rect">
            <a:avLst/>
          </a:prstGeom>
        </p:spPr>
        <p:txBody>
          <a:bodyPr/>
          <a:lstStyle/>
          <a:p>
            <a:pPr/>
            <a:r>
              <a:t>Text úrovně 1</a:t>
            </a:r>
          </a:p>
          <a:p>
            <a:pPr lvl="1"/>
            <a:r>
              <a:t>Text úrovně 2</a:t>
            </a:r>
          </a:p>
          <a:p>
            <a:pPr lvl="2"/>
            <a:r>
              <a:t>Text úrovně 3</a:t>
            </a:r>
          </a:p>
          <a:p>
            <a:pPr lvl="3"/>
            <a:r>
              <a:t>Text úrovně 4</a:t>
            </a:r>
          </a:p>
          <a:p>
            <a:pPr lvl="4"/>
            <a:r>
              <a:t>Text úrovně 5</a:t>
            </a:r>
          </a:p>
        </p:txBody>
      </p:sp>
      <p:sp>
        <p:nvSpPr>
          <p:cNvPr id="80" name="Zástupný symbol pro text 3"/>
          <p:cNvSpPr/>
          <p:nvPr>
            <p:ph type="body" sz="half" idx="21"/>
          </p:nvPr>
        </p:nvSpPr>
        <p:spPr>
          <a:xfrm>
            <a:off x="457200" y="1076326"/>
            <a:ext cx="3008315" cy="3518297"/>
          </a:xfrm>
          <a:prstGeom prst="rect">
            <a:avLst/>
          </a:prstGeom>
        </p:spPr>
        <p:txBody>
          <a:bodyPr/>
          <a:lstStyle/>
          <a:p>
            <a:pPr marL="0" indent="0">
              <a:spcBef>
                <a:spcPts val="300"/>
              </a:spcBef>
              <a:buSzTx/>
              <a:buFontTx/>
              <a:buNone/>
              <a:defRPr sz="1400"/>
            </a:pPr>
          </a:p>
        </p:txBody>
      </p:sp>
      <p:sp>
        <p:nvSpPr>
          <p:cNvPr id="81" name="Číslo snímku"/>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brázek s titulkem">
    <p:spTree>
      <p:nvGrpSpPr>
        <p:cNvPr id="1" name=""/>
        <p:cNvGrpSpPr/>
        <p:nvPr/>
      </p:nvGrpSpPr>
      <p:grpSpPr>
        <a:xfrm>
          <a:off x="0" y="0"/>
          <a:ext cx="0" cy="0"/>
          <a:chOff x="0" y="0"/>
          <a:chExt cx="0" cy="0"/>
        </a:xfrm>
      </p:grpSpPr>
      <p:sp>
        <p:nvSpPr>
          <p:cNvPr id="88" name="Text názvu"/>
          <p:cNvSpPr txBox="1"/>
          <p:nvPr>
            <p:ph type="title"/>
          </p:nvPr>
        </p:nvSpPr>
        <p:spPr>
          <a:xfrm>
            <a:off x="1792288" y="3600450"/>
            <a:ext cx="5486401" cy="425054"/>
          </a:xfrm>
          <a:prstGeom prst="rect">
            <a:avLst/>
          </a:prstGeom>
        </p:spPr>
        <p:txBody>
          <a:bodyPr anchor="b"/>
          <a:lstStyle>
            <a:lvl1pPr algn="l">
              <a:defRPr b="1" sz="2000"/>
            </a:lvl1pPr>
          </a:lstStyle>
          <a:p>
            <a:pPr/>
            <a:r>
              <a:t>Text názvu</a:t>
            </a:r>
          </a:p>
        </p:txBody>
      </p:sp>
      <p:sp>
        <p:nvSpPr>
          <p:cNvPr id="89" name="Zástupný symbol pro obrázek 2"/>
          <p:cNvSpPr/>
          <p:nvPr>
            <p:ph type="pic" sz="half" idx="21"/>
          </p:nvPr>
        </p:nvSpPr>
        <p:spPr>
          <a:xfrm>
            <a:off x="1792288" y="459581"/>
            <a:ext cx="5486401" cy="3086101"/>
          </a:xfrm>
          <a:prstGeom prst="rect">
            <a:avLst/>
          </a:prstGeom>
        </p:spPr>
        <p:txBody>
          <a:bodyPr lIns="91439" rIns="91439">
            <a:noAutofit/>
          </a:bodyPr>
          <a:lstStyle/>
          <a:p>
            <a:pPr/>
          </a:p>
        </p:txBody>
      </p:sp>
      <p:sp>
        <p:nvSpPr>
          <p:cNvPr id="90" name="Text úrovně 1…"/>
          <p:cNvSpPr txBox="1"/>
          <p:nvPr>
            <p:ph type="body" sz="quarter" idx="1"/>
          </p:nvPr>
        </p:nvSpPr>
        <p:spPr>
          <a:xfrm>
            <a:off x="1792288" y="4025503"/>
            <a:ext cx="5486401" cy="603647"/>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Text úrovně 1</a:t>
            </a:r>
          </a:p>
          <a:p>
            <a:pPr lvl="1"/>
            <a:r>
              <a:t>Text úrovně 2</a:t>
            </a:r>
          </a:p>
          <a:p>
            <a:pPr lvl="2"/>
            <a:r>
              <a:t>Text úrovně 3</a:t>
            </a:r>
          </a:p>
          <a:p>
            <a:pPr lvl="3"/>
            <a:r>
              <a:t>Text úrovně 4</a:t>
            </a:r>
          </a:p>
          <a:p>
            <a:pPr lvl="4"/>
            <a:r>
              <a:t>Text úrovně 5</a:t>
            </a:r>
          </a:p>
        </p:txBody>
      </p:sp>
      <p:sp>
        <p:nvSpPr>
          <p:cNvPr id="91" name="Číslo snímku"/>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pic>
        <p:nvPicPr>
          <p:cNvPr id="2" name="Obrázek 7" descr="Obrázek 7"/>
          <p:cNvPicPr>
            <a:picLocks noChangeAspect="1"/>
          </p:cNvPicPr>
          <p:nvPr/>
        </p:nvPicPr>
        <p:blipFill>
          <a:blip r:embed="rId2">
            <a:extLst/>
          </a:blip>
          <a:stretch>
            <a:fillRect/>
          </a:stretch>
        </p:blipFill>
        <p:spPr>
          <a:xfrm>
            <a:off x="16849" y="4529201"/>
            <a:ext cx="1213996" cy="750761"/>
          </a:xfrm>
          <a:prstGeom prst="rect">
            <a:avLst/>
          </a:prstGeom>
          <a:ln w="12700">
            <a:miter lim="400000"/>
          </a:ln>
        </p:spPr>
      </p:pic>
      <p:sp>
        <p:nvSpPr>
          <p:cNvPr id="3" name="Obdélník 6"/>
          <p:cNvSpPr/>
          <p:nvPr/>
        </p:nvSpPr>
        <p:spPr>
          <a:xfrm>
            <a:off x="1230844" y="4659981"/>
            <a:ext cx="7896305" cy="483519"/>
          </a:xfrm>
          <a:prstGeom prst="rect">
            <a:avLst/>
          </a:prstGeom>
          <a:solidFill>
            <a:srgbClr val="E72F4B"/>
          </a:solidFill>
          <a:ln w="25400">
            <a:solidFill>
              <a:srgbClr val="E72F4B"/>
            </a:solidFill>
          </a:ln>
        </p:spPr>
        <p:txBody>
          <a:bodyPr lIns="45719" rIns="45719" anchor="ctr"/>
          <a:lstStyle/>
          <a:p>
            <a:pPr algn="ctr">
              <a:defRPr>
                <a:ln w="9525" cap="flat">
                  <a:solidFill>
                    <a:srgbClr val="E72F4B"/>
                  </a:solidFill>
                  <a:prstDash val="solid"/>
                  <a:round/>
                </a:ln>
                <a:solidFill>
                  <a:srgbClr val="E72F4B"/>
                </a:solidFill>
              </a:defRPr>
            </a:pPr>
          </a:p>
        </p:txBody>
      </p:sp>
      <p:pic>
        <p:nvPicPr>
          <p:cNvPr id="4" name="Obrázek 2" descr="Obrázek 2"/>
          <p:cNvPicPr>
            <a:picLocks noChangeAspect="1"/>
          </p:cNvPicPr>
          <p:nvPr/>
        </p:nvPicPr>
        <p:blipFill>
          <a:blip r:embed="rId3">
            <a:extLst/>
          </a:blip>
          <a:stretch>
            <a:fillRect/>
          </a:stretch>
        </p:blipFill>
        <p:spPr>
          <a:xfrm>
            <a:off x="6553200" y="4648205"/>
            <a:ext cx="2596071" cy="515832"/>
          </a:xfrm>
          <a:prstGeom prst="rect">
            <a:avLst/>
          </a:prstGeom>
          <a:ln w="12700">
            <a:miter lim="400000"/>
          </a:ln>
        </p:spPr>
      </p:pic>
      <p:sp>
        <p:nvSpPr>
          <p:cNvPr id="5" name="Text názvu"/>
          <p:cNvSpPr txBox="1"/>
          <p:nvPr>
            <p:ph type="title"/>
          </p:nvPr>
        </p:nvSpPr>
        <p:spPr>
          <a:xfrm>
            <a:off x="457200" y="206375"/>
            <a:ext cx="8229600" cy="857250"/>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Text názvu</a:t>
            </a:r>
          </a:p>
        </p:txBody>
      </p:sp>
      <p:sp>
        <p:nvSpPr>
          <p:cNvPr id="6" name="Text úrovně 1…"/>
          <p:cNvSpPr txBox="1"/>
          <p:nvPr>
            <p:ph type="body" idx="1"/>
          </p:nvPr>
        </p:nvSpPr>
        <p:spPr>
          <a:xfrm>
            <a:off x="457200" y="1200150"/>
            <a:ext cx="8229600" cy="3394075"/>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Text úrovně 1</a:t>
            </a:r>
          </a:p>
          <a:p>
            <a:pPr lvl="1"/>
            <a:r>
              <a:t>Text úrovně 2</a:t>
            </a:r>
          </a:p>
          <a:p>
            <a:pPr lvl="2"/>
            <a:r>
              <a:t>Text úrovně 3</a:t>
            </a:r>
          </a:p>
          <a:p>
            <a:pPr lvl="3"/>
            <a:r>
              <a:t>Text úrovně 4</a:t>
            </a:r>
          </a:p>
          <a:p>
            <a:pPr lvl="4"/>
            <a:r>
              <a:t>Text úrovně 5</a:t>
            </a:r>
          </a:p>
        </p:txBody>
      </p:sp>
      <p:sp>
        <p:nvSpPr>
          <p:cNvPr id="7" name="Číslo snímku"/>
          <p:cNvSpPr txBox="1"/>
          <p:nvPr>
            <p:ph type="sldNum" sz="quarter" idx="2"/>
          </p:nvPr>
        </p:nvSpPr>
        <p:spPr>
          <a:xfrm>
            <a:off x="8428176" y="4780428"/>
            <a:ext cx="258624" cy="248306"/>
          </a:xfrm>
          <a:prstGeom prst="rect">
            <a:avLst/>
          </a:prstGeom>
          <a:ln w="12700">
            <a:miter lim="400000"/>
          </a:ln>
        </p:spPr>
        <p:txBody>
          <a:bodyPr wrap="none" lIns="45719" rIns="45719" anchor="ctr">
            <a:spAutoFit/>
          </a:bodyPr>
          <a:lstStyle>
            <a:lvl1pPr algn="r">
              <a:defRPr sz="1200">
                <a:solidFill>
                  <a:srgbClr val="898989"/>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E72F4B"/>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E72F4B"/>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E72F4B"/>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E72F4B"/>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E72F4B"/>
          </a:solidFill>
          <a:uFillTx/>
          <a:latin typeface="+mj-lt"/>
          <a:ea typeface="+mj-ea"/>
          <a:cs typeface="+mj-cs"/>
          <a:sym typeface="Calibri"/>
        </a:defRPr>
      </a:lvl5pPr>
      <a:lvl6pPr marL="0" marR="0" indent="457200" algn="ctr" defTabSz="914400" rtl="0" latinLnBrk="0">
        <a:lnSpc>
          <a:spcPct val="100000"/>
        </a:lnSpc>
        <a:spcBef>
          <a:spcPts val="0"/>
        </a:spcBef>
        <a:spcAft>
          <a:spcPts val="0"/>
        </a:spcAft>
        <a:buClrTx/>
        <a:buSzTx/>
        <a:buFontTx/>
        <a:buNone/>
        <a:tabLst/>
        <a:defRPr b="0" baseline="0" cap="none" i="0" spc="0" strike="noStrike" sz="4400" u="none">
          <a:solidFill>
            <a:srgbClr val="E72F4B"/>
          </a:solidFill>
          <a:uFillTx/>
          <a:latin typeface="+mj-lt"/>
          <a:ea typeface="+mj-ea"/>
          <a:cs typeface="+mj-cs"/>
          <a:sym typeface="Calibri"/>
        </a:defRPr>
      </a:lvl6pPr>
      <a:lvl7pPr marL="0" marR="0" indent="914400" algn="ctr" defTabSz="914400" rtl="0" latinLnBrk="0">
        <a:lnSpc>
          <a:spcPct val="100000"/>
        </a:lnSpc>
        <a:spcBef>
          <a:spcPts val="0"/>
        </a:spcBef>
        <a:spcAft>
          <a:spcPts val="0"/>
        </a:spcAft>
        <a:buClrTx/>
        <a:buSzTx/>
        <a:buFontTx/>
        <a:buNone/>
        <a:tabLst/>
        <a:defRPr b="0" baseline="0" cap="none" i="0" spc="0" strike="noStrike" sz="4400" u="none">
          <a:solidFill>
            <a:srgbClr val="E72F4B"/>
          </a:solidFill>
          <a:uFillTx/>
          <a:latin typeface="+mj-lt"/>
          <a:ea typeface="+mj-ea"/>
          <a:cs typeface="+mj-cs"/>
          <a:sym typeface="Calibri"/>
        </a:defRPr>
      </a:lvl7pPr>
      <a:lvl8pPr marL="0" marR="0" indent="1371600" algn="ctr" defTabSz="914400" rtl="0" latinLnBrk="0">
        <a:lnSpc>
          <a:spcPct val="100000"/>
        </a:lnSpc>
        <a:spcBef>
          <a:spcPts val="0"/>
        </a:spcBef>
        <a:spcAft>
          <a:spcPts val="0"/>
        </a:spcAft>
        <a:buClrTx/>
        <a:buSzTx/>
        <a:buFontTx/>
        <a:buNone/>
        <a:tabLst/>
        <a:defRPr b="0" baseline="0" cap="none" i="0" spc="0" strike="noStrike" sz="4400" u="none">
          <a:solidFill>
            <a:srgbClr val="E72F4B"/>
          </a:solidFill>
          <a:uFillTx/>
          <a:latin typeface="+mj-lt"/>
          <a:ea typeface="+mj-ea"/>
          <a:cs typeface="+mj-cs"/>
          <a:sym typeface="Calibri"/>
        </a:defRPr>
      </a:lvl8pPr>
      <a:lvl9pPr marL="0" marR="0" indent="1828800" algn="ctr" defTabSz="914400" rtl="0" latinLnBrk="0">
        <a:lnSpc>
          <a:spcPct val="100000"/>
        </a:lnSpc>
        <a:spcBef>
          <a:spcPts val="0"/>
        </a:spcBef>
        <a:spcAft>
          <a:spcPts val="0"/>
        </a:spcAft>
        <a:buClrTx/>
        <a:buSzTx/>
        <a:buFontTx/>
        <a:buNone/>
        <a:tabLst/>
        <a:defRPr b="0" baseline="0" cap="none" i="0" spc="0" strike="noStrike" sz="4400" u="none">
          <a:solidFill>
            <a:srgbClr val="E72F4B"/>
          </a:solidFill>
          <a:uFillTx/>
          <a:latin typeface="+mj-lt"/>
          <a:ea typeface="+mj-ea"/>
          <a:cs typeface="+mj-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3.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image" Target="../media/image16.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png"/><Relationship Id="rId3" Type="http://schemas.openxmlformats.org/officeDocument/2006/relationships/image" Target="../media/image18.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7.jpeg"/><Relationship Id="rId4" Type="http://schemas.openxmlformats.org/officeDocument/2006/relationships/image" Target="../media/image8.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eg"/><Relationship Id="rId3" Type="http://schemas.openxmlformats.org/officeDocument/2006/relationships/image" Target="../media/image11.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eg"/><Relationship Id="rId3" Type="http://schemas.openxmlformats.org/officeDocument/2006/relationships/image" Target="../media/image11.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gif"/><Relationship Id="rId3" Type="http://schemas.openxmlformats.org/officeDocument/2006/relationships/image" Target="../media/image15.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 Id="rId3" Type="http://schemas.openxmlformats.org/officeDocument/2006/relationships/image" Target="../media/image17.jpeg"/></Relationships>

</file>

<file path=ppt/slides/_rels/slide3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1.xml"/><Relationship Id="rId3" Type="http://schemas.openxmlformats.org/officeDocument/2006/relationships/chart" Target="../charts/chart2.xml"/><Relationship Id="rId4" Type="http://schemas.openxmlformats.org/officeDocument/2006/relationships/image" Target="../media/image28.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3.xml"/><Relationship Id="rId3" Type="http://schemas.openxmlformats.org/officeDocument/2006/relationships/chart" Target="../charts/chart4.xml"/><Relationship Id="rId4" Type="http://schemas.openxmlformats.org/officeDocument/2006/relationships/image" Target="../media/image28.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png"/><Relationship Id="rId3" Type="http://schemas.openxmlformats.org/officeDocument/2006/relationships/image" Target="../media/image30.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38.png"/><Relationship Id="rId8" Type="http://schemas.openxmlformats.org/officeDocument/2006/relationships/image" Target="../media/image39.png"/><Relationship Id="rId9" Type="http://schemas.openxmlformats.org/officeDocument/2006/relationships/image" Target="../media/image40.png"/><Relationship Id="rId10" Type="http://schemas.openxmlformats.org/officeDocument/2006/relationships/image" Target="../media/image41.png"/><Relationship Id="rId11" Type="http://schemas.openxmlformats.org/officeDocument/2006/relationships/image" Target="../media/image42.png"/><Relationship Id="rId12" Type="http://schemas.openxmlformats.org/officeDocument/2006/relationships/image" Target="../media/image43.png"/><Relationship Id="rId13" Type="http://schemas.openxmlformats.org/officeDocument/2006/relationships/image" Target="../media/image44.png"/><Relationship Id="rId14" Type="http://schemas.openxmlformats.org/officeDocument/2006/relationships/image" Target="../media/image45.png"/><Relationship Id="rId15" Type="http://schemas.openxmlformats.org/officeDocument/2006/relationships/image" Target="../media/image46.png"/><Relationship Id="rId16" Type="http://schemas.openxmlformats.org/officeDocument/2006/relationships/image" Target="../media/image47.png"/><Relationship Id="rId17" Type="http://schemas.openxmlformats.org/officeDocument/2006/relationships/image" Target="../media/image48.png"/><Relationship Id="rId18" Type="http://schemas.openxmlformats.org/officeDocument/2006/relationships/image" Target="../media/image49.png"/><Relationship Id="rId19" Type="http://schemas.openxmlformats.org/officeDocument/2006/relationships/image" Target="../media/image50.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1.png"/><Relationship Id="rId3" Type="http://schemas.openxmlformats.org/officeDocument/2006/relationships/image" Target="../media/image19.jpeg"/></Relationships>

</file>

<file path=ppt/slides/_rels/slide4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1.png"/><Relationship Id="rId3" Type="http://schemas.openxmlformats.org/officeDocument/2006/relationships/image" Target="../media/image19.jpeg"/></Relationships>

</file>

<file path=ppt/slides/_rels/slide4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1.png"/><Relationship Id="rId3" Type="http://schemas.openxmlformats.org/officeDocument/2006/relationships/image" Target="../media/image19.jpeg"/></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 Id="rId3" Type="http://schemas.openxmlformats.org/officeDocument/2006/relationships/image" Target="../media/image53.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5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56.png"/><Relationship Id="rId5" Type="http://schemas.openxmlformats.org/officeDocument/2006/relationships/image" Target="../media/image57.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0" name="Obrázek 2" descr="Obrázek 2"/>
          <p:cNvPicPr>
            <a:picLocks noChangeAspect="1"/>
          </p:cNvPicPr>
          <p:nvPr/>
        </p:nvPicPr>
        <p:blipFill>
          <a:blip r:embed="rId2">
            <a:extLst/>
          </a:blip>
          <a:stretch>
            <a:fillRect/>
          </a:stretch>
        </p:blipFill>
        <p:spPr>
          <a:xfrm>
            <a:off x="6660232" y="0"/>
            <a:ext cx="2403843" cy="1486589"/>
          </a:xfrm>
          <a:prstGeom prst="rect">
            <a:avLst/>
          </a:prstGeom>
          <a:ln w="12700">
            <a:miter lim="400000"/>
          </a:ln>
        </p:spPr>
      </p:pic>
      <p:sp>
        <p:nvSpPr>
          <p:cNvPr id="101" name="Nadpis 3"/>
          <p:cNvSpPr txBox="1"/>
          <p:nvPr>
            <p:ph type="ctrTitle"/>
          </p:nvPr>
        </p:nvSpPr>
        <p:spPr>
          <a:xfrm>
            <a:off x="406113" y="2124999"/>
            <a:ext cx="8640962" cy="1101726"/>
          </a:xfrm>
          <a:prstGeom prst="rect">
            <a:avLst/>
          </a:prstGeom>
        </p:spPr>
        <p:txBody>
          <a:bodyPr/>
          <a:lstStyle>
            <a:lvl1pPr algn="l" defTabSz="758951">
              <a:defRPr sz="3652"/>
            </a:lvl1pPr>
          </a:lstStyle>
          <a:p>
            <a:pPr/>
            <a:r>
              <a:t>Fyziologické aspekty sportovní přípravy závodníků SCM</a:t>
            </a:r>
          </a:p>
        </p:txBody>
      </p:sp>
      <p:sp>
        <p:nvSpPr>
          <p:cNvPr id="102" name="Podnadpis 4"/>
          <p:cNvSpPr txBox="1"/>
          <p:nvPr>
            <p:ph type="subTitle" sz="quarter" idx="1"/>
          </p:nvPr>
        </p:nvSpPr>
        <p:spPr>
          <a:xfrm>
            <a:off x="4644008" y="3579862"/>
            <a:ext cx="3096345" cy="810395"/>
          </a:xfrm>
          <a:prstGeom prst="rect">
            <a:avLst/>
          </a:prstGeom>
        </p:spPr>
        <p:txBody>
          <a:bodyPr/>
          <a:lstStyle>
            <a:lvl1pPr>
              <a:spcBef>
                <a:spcPts val="500"/>
              </a:spcBef>
              <a:defRPr sz="2400"/>
            </a:lvl1pPr>
          </a:lstStyle>
          <a:p>
            <a:pPr/>
            <a:r>
              <a:t>MUDr. Jiří Dostal</a:t>
            </a:r>
          </a:p>
        </p:txBody>
      </p:sp>
      <p:pic>
        <p:nvPicPr>
          <p:cNvPr id="103" name="Obrázek 3" descr="Obrázek 3"/>
          <p:cNvPicPr>
            <a:picLocks noChangeAspect="1"/>
          </p:cNvPicPr>
          <p:nvPr/>
        </p:nvPicPr>
        <p:blipFill>
          <a:blip r:embed="rId3">
            <a:extLst/>
          </a:blip>
          <a:stretch>
            <a:fillRect/>
          </a:stretch>
        </p:blipFill>
        <p:spPr>
          <a:xfrm>
            <a:off x="899591" y="373036"/>
            <a:ext cx="3827004" cy="760415"/>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 name="Nadpis 1"/>
          <p:cNvSpPr txBox="1"/>
          <p:nvPr>
            <p:ph type="title"/>
          </p:nvPr>
        </p:nvSpPr>
        <p:spPr>
          <a:prstGeom prst="rect">
            <a:avLst/>
          </a:prstGeom>
        </p:spPr>
        <p:txBody>
          <a:bodyPr/>
          <a:lstStyle/>
          <a:p>
            <a:pPr/>
            <a:r>
              <a:t>Program</a:t>
            </a:r>
          </a:p>
        </p:txBody>
      </p:sp>
      <p:sp>
        <p:nvSpPr>
          <p:cNvPr id="106" name="Zástupný obsah 2"/>
          <p:cNvSpPr txBox="1"/>
          <p:nvPr>
            <p:ph type="body" idx="1"/>
          </p:nvPr>
        </p:nvSpPr>
        <p:spPr>
          <a:xfrm>
            <a:off x="457200" y="1200150"/>
            <a:ext cx="8507288" cy="3394075"/>
          </a:xfrm>
          <a:prstGeom prst="rect">
            <a:avLst/>
          </a:prstGeom>
        </p:spPr>
        <p:txBody>
          <a:bodyPr/>
          <a:lstStyle/>
          <a:p>
            <a:pPr/>
            <a:r>
              <a:t>Vývoj mladého sportovce. Realita a tvrdá data</a:t>
            </a:r>
          </a:p>
          <a:p>
            <a:pPr/>
          </a:p>
          <a:p>
            <a:pPr/>
            <a:r>
              <a:t>Fyziologie vývoje mladého sportovce</a:t>
            </a:r>
          </a:p>
          <a:p>
            <a:pPr/>
          </a:p>
          <a:p>
            <a:pPr/>
            <a:r>
              <a:t>Přenos do kanoistiky pro rozvoj dalších generací</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 name="Nadpis 1"/>
          <p:cNvSpPr txBox="1"/>
          <p:nvPr>
            <p:ph type="title"/>
          </p:nvPr>
        </p:nvSpPr>
        <p:spPr>
          <a:prstGeom prst="rect">
            <a:avLst/>
          </a:prstGeom>
        </p:spPr>
        <p:txBody>
          <a:bodyPr/>
          <a:lstStyle/>
          <a:p>
            <a:pPr/>
            <a:r>
              <a:t>Věk není jen číslo</a:t>
            </a:r>
          </a:p>
        </p:txBody>
      </p:sp>
      <p:sp>
        <p:nvSpPr>
          <p:cNvPr id="109" name="Zástupný obsah 2"/>
          <p:cNvSpPr txBox="1"/>
          <p:nvPr>
            <p:ph type="body" idx="1"/>
          </p:nvPr>
        </p:nvSpPr>
        <p:spPr>
          <a:prstGeom prst="rect">
            <a:avLst/>
          </a:prstGeom>
        </p:spPr>
        <p:txBody>
          <a:bodyPr/>
          <a:lstStyle/>
          <a:p>
            <a:pPr/>
            <a:r>
              <a:t>Kalendářní – obvyklá forma komunikace</a:t>
            </a:r>
          </a:p>
          <a:p>
            <a:pPr/>
          </a:p>
          <a:p>
            <a:pPr/>
            <a:r>
              <a:t>Biologický –jaká definice – kostní, hormonální</a:t>
            </a:r>
          </a:p>
          <a:p>
            <a:pPr/>
          </a:p>
          <a:p>
            <a:pPr/>
            <a:r>
              <a:t>Tréninkový – počet let, které sportovec strávil systematickým a strukturovaným tréninkem</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 name="Nadpis 1"/>
          <p:cNvSpPr txBox="1"/>
          <p:nvPr>
            <p:ph type="title"/>
          </p:nvPr>
        </p:nvSpPr>
        <p:spPr>
          <a:prstGeom prst="rect">
            <a:avLst/>
          </a:prstGeom>
        </p:spPr>
        <p:txBody>
          <a:bodyPr/>
          <a:lstStyle/>
          <a:p>
            <a:pPr/>
            <a:r>
              <a:t>Biologický vs. kalendářní věk</a:t>
            </a:r>
          </a:p>
        </p:txBody>
      </p:sp>
      <p:sp>
        <p:nvSpPr>
          <p:cNvPr id="112" name="Zástupný obsah 2"/>
          <p:cNvSpPr txBox="1"/>
          <p:nvPr>
            <p:ph type="body" idx="1"/>
          </p:nvPr>
        </p:nvSpPr>
        <p:spPr>
          <a:prstGeom prst="rect">
            <a:avLst/>
          </a:prstGeom>
        </p:spPr>
        <p:txBody>
          <a:bodyPr/>
          <a:lstStyle/>
          <a:p>
            <a:pPr marL="0" indent="0">
              <a:buSzTx/>
              <a:buNone/>
            </a:pPr>
            <a:r>
              <a:t>Kostní věk - RTG zápěstí</a:t>
            </a:r>
          </a:p>
          <a:p>
            <a:pPr lvl="1" marL="0" indent="457200">
              <a:spcBef>
                <a:spcPts val="600"/>
              </a:spcBef>
              <a:buSzTx/>
              <a:buNone/>
              <a:defRPr sz="2800"/>
            </a:pPr>
            <a:r>
              <a:t>… říkají tomu „zlatý standard“ ???</a:t>
            </a:r>
          </a:p>
          <a:p>
            <a:pPr marL="0" indent="0">
              <a:buSzTx/>
              <a:buNone/>
            </a:pPr>
            <a:r>
              <a:t>Hormonální věk – pohlavní znaky ???</a:t>
            </a:r>
          </a:p>
          <a:p>
            <a:pPr marL="0" indent="0">
              <a:buSzTx/>
              <a:buNone/>
            </a:pPr>
            <a:r>
              <a:t>Pohybová zralost</a:t>
            </a:r>
          </a:p>
          <a:p>
            <a:pPr marL="0" indent="0">
              <a:buSzTx/>
              <a:buNone/>
            </a:pPr>
            <a:r>
              <a:t>Růstové grafy a růstová akcelerace</a:t>
            </a:r>
          </a:p>
          <a:p>
            <a:pPr marL="0" indent="0">
              <a:buSzTx/>
              <a:buNone/>
            </a:pPr>
            <a:r>
              <a:t>Starší o 1 den nebo 1 rok? ( 1.1. vs. 31.12.)</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Nadpis 1"/>
          <p:cNvSpPr txBox="1"/>
          <p:nvPr>
            <p:ph type="title"/>
          </p:nvPr>
        </p:nvSpPr>
        <p:spPr>
          <a:prstGeom prst="rect">
            <a:avLst/>
          </a:prstGeom>
        </p:spPr>
        <p:txBody>
          <a:bodyPr/>
          <a:lstStyle/>
          <a:p>
            <a:pPr/>
            <a:r>
              <a:t>Růstové grafy klasické</a:t>
            </a:r>
          </a:p>
        </p:txBody>
      </p:sp>
      <p:pic>
        <p:nvPicPr>
          <p:cNvPr id="115" name="Obrázek 3" descr="Obrázek 3"/>
          <p:cNvPicPr>
            <a:picLocks noChangeAspect="1"/>
          </p:cNvPicPr>
          <p:nvPr/>
        </p:nvPicPr>
        <p:blipFill>
          <a:blip r:embed="rId2">
            <a:extLst/>
          </a:blip>
          <a:stretch>
            <a:fillRect/>
          </a:stretch>
        </p:blipFill>
        <p:spPr>
          <a:xfrm>
            <a:off x="395536" y="1059652"/>
            <a:ext cx="2232249" cy="3316742"/>
          </a:xfrm>
          <a:prstGeom prst="rect">
            <a:avLst/>
          </a:prstGeom>
          <a:ln w="12700">
            <a:miter lim="400000"/>
          </a:ln>
        </p:spPr>
      </p:pic>
      <p:pic>
        <p:nvPicPr>
          <p:cNvPr id="116" name="Obrázek 4" descr="Obrázek 4"/>
          <p:cNvPicPr>
            <a:picLocks noChangeAspect="1"/>
          </p:cNvPicPr>
          <p:nvPr/>
        </p:nvPicPr>
        <p:blipFill>
          <a:blip r:embed="rId3">
            <a:extLst/>
          </a:blip>
          <a:stretch>
            <a:fillRect/>
          </a:stretch>
        </p:blipFill>
        <p:spPr>
          <a:xfrm>
            <a:off x="2915816" y="1059652"/>
            <a:ext cx="2248013" cy="3316742"/>
          </a:xfrm>
          <a:prstGeom prst="rect">
            <a:avLst/>
          </a:prstGeom>
          <a:ln w="12700">
            <a:miter lim="400000"/>
          </a:ln>
        </p:spPr>
      </p:pic>
      <p:sp>
        <p:nvSpPr>
          <p:cNvPr id="117" name="TextovéPole 5"/>
          <p:cNvSpPr txBox="1"/>
          <p:nvPr/>
        </p:nvSpPr>
        <p:spPr>
          <a:xfrm>
            <a:off x="5324699" y="1347613"/>
            <a:ext cx="3773581" cy="195086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a:latin typeface="Arial"/>
                <a:ea typeface="Arial"/>
                <a:cs typeface="Arial"/>
                <a:sym typeface="Arial"/>
              </a:defRPr>
            </a:pPr>
            <a:r>
              <a:t>Součást pravidelných prohlídek DL</a:t>
            </a:r>
          </a:p>
          <a:p>
            <a:pPr>
              <a:defRPr>
                <a:latin typeface="Arial"/>
                <a:ea typeface="Arial"/>
                <a:cs typeface="Arial"/>
                <a:sym typeface="Arial"/>
              </a:defRPr>
            </a:pPr>
          </a:p>
          <a:p>
            <a:pPr>
              <a:defRPr>
                <a:latin typeface="Arial"/>
                <a:ea typeface="Arial"/>
                <a:cs typeface="Arial"/>
                <a:sym typeface="Arial"/>
              </a:defRPr>
            </a:pPr>
            <a:r>
              <a:t>Zdravotní hledisko ( malý vzrůst)</a:t>
            </a:r>
          </a:p>
          <a:p>
            <a:pPr>
              <a:defRPr>
                <a:latin typeface="Arial"/>
                <a:ea typeface="Arial"/>
                <a:cs typeface="Arial"/>
                <a:sym typeface="Arial"/>
              </a:defRPr>
            </a:pPr>
          </a:p>
          <a:p>
            <a:pPr>
              <a:defRPr>
                <a:latin typeface="Arial"/>
                <a:ea typeface="Arial"/>
                <a:cs typeface="Arial"/>
                <a:sym typeface="Arial"/>
              </a:defRPr>
            </a:pPr>
            <a:r>
              <a:t>Neukáže dobře růstovou akceleraci ( Peak Height Velocity) – důležité pro trénink</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Nadpis 1"/>
          <p:cNvSpPr txBox="1"/>
          <p:nvPr>
            <p:ph type="title"/>
          </p:nvPr>
        </p:nvSpPr>
        <p:spPr>
          <a:prstGeom prst="rect">
            <a:avLst/>
          </a:prstGeom>
        </p:spPr>
        <p:txBody>
          <a:bodyPr/>
          <a:lstStyle>
            <a:lvl1pPr>
              <a:defRPr sz="4000"/>
            </a:lvl1pPr>
          </a:lstStyle>
          <a:p>
            <a:pPr/>
            <a:r>
              <a:t>Roční přírůstek výšky (PHV)</a:t>
            </a:r>
          </a:p>
        </p:txBody>
      </p:sp>
      <p:pic>
        <p:nvPicPr>
          <p:cNvPr id="120" name="Picture 2" descr="Picture 2"/>
          <p:cNvPicPr>
            <a:picLocks noChangeAspect="1"/>
          </p:cNvPicPr>
          <p:nvPr/>
        </p:nvPicPr>
        <p:blipFill>
          <a:blip r:embed="rId2">
            <a:extLst/>
          </a:blip>
          <a:stretch>
            <a:fillRect/>
          </a:stretch>
        </p:blipFill>
        <p:spPr>
          <a:xfrm>
            <a:off x="179511" y="987574"/>
            <a:ext cx="2723660" cy="3428382"/>
          </a:xfrm>
          <a:prstGeom prst="rect">
            <a:avLst/>
          </a:prstGeom>
          <a:ln w="12700">
            <a:miter lim="400000"/>
          </a:ln>
        </p:spPr>
      </p:pic>
      <p:pic>
        <p:nvPicPr>
          <p:cNvPr id="121" name="Picture 4" descr="Picture 4"/>
          <p:cNvPicPr>
            <a:picLocks noChangeAspect="1"/>
          </p:cNvPicPr>
          <p:nvPr/>
        </p:nvPicPr>
        <p:blipFill>
          <a:blip r:embed="rId3">
            <a:extLst/>
          </a:blip>
          <a:stretch>
            <a:fillRect/>
          </a:stretch>
        </p:blipFill>
        <p:spPr>
          <a:xfrm>
            <a:off x="2987824" y="987574"/>
            <a:ext cx="2723659" cy="3428382"/>
          </a:xfrm>
          <a:prstGeom prst="rect">
            <a:avLst/>
          </a:prstGeom>
          <a:ln w="12700">
            <a:miter lim="400000"/>
          </a:ln>
        </p:spPr>
      </p:pic>
      <p:sp>
        <p:nvSpPr>
          <p:cNvPr id="122" name="TextovéPole 3"/>
          <p:cNvSpPr txBox="1"/>
          <p:nvPr/>
        </p:nvSpPr>
        <p:spPr>
          <a:xfrm>
            <a:off x="5806156" y="1419621"/>
            <a:ext cx="3328635" cy="168416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a:latin typeface="Arial"/>
                <a:ea typeface="Arial"/>
                <a:cs typeface="Arial"/>
                <a:sym typeface="Arial"/>
              </a:defRPr>
            </a:pPr>
            <a:r>
              <a:t>Pro trénink lepší než RG</a:t>
            </a:r>
          </a:p>
          <a:p>
            <a:pPr>
              <a:defRPr>
                <a:latin typeface="Arial"/>
                <a:ea typeface="Arial"/>
                <a:cs typeface="Arial"/>
                <a:sym typeface="Arial"/>
              </a:defRPr>
            </a:pPr>
          </a:p>
          <a:p>
            <a:pPr>
              <a:defRPr>
                <a:latin typeface="Arial"/>
                <a:ea typeface="Arial"/>
                <a:cs typeface="Arial"/>
                <a:sym typeface="Arial"/>
              </a:defRPr>
            </a:pPr>
            <a:r>
              <a:t>Může ( měl by) provádět TVL</a:t>
            </a:r>
          </a:p>
          <a:p>
            <a:pPr>
              <a:defRPr>
                <a:latin typeface="Arial"/>
                <a:ea typeface="Arial"/>
                <a:cs typeface="Arial"/>
                <a:sym typeface="Arial"/>
              </a:defRPr>
            </a:pPr>
          </a:p>
          <a:p>
            <a:pPr>
              <a:defRPr>
                <a:latin typeface="Arial"/>
                <a:ea typeface="Arial"/>
                <a:cs typeface="Arial"/>
                <a:sym typeface="Arial"/>
              </a:defRPr>
            </a:pPr>
            <a:r>
              <a:t>Nutnost mít jednoho TVL – trvalé sledování</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Nadpis 1"/>
          <p:cNvSpPr txBox="1"/>
          <p:nvPr>
            <p:ph type="title"/>
          </p:nvPr>
        </p:nvSpPr>
        <p:spPr>
          <a:prstGeom prst="rect">
            <a:avLst/>
          </a:prstGeom>
        </p:spPr>
        <p:txBody>
          <a:bodyPr/>
          <a:lstStyle/>
          <a:p>
            <a:pPr/>
            <a:r>
              <a:t>Praktické použití PHV</a:t>
            </a:r>
          </a:p>
        </p:txBody>
      </p:sp>
      <p:pic>
        <p:nvPicPr>
          <p:cNvPr id="125" name="Zástupný obsah 5" descr="Zástupný obsah 5"/>
          <p:cNvPicPr>
            <a:picLocks noChangeAspect="1"/>
          </p:cNvPicPr>
          <p:nvPr/>
        </p:nvPicPr>
        <p:blipFill>
          <a:blip r:embed="rId2">
            <a:extLst/>
          </a:blip>
          <a:stretch>
            <a:fillRect/>
          </a:stretch>
        </p:blipFill>
        <p:spPr>
          <a:xfrm>
            <a:off x="179511" y="987574"/>
            <a:ext cx="6019493" cy="3600401"/>
          </a:xfrm>
          <a:prstGeom prst="rect">
            <a:avLst/>
          </a:prstGeom>
          <a:ln w="12700">
            <a:miter lim="400000"/>
          </a:ln>
        </p:spPr>
      </p:pic>
      <p:sp>
        <p:nvSpPr>
          <p:cNvPr id="126" name="TextovéPole 6"/>
          <p:cNvSpPr txBox="1"/>
          <p:nvPr/>
        </p:nvSpPr>
        <p:spPr>
          <a:xfrm>
            <a:off x="6489927" y="1063624"/>
            <a:ext cx="2284825" cy="328436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a:latin typeface="Arial"/>
                <a:ea typeface="Arial"/>
                <a:cs typeface="Arial"/>
                <a:sym typeface="Arial"/>
              </a:defRPr>
            </a:pPr>
            <a:r>
              <a:t>Aspetar Academy</a:t>
            </a:r>
          </a:p>
          <a:p>
            <a:pPr>
              <a:defRPr>
                <a:latin typeface="Arial"/>
                <a:ea typeface="Arial"/>
                <a:cs typeface="Arial"/>
                <a:sym typeface="Arial"/>
              </a:defRPr>
            </a:pPr>
          </a:p>
          <a:p>
            <a:pPr>
              <a:defRPr>
                <a:latin typeface="Arial"/>
                <a:ea typeface="Arial"/>
                <a:cs typeface="Arial"/>
                <a:sym typeface="Arial"/>
              </a:defRPr>
            </a:pPr>
            <a:r>
              <a:t>10 dětí věk +/ 1,8 roku</a:t>
            </a:r>
          </a:p>
          <a:p>
            <a:pPr>
              <a:defRPr>
                <a:latin typeface="Arial"/>
                <a:ea typeface="Arial"/>
                <a:cs typeface="Arial"/>
                <a:sym typeface="Arial"/>
              </a:defRPr>
            </a:pPr>
          </a:p>
          <a:p>
            <a:pPr>
              <a:defRPr>
                <a:latin typeface="Arial"/>
                <a:ea typeface="Arial"/>
                <a:cs typeface="Arial"/>
                <a:sym typeface="Arial"/>
              </a:defRPr>
            </a:pPr>
            <a:r>
              <a:t>Kostní věk +/-  6,5 let</a:t>
            </a:r>
          </a:p>
          <a:p>
            <a:pPr>
              <a:defRPr>
                <a:latin typeface="Arial"/>
                <a:ea typeface="Arial"/>
                <a:cs typeface="Arial"/>
                <a:sym typeface="Arial"/>
              </a:defRPr>
            </a:pPr>
          </a:p>
          <a:p>
            <a:pPr>
              <a:defRPr>
                <a:latin typeface="Arial"/>
                <a:ea typeface="Arial"/>
                <a:cs typeface="Arial"/>
                <a:sym typeface="Arial"/>
              </a:defRPr>
            </a:pPr>
            <a:r>
              <a:t>PHV nezávisle na kostním věku</a:t>
            </a:r>
          </a:p>
          <a:p>
            <a:pPr>
              <a:defRPr>
                <a:latin typeface="Arial"/>
                <a:ea typeface="Arial"/>
                <a:cs typeface="Arial"/>
                <a:sym typeface="Arial"/>
              </a:defRPr>
            </a:pPr>
          </a:p>
          <a:p>
            <a:pPr>
              <a:defRPr>
                <a:latin typeface="Arial"/>
                <a:ea typeface="Arial"/>
                <a:cs typeface="Arial"/>
                <a:sym typeface="Arial"/>
              </a:defRPr>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Nadpis 1"/>
          <p:cNvSpPr txBox="1"/>
          <p:nvPr>
            <p:ph type="title"/>
          </p:nvPr>
        </p:nvSpPr>
        <p:spPr>
          <a:prstGeom prst="rect">
            <a:avLst/>
          </a:prstGeom>
        </p:spPr>
        <p:txBody>
          <a:bodyPr/>
          <a:lstStyle/>
          <a:p>
            <a:pPr/>
            <a:r>
              <a:t>Začátek kritického období</a:t>
            </a:r>
          </a:p>
        </p:txBody>
      </p:sp>
      <p:sp>
        <p:nvSpPr>
          <p:cNvPr id="129" name="Zástupný obsah 2"/>
          <p:cNvSpPr txBox="1"/>
          <p:nvPr>
            <p:ph type="body" sz="half" idx="1"/>
          </p:nvPr>
        </p:nvSpPr>
        <p:spPr>
          <a:xfrm>
            <a:off x="5652120" y="1200150"/>
            <a:ext cx="3034681" cy="3394075"/>
          </a:xfrm>
          <a:prstGeom prst="rect">
            <a:avLst/>
          </a:prstGeom>
        </p:spPr>
        <p:txBody>
          <a:bodyPr/>
          <a:lstStyle>
            <a:lvl1pPr marL="0" indent="0">
              <a:spcBef>
                <a:spcPts val="400"/>
              </a:spcBef>
              <a:buSzTx/>
              <a:buNone/>
              <a:defRPr sz="1800"/>
            </a:lvl1pPr>
          </a:lstStyle>
          <a:p>
            <a:pPr/>
            <a:r>
              <a:t>Chlapci od 14 akcelerují růst výkonu, dívky jej zpomalují</a:t>
            </a:r>
          </a:p>
        </p:txBody>
      </p:sp>
      <p:pic>
        <p:nvPicPr>
          <p:cNvPr id="130" name="Obrázek 4" descr="Obrázek 4"/>
          <p:cNvPicPr>
            <a:picLocks noChangeAspect="1"/>
          </p:cNvPicPr>
          <p:nvPr/>
        </p:nvPicPr>
        <p:blipFill>
          <a:blip r:embed="rId2">
            <a:extLst/>
          </a:blip>
          <a:stretch>
            <a:fillRect/>
          </a:stretch>
        </p:blipFill>
        <p:spPr>
          <a:xfrm>
            <a:off x="644230" y="1200150"/>
            <a:ext cx="4117645" cy="2098058"/>
          </a:xfrm>
          <a:prstGeom prst="rect">
            <a:avLst/>
          </a:prstGeom>
          <a:ln w="12700">
            <a:miter lim="400000"/>
          </a:ln>
        </p:spPr>
      </p:pic>
      <p:pic>
        <p:nvPicPr>
          <p:cNvPr id="131" name="Obrázek 6" descr="Obrázek 6"/>
          <p:cNvPicPr>
            <a:picLocks noChangeAspect="1"/>
          </p:cNvPicPr>
          <p:nvPr/>
        </p:nvPicPr>
        <p:blipFill>
          <a:blip r:embed="rId3">
            <a:extLst/>
          </a:blip>
          <a:stretch>
            <a:fillRect/>
          </a:stretch>
        </p:blipFill>
        <p:spPr>
          <a:xfrm>
            <a:off x="5627380" y="2001858"/>
            <a:ext cx="2872390" cy="2391865"/>
          </a:xfrm>
          <a:prstGeom prst="rect">
            <a:avLst/>
          </a:prstGeom>
          <a:ln w="12700">
            <a:miter lim="400000"/>
          </a:ln>
        </p:spPr>
      </p:pic>
      <p:sp>
        <p:nvSpPr>
          <p:cNvPr id="132" name="TextovéPole 7"/>
          <p:cNvSpPr txBox="1"/>
          <p:nvPr/>
        </p:nvSpPr>
        <p:spPr>
          <a:xfrm>
            <a:off x="658786" y="3602154"/>
            <a:ext cx="4155526" cy="61736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latin typeface="Arial"/>
                <a:ea typeface="Arial"/>
                <a:cs typeface="Arial"/>
                <a:sym typeface="Arial"/>
              </a:defRPr>
            </a:lvl1pPr>
          </a:lstStyle>
          <a:p>
            <a:pPr/>
            <a:r>
              <a:t>Do 12 let nebo nástupu puberty není rozdíl mezi chlapci a dívkami</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Nadpis 1"/>
          <p:cNvSpPr txBox="1"/>
          <p:nvPr>
            <p:ph type="title"/>
          </p:nvPr>
        </p:nvSpPr>
        <p:spPr>
          <a:prstGeom prst="rect">
            <a:avLst/>
          </a:prstGeom>
        </p:spPr>
        <p:txBody>
          <a:bodyPr/>
          <a:lstStyle/>
          <a:p>
            <a:pPr/>
            <a:r>
              <a:t>Vše začíná testosteronem</a:t>
            </a:r>
          </a:p>
        </p:txBody>
      </p:sp>
      <p:pic>
        <p:nvPicPr>
          <p:cNvPr id="135" name="Obrázek 4" descr="Obrázek 4"/>
          <p:cNvPicPr>
            <a:picLocks noChangeAspect="1"/>
          </p:cNvPicPr>
          <p:nvPr/>
        </p:nvPicPr>
        <p:blipFill>
          <a:blip r:embed="rId2">
            <a:extLst/>
          </a:blip>
          <a:stretch>
            <a:fillRect/>
          </a:stretch>
        </p:blipFill>
        <p:spPr>
          <a:xfrm>
            <a:off x="182562" y="2859782"/>
            <a:ext cx="1563688" cy="1574801"/>
          </a:xfrm>
          <a:prstGeom prst="rect">
            <a:avLst/>
          </a:prstGeom>
          <a:ln w="12700">
            <a:miter lim="400000"/>
          </a:ln>
        </p:spPr>
      </p:pic>
      <p:pic>
        <p:nvPicPr>
          <p:cNvPr id="136" name="Obrázek 5" descr="Obrázek 5"/>
          <p:cNvPicPr>
            <a:picLocks noChangeAspect="1"/>
          </p:cNvPicPr>
          <p:nvPr/>
        </p:nvPicPr>
        <p:blipFill>
          <a:blip r:embed="rId3">
            <a:extLst/>
          </a:blip>
          <a:stretch>
            <a:fillRect/>
          </a:stretch>
        </p:blipFill>
        <p:spPr>
          <a:xfrm>
            <a:off x="211929" y="1189037"/>
            <a:ext cx="1504951" cy="1589088"/>
          </a:xfrm>
          <a:prstGeom prst="rect">
            <a:avLst/>
          </a:prstGeom>
          <a:ln w="12700">
            <a:miter lim="400000"/>
          </a:ln>
        </p:spPr>
      </p:pic>
      <p:pic>
        <p:nvPicPr>
          <p:cNvPr id="137" name="Picture 2" descr="Picture 2"/>
          <p:cNvPicPr>
            <a:picLocks noChangeAspect="1"/>
          </p:cNvPicPr>
          <p:nvPr/>
        </p:nvPicPr>
        <p:blipFill>
          <a:blip r:embed="rId4">
            <a:extLst/>
          </a:blip>
          <a:stretch>
            <a:fillRect/>
          </a:stretch>
        </p:blipFill>
        <p:spPr>
          <a:xfrm>
            <a:off x="1907703" y="1063625"/>
            <a:ext cx="4130676" cy="3508375"/>
          </a:xfrm>
          <a:prstGeom prst="rect">
            <a:avLst/>
          </a:prstGeom>
          <a:ln w="12700">
            <a:miter lim="400000"/>
          </a:ln>
        </p:spPr>
      </p:pic>
      <p:pic>
        <p:nvPicPr>
          <p:cNvPr id="138" name="Obrázek 1" descr="Obrázek 1"/>
          <p:cNvPicPr>
            <a:picLocks noChangeAspect="1"/>
          </p:cNvPicPr>
          <p:nvPr/>
        </p:nvPicPr>
        <p:blipFill>
          <a:blip r:embed="rId5">
            <a:extLst/>
          </a:blip>
          <a:stretch>
            <a:fillRect/>
          </a:stretch>
        </p:blipFill>
        <p:spPr>
          <a:xfrm>
            <a:off x="6229451" y="1019299"/>
            <a:ext cx="2192736" cy="3508376"/>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Nadpis 1"/>
          <p:cNvSpPr txBox="1"/>
          <p:nvPr>
            <p:ph type="title"/>
          </p:nvPr>
        </p:nvSpPr>
        <p:spPr>
          <a:prstGeom prst="rect">
            <a:avLst/>
          </a:prstGeom>
        </p:spPr>
        <p:txBody>
          <a:bodyPr/>
          <a:lstStyle/>
          <a:p>
            <a:pPr/>
            <a:r>
              <a:t>Narození 31.12. nebo 1.1.</a:t>
            </a:r>
          </a:p>
        </p:txBody>
      </p:sp>
      <p:sp>
        <p:nvSpPr>
          <p:cNvPr id="141" name="Zástupný obsah 2"/>
          <p:cNvSpPr txBox="1"/>
          <p:nvPr>
            <p:ph type="body" sz="quarter" idx="1"/>
          </p:nvPr>
        </p:nvSpPr>
        <p:spPr>
          <a:xfrm>
            <a:off x="6156176" y="1995686"/>
            <a:ext cx="2987825" cy="1008113"/>
          </a:xfrm>
          <a:prstGeom prst="rect">
            <a:avLst/>
          </a:prstGeom>
        </p:spPr>
        <p:txBody>
          <a:bodyPr/>
          <a:lstStyle>
            <a:lvl1pPr marL="0" indent="0">
              <a:spcBef>
                <a:spcPts val="400"/>
              </a:spcBef>
              <a:buSzTx/>
              <a:buNone/>
              <a:defRPr sz="2000"/>
            </a:lvl1pPr>
          </a:lstStyle>
          <a:p>
            <a:pPr/>
            <a:r>
              <a:t>Narození v lednu 2,5-4x zvyšuje šanci být top sportovec než v prosinci</a:t>
            </a:r>
          </a:p>
        </p:txBody>
      </p:sp>
      <p:pic>
        <p:nvPicPr>
          <p:cNvPr id="142" name="Obrázek 3" descr="Obrázek 3"/>
          <p:cNvPicPr>
            <a:picLocks noChangeAspect="1"/>
          </p:cNvPicPr>
          <p:nvPr/>
        </p:nvPicPr>
        <p:blipFill>
          <a:blip r:embed="rId2">
            <a:extLst/>
          </a:blip>
          <a:stretch>
            <a:fillRect/>
          </a:stretch>
        </p:blipFill>
        <p:spPr>
          <a:xfrm>
            <a:off x="683568" y="1200150"/>
            <a:ext cx="5354188" cy="3027784"/>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Nadpis 1"/>
          <p:cNvSpPr txBox="1"/>
          <p:nvPr>
            <p:ph type="title"/>
          </p:nvPr>
        </p:nvSpPr>
        <p:spPr>
          <a:prstGeom prst="rect">
            <a:avLst/>
          </a:prstGeom>
        </p:spPr>
        <p:txBody>
          <a:bodyPr/>
          <a:lstStyle/>
          <a:p>
            <a:pPr/>
            <a:r>
              <a:t>Jak se liší světová špička od domácí</a:t>
            </a:r>
          </a:p>
        </p:txBody>
      </p:sp>
      <p:sp>
        <p:nvSpPr>
          <p:cNvPr id="145" name="Zástupný obsah 2"/>
          <p:cNvSpPr txBox="1"/>
          <p:nvPr>
            <p:ph type="body" sz="quarter" idx="1"/>
          </p:nvPr>
        </p:nvSpPr>
        <p:spPr>
          <a:xfrm>
            <a:off x="6300192" y="1200150"/>
            <a:ext cx="2753525" cy="3394075"/>
          </a:xfrm>
          <a:prstGeom prst="rect">
            <a:avLst/>
          </a:prstGeom>
        </p:spPr>
        <p:txBody>
          <a:bodyPr/>
          <a:lstStyle/>
          <a:p>
            <a:pPr marL="0" indent="0" algn="ctr">
              <a:spcBef>
                <a:spcPts val="400"/>
              </a:spcBef>
              <a:buSzTx/>
              <a:buNone/>
              <a:defRPr sz="1800"/>
            </a:pPr>
            <a:r>
              <a:t>Základ je položen ve 14 letech, ale…</a:t>
            </a:r>
          </a:p>
          <a:p>
            <a:pPr marL="0" indent="0" algn="ctr">
              <a:buSzTx/>
              <a:buNone/>
              <a:defRPr sz="1800"/>
            </a:pPr>
          </a:p>
          <a:p>
            <a:pPr marL="0" indent="0" algn="ctr">
              <a:spcBef>
                <a:spcPts val="400"/>
              </a:spcBef>
              <a:buSzTx/>
              <a:buNone/>
              <a:defRPr sz="1800"/>
            </a:pPr>
            <a:r>
              <a:t>Vše se rozhoduje v nárůstu výkonu v U23</a:t>
            </a:r>
          </a:p>
          <a:p>
            <a:pPr marL="0" indent="0">
              <a:buSzTx/>
              <a:buNone/>
              <a:defRPr sz="1800"/>
            </a:pPr>
          </a:p>
          <a:p>
            <a:pPr marL="0" indent="0">
              <a:spcBef>
                <a:spcPts val="400"/>
              </a:spcBef>
              <a:buSzTx/>
              <a:buNone/>
              <a:defRPr sz="1800"/>
            </a:pPr>
            <a:r>
              <a:t>Pro úspěch v dospělých je nutné:</a:t>
            </a:r>
          </a:p>
          <a:p>
            <a:pPr>
              <a:spcBef>
                <a:spcPts val="400"/>
              </a:spcBef>
              <a:buFontTx/>
              <a:buAutoNum type="arabicPeriod" startAt="1"/>
              <a:defRPr sz="1800"/>
            </a:pPr>
            <a:r>
              <a:t>Být nadprůměrný 14-18</a:t>
            </a:r>
          </a:p>
          <a:p>
            <a:pPr>
              <a:spcBef>
                <a:spcPts val="400"/>
              </a:spcBef>
              <a:buFontTx/>
              <a:buAutoNum type="arabicPeriod" startAt="1"/>
              <a:defRPr sz="1800"/>
            </a:pPr>
            <a:r>
              <a:t>Nárůst výkonu trvá U23</a:t>
            </a:r>
          </a:p>
        </p:txBody>
      </p:sp>
      <p:pic>
        <p:nvPicPr>
          <p:cNvPr id="146" name="Obrázek 4" descr="Obrázek 4"/>
          <p:cNvPicPr>
            <a:picLocks noChangeAspect="1"/>
          </p:cNvPicPr>
          <p:nvPr/>
        </p:nvPicPr>
        <p:blipFill>
          <a:blip r:embed="rId2">
            <a:extLst/>
          </a:blip>
          <a:srcRect l="0" t="0" r="4754" b="0"/>
          <a:stretch>
            <a:fillRect/>
          </a:stretch>
        </p:blipFill>
        <p:spPr>
          <a:xfrm>
            <a:off x="457199" y="1309431"/>
            <a:ext cx="5770986" cy="3272229"/>
          </a:xfrm>
          <a:prstGeom prst="rect">
            <a:avLst/>
          </a:prstGeom>
          <a:ln w="12700">
            <a:miter lim="400000"/>
          </a:ln>
        </p:spPr>
      </p:pic>
      <p:sp>
        <p:nvSpPr>
          <p:cNvPr id="147" name="Přímá spojnice se šipkou 6"/>
          <p:cNvSpPr/>
          <p:nvPr/>
        </p:nvSpPr>
        <p:spPr>
          <a:xfrm flipV="1">
            <a:off x="1259632" y="3147814"/>
            <a:ext cx="432049" cy="864097"/>
          </a:xfrm>
          <a:prstGeom prst="line">
            <a:avLst/>
          </a:prstGeom>
          <a:ln w="38100">
            <a:solidFill>
              <a:srgbClr val="FFFF00"/>
            </a:solidFill>
            <a:tailEnd type="triangle"/>
          </a:ln>
          <a:effectLst>
            <a:outerShdw sx="100000" sy="100000" kx="0" ky="0" algn="b" rotWithShape="0" blurRad="38100" dist="23000" dir="5400000">
              <a:srgbClr val="000000">
                <a:alpha val="35000"/>
              </a:srgbClr>
            </a:outerShdw>
          </a:effectLst>
        </p:spPr>
        <p:txBody>
          <a:bodyPr lIns="45719" rIns="45719"/>
          <a:lstStyle/>
          <a:p>
            <a:pPr/>
          </a:p>
        </p:txBody>
      </p:sp>
      <p:sp>
        <p:nvSpPr>
          <p:cNvPr id="148" name="Přímá spojnice se šipkou 7"/>
          <p:cNvSpPr/>
          <p:nvPr/>
        </p:nvSpPr>
        <p:spPr>
          <a:xfrm flipV="1">
            <a:off x="1691680" y="2787774"/>
            <a:ext cx="285636" cy="354311"/>
          </a:xfrm>
          <a:prstGeom prst="line">
            <a:avLst/>
          </a:prstGeom>
          <a:ln w="38100">
            <a:solidFill>
              <a:srgbClr val="FFFF00"/>
            </a:solidFill>
            <a:tailEnd type="triangle"/>
          </a:ln>
          <a:effectLst>
            <a:outerShdw sx="100000" sy="100000" kx="0" ky="0" algn="b" rotWithShape="0" blurRad="38100" dist="23000" dir="5400000">
              <a:srgbClr val="000000">
                <a:alpha val="35000"/>
              </a:srgbClr>
            </a:outerShdw>
          </a:effectLst>
        </p:spPr>
        <p:txBody>
          <a:bodyPr lIns="45719" rIns="45719"/>
          <a:lstStyle/>
          <a:p>
            <a:pPr/>
          </a:p>
        </p:txBody>
      </p:sp>
      <p:sp>
        <p:nvSpPr>
          <p:cNvPr id="149" name="Přímá spojnice se šipkou 9"/>
          <p:cNvSpPr/>
          <p:nvPr/>
        </p:nvSpPr>
        <p:spPr>
          <a:xfrm flipV="1">
            <a:off x="1977314" y="2643758"/>
            <a:ext cx="362438" cy="144017"/>
          </a:xfrm>
          <a:prstGeom prst="line">
            <a:avLst/>
          </a:prstGeom>
          <a:ln w="38100">
            <a:solidFill>
              <a:srgbClr val="FFFF00"/>
            </a:solidFill>
            <a:tailEnd type="triangle"/>
          </a:ln>
          <a:effectLst>
            <a:outerShdw sx="100000" sy="100000" kx="0" ky="0" algn="b" rotWithShape="0" blurRad="38100" dist="23000" dir="5400000">
              <a:srgbClr val="000000">
                <a:alpha val="35000"/>
              </a:srgbClr>
            </a:outerShdw>
          </a:effectLst>
        </p:spPr>
        <p:txBody>
          <a:bodyPr lIns="45719" rIns="45719"/>
          <a:lstStyle/>
          <a:p>
            <a:pPr/>
          </a:p>
        </p:txBody>
      </p:sp>
      <p:sp>
        <p:nvSpPr>
          <p:cNvPr id="150" name="Přímá spojnice se šipkou 11"/>
          <p:cNvSpPr/>
          <p:nvPr/>
        </p:nvSpPr>
        <p:spPr>
          <a:xfrm>
            <a:off x="2370644" y="2643758"/>
            <a:ext cx="401157" cy="1"/>
          </a:xfrm>
          <a:prstGeom prst="line">
            <a:avLst/>
          </a:prstGeom>
          <a:ln w="38100">
            <a:solidFill>
              <a:srgbClr val="FFFF00"/>
            </a:solidFill>
            <a:tailEnd type="triangle"/>
          </a:ln>
          <a:effectLst>
            <a:outerShdw sx="100000" sy="100000" kx="0" ky="0" algn="b" rotWithShape="0" blurRad="38100" dist="23000" dir="5400000">
              <a:srgbClr val="000000">
                <a:alpha val="35000"/>
              </a:srgbClr>
            </a:outerShdw>
          </a:effectLst>
        </p:spPr>
        <p:txBody>
          <a:bodyPr lIns="45719" rIns="45719"/>
          <a:lstStyle/>
          <a:p>
            <a:pPr/>
          </a:p>
        </p:txBody>
      </p:sp>
      <p:sp>
        <p:nvSpPr>
          <p:cNvPr id="151" name="Přímá spojnice se šipkou 13"/>
          <p:cNvSpPr/>
          <p:nvPr/>
        </p:nvSpPr>
        <p:spPr>
          <a:xfrm>
            <a:off x="2771800" y="2643757"/>
            <a:ext cx="576064" cy="144018"/>
          </a:xfrm>
          <a:prstGeom prst="line">
            <a:avLst/>
          </a:prstGeom>
          <a:ln w="38100">
            <a:solidFill>
              <a:srgbClr val="FFFF00"/>
            </a:solidFill>
            <a:tailEnd type="triangle"/>
          </a:ln>
          <a:effectLst>
            <a:outerShdw sx="100000" sy="100000" kx="0" ky="0" algn="b" rotWithShape="0" blurRad="38100" dist="23000" dir="5400000">
              <a:srgbClr val="000000">
                <a:alpha val="35000"/>
              </a:srgbClr>
            </a:outerShdw>
          </a:effectLst>
        </p:spPr>
        <p:txBody>
          <a:bodyPr lIns="45719" rIns="45719"/>
          <a:lstStyle/>
          <a:p>
            <a:pPr/>
          </a:p>
        </p:txBody>
      </p:sp>
      <p:sp>
        <p:nvSpPr>
          <p:cNvPr id="152" name="Přímá spojnice se šipkou 16"/>
          <p:cNvSpPr/>
          <p:nvPr/>
        </p:nvSpPr>
        <p:spPr>
          <a:xfrm flipV="1">
            <a:off x="1977314" y="2499741"/>
            <a:ext cx="362438" cy="279624"/>
          </a:xfrm>
          <a:prstGeom prst="line">
            <a:avLst/>
          </a:prstGeom>
          <a:ln w="38100">
            <a:solidFill>
              <a:srgbClr val="00B050"/>
            </a:solidFill>
            <a:tailEnd type="triangle"/>
          </a:ln>
          <a:effectLst>
            <a:outerShdw sx="100000" sy="100000" kx="0" ky="0" algn="b" rotWithShape="0" blurRad="38100" dist="23000" dir="5400000">
              <a:srgbClr val="000000">
                <a:alpha val="35000"/>
              </a:srgbClr>
            </a:outerShdw>
          </a:effectLst>
        </p:spPr>
        <p:txBody>
          <a:bodyPr lIns="45719" rIns="45719"/>
          <a:lstStyle/>
          <a:p>
            <a:pPr/>
          </a:p>
        </p:txBody>
      </p:sp>
      <p:sp>
        <p:nvSpPr>
          <p:cNvPr id="153" name="Přímá spojnice se šipkou 18"/>
          <p:cNvSpPr/>
          <p:nvPr/>
        </p:nvSpPr>
        <p:spPr>
          <a:xfrm flipV="1">
            <a:off x="2347784" y="2283719"/>
            <a:ext cx="424016" cy="220163"/>
          </a:xfrm>
          <a:prstGeom prst="line">
            <a:avLst/>
          </a:prstGeom>
          <a:ln w="38100">
            <a:solidFill>
              <a:srgbClr val="00B050"/>
            </a:solidFill>
            <a:tailEnd type="triangle"/>
          </a:ln>
          <a:effectLst>
            <a:outerShdw sx="100000" sy="100000" kx="0" ky="0" algn="b" rotWithShape="0" blurRad="38100" dist="23000" dir="5400000">
              <a:srgbClr val="000000">
                <a:alpha val="35000"/>
              </a:srgbClr>
            </a:outerShdw>
          </a:effectLst>
        </p:spPr>
        <p:txBody>
          <a:bodyPr lIns="45719" rIns="45719"/>
          <a:lstStyle/>
          <a:p>
            <a:pPr/>
          </a:p>
        </p:txBody>
      </p:sp>
      <p:sp>
        <p:nvSpPr>
          <p:cNvPr id="154" name="Přímá spojnice se šipkou 20"/>
          <p:cNvSpPr/>
          <p:nvPr/>
        </p:nvSpPr>
        <p:spPr>
          <a:xfrm flipV="1">
            <a:off x="2779832" y="2067693"/>
            <a:ext cx="496025" cy="216025"/>
          </a:xfrm>
          <a:prstGeom prst="line">
            <a:avLst/>
          </a:prstGeom>
          <a:ln w="38100">
            <a:solidFill>
              <a:srgbClr val="00B050"/>
            </a:solidFill>
            <a:tailEnd type="triangle"/>
          </a:ln>
          <a:effectLst>
            <a:outerShdw sx="100000" sy="100000" kx="0" ky="0" algn="b" rotWithShape="0" blurRad="38100" dist="23000" dir="5400000">
              <a:srgbClr val="000000">
                <a:alpha val="35000"/>
              </a:srgbClr>
            </a:outerShdw>
          </a:effectLst>
        </p:spPr>
        <p:txBody>
          <a:bodyPr lIns="45719" rIns="45719"/>
          <a:lstStyle/>
          <a:p>
            <a:pPr/>
          </a:p>
        </p:txBody>
      </p:sp>
      <p:sp>
        <p:nvSpPr>
          <p:cNvPr id="155" name="Přímá spojnice se šipkou 22"/>
          <p:cNvSpPr/>
          <p:nvPr/>
        </p:nvSpPr>
        <p:spPr>
          <a:xfrm flipV="1">
            <a:off x="3282732" y="1995685"/>
            <a:ext cx="713205" cy="88922"/>
          </a:xfrm>
          <a:prstGeom prst="line">
            <a:avLst/>
          </a:prstGeom>
          <a:ln w="38100">
            <a:solidFill>
              <a:srgbClr val="00B050"/>
            </a:solidFill>
            <a:tailEnd type="triangle"/>
          </a:ln>
          <a:effectLst>
            <a:outerShdw sx="100000" sy="100000" kx="0" ky="0" algn="b" rotWithShape="0" blurRad="38100" dist="23000" dir="5400000">
              <a:srgbClr val="000000">
                <a:alpha val="35000"/>
              </a:srgbClr>
            </a:outerShdw>
          </a:effectLst>
        </p:spPr>
        <p:txBody>
          <a:bodyPr lIns="45719" rIns="45719"/>
          <a:lstStyle/>
          <a:p>
            <a:pPr/>
          </a:p>
        </p:txBody>
      </p:sp>
      <p:sp>
        <p:nvSpPr>
          <p:cNvPr id="156" name="Přímá spojnice se šipkou 24"/>
          <p:cNvSpPr/>
          <p:nvPr/>
        </p:nvSpPr>
        <p:spPr>
          <a:xfrm>
            <a:off x="4002811" y="1995685"/>
            <a:ext cx="785213" cy="288033"/>
          </a:xfrm>
          <a:prstGeom prst="line">
            <a:avLst/>
          </a:prstGeom>
          <a:ln w="38100">
            <a:solidFill>
              <a:srgbClr val="00B050"/>
            </a:solidFill>
            <a:tailEnd type="triangle"/>
          </a:ln>
          <a:effectLst>
            <a:outerShdw sx="100000" sy="100000" kx="0" ky="0" algn="b" rotWithShape="0" blurRad="38100" dist="23000" dir="5400000">
              <a:srgbClr val="000000">
                <a:alpha val="35000"/>
              </a:srgbClr>
            </a:outerShdw>
          </a:effectLst>
        </p:spPr>
        <p:txBody>
          <a:bodyPr lIns="45719" rIns="45719"/>
          <a:lstStyle/>
          <a:p>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Nadpis 1"/>
          <p:cNvSpPr txBox="1"/>
          <p:nvPr>
            <p:ph type="title"/>
          </p:nvPr>
        </p:nvSpPr>
        <p:spPr>
          <a:xfrm>
            <a:off x="457200" y="206375"/>
            <a:ext cx="8507288" cy="857250"/>
          </a:xfrm>
          <a:prstGeom prst="rect">
            <a:avLst/>
          </a:prstGeom>
        </p:spPr>
        <p:txBody>
          <a:bodyPr/>
          <a:lstStyle/>
          <a:p>
            <a:pPr/>
            <a:r>
              <a:t>Klasický talent management selhává</a:t>
            </a:r>
          </a:p>
        </p:txBody>
      </p:sp>
      <p:pic>
        <p:nvPicPr>
          <p:cNvPr id="159" name="Obrázek 4" descr="Obrázek 4"/>
          <p:cNvPicPr>
            <a:picLocks noChangeAspect="1"/>
          </p:cNvPicPr>
          <p:nvPr/>
        </p:nvPicPr>
        <p:blipFill>
          <a:blip r:embed="rId2">
            <a:extLst/>
          </a:blip>
          <a:stretch>
            <a:fillRect/>
          </a:stretch>
        </p:blipFill>
        <p:spPr>
          <a:xfrm>
            <a:off x="557577" y="1482933"/>
            <a:ext cx="2879726" cy="1592264"/>
          </a:xfrm>
          <a:prstGeom prst="rect">
            <a:avLst/>
          </a:prstGeom>
          <a:ln w="12700">
            <a:miter lim="400000"/>
          </a:ln>
        </p:spPr>
      </p:pic>
      <p:sp>
        <p:nvSpPr>
          <p:cNvPr id="160" name="TextovéPole 6"/>
          <p:cNvSpPr txBox="1"/>
          <p:nvPr/>
        </p:nvSpPr>
        <p:spPr>
          <a:xfrm>
            <a:off x="1665216" y="1113045"/>
            <a:ext cx="587014" cy="35066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latin typeface="Arial"/>
                <a:ea typeface="Arial"/>
                <a:cs typeface="Arial"/>
                <a:sym typeface="Arial"/>
              </a:defRPr>
            </a:lvl1pPr>
          </a:lstStyle>
          <a:p>
            <a:pPr/>
            <a:r>
              <a:t>Itálie</a:t>
            </a:r>
          </a:p>
        </p:txBody>
      </p:sp>
      <p:sp>
        <p:nvSpPr>
          <p:cNvPr id="161" name="TextovéPole 7"/>
          <p:cNvSpPr txBox="1"/>
          <p:nvPr/>
        </p:nvSpPr>
        <p:spPr>
          <a:xfrm>
            <a:off x="5737591" y="2744372"/>
            <a:ext cx="1086704" cy="31339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600">
                <a:latin typeface="Arial"/>
                <a:ea typeface="Arial"/>
                <a:cs typeface="Arial"/>
                <a:sym typeface="Arial"/>
              </a:defRPr>
            </a:lvl1pPr>
          </a:lstStyle>
          <a:p>
            <a:pPr/>
            <a:r>
              <a:t>Studie UCI</a:t>
            </a:r>
          </a:p>
        </p:txBody>
      </p:sp>
      <p:sp>
        <p:nvSpPr>
          <p:cNvPr id="162" name="TextovéPole 8"/>
          <p:cNvSpPr txBox="1"/>
          <p:nvPr/>
        </p:nvSpPr>
        <p:spPr>
          <a:xfrm>
            <a:off x="4401696" y="1206649"/>
            <a:ext cx="3941008" cy="124215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a:latin typeface="Arial"/>
                <a:ea typeface="Arial"/>
                <a:cs typeface="Arial"/>
                <a:sym typeface="Arial"/>
              </a:defRPr>
            </a:pPr>
            <a:r>
              <a:t>Austrálie</a:t>
            </a:r>
          </a:p>
          <a:p>
            <a:pPr>
              <a:defRPr sz="1200">
                <a:latin typeface="Arial"/>
                <a:ea typeface="Arial"/>
                <a:cs typeface="Arial"/>
                <a:sym typeface="Arial"/>
              </a:defRPr>
            </a:pPr>
            <a:r>
              <a:t>Overall our findings provide further support to the DMSP model recommendation that young athletes are not physically or psychosocially ready to enter the investment stage at least age 16 years</a:t>
            </a:r>
            <a:r>
              <a:t> </a:t>
            </a:r>
            <a:r>
              <a:t>(and often closer to 18 years).</a:t>
            </a:r>
          </a:p>
        </p:txBody>
      </p:sp>
      <p:sp>
        <p:nvSpPr>
          <p:cNvPr id="163" name="TextovéPole 1"/>
          <p:cNvSpPr txBox="1"/>
          <p:nvPr/>
        </p:nvSpPr>
        <p:spPr>
          <a:xfrm>
            <a:off x="369248" y="3219822"/>
            <a:ext cx="3591312" cy="1052486"/>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a:latin typeface="Arial"/>
                <a:ea typeface="Arial"/>
                <a:cs typeface="Arial"/>
                <a:sym typeface="Arial"/>
              </a:defRPr>
            </a:pPr>
            <a:r>
              <a:t>Cyklistika – celý svět</a:t>
            </a:r>
          </a:p>
          <a:p>
            <a:pPr>
              <a:defRPr sz="1000">
                <a:latin typeface="Arial"/>
                <a:ea typeface="Arial"/>
                <a:cs typeface="Arial"/>
                <a:sym typeface="Arial"/>
              </a:defRPr>
            </a:pPr>
            <a:r>
              <a:t>Altogether, 27,454 results of 8004 athletes from 108 countries were collected. We found that 29.4% of the elite athletes had participated in junior World Championships, and that 34% of the participants in junior World Championships later participated in major elite competitions. </a:t>
            </a:r>
          </a:p>
        </p:txBody>
      </p:sp>
      <p:sp>
        <p:nvSpPr>
          <p:cNvPr id="164" name="TextovéPole 3"/>
          <p:cNvSpPr txBox="1"/>
          <p:nvPr/>
        </p:nvSpPr>
        <p:spPr>
          <a:xfrm>
            <a:off x="4401696" y="3082925"/>
            <a:ext cx="4239384" cy="103336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200">
                <a:latin typeface="Arial"/>
                <a:ea typeface="Arial"/>
                <a:cs typeface="Arial"/>
                <a:sym typeface="Arial"/>
              </a:defRPr>
            </a:pPr>
            <a:r>
              <a:t>In conclusion, the traditional measures such as V˙O</a:t>
            </a:r>
            <a:r>
              <a:rPr baseline="-25000"/>
              <a:t>2peak</a:t>
            </a:r>
            <a:r>
              <a:t>, V˙O</a:t>
            </a:r>
            <a:r>
              <a:rPr baseline="-25000"/>
              <a:t>2</a:t>
            </a:r>
            <a:r>
              <a:t> at RCP, V˙O</a:t>
            </a:r>
            <a:r>
              <a:rPr baseline="-25000"/>
              <a:t>2</a:t>
            </a:r>
            <a:r>
              <a:t> at </a:t>
            </a:r>
            <a:r>
              <a:rPr i="1"/>
              <a:t>V</a:t>
            </a:r>
            <a:r>
              <a:rPr baseline="-25000" i="1"/>
              <a:t>T</a:t>
            </a:r>
            <a:r>
              <a:t>, are useful in identifying the young cyclists who can excel in their age category. However, none of them can be used for talent identification and to predict the competitive level that can be reached in adulthood.</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Nadpis 1"/>
          <p:cNvSpPr txBox="1"/>
          <p:nvPr>
            <p:ph type="title"/>
          </p:nvPr>
        </p:nvSpPr>
        <p:spPr>
          <a:prstGeom prst="rect">
            <a:avLst/>
          </a:prstGeom>
        </p:spPr>
        <p:txBody>
          <a:bodyPr/>
          <a:lstStyle>
            <a:lvl1pPr defTabSz="795527">
              <a:defRPr sz="3132"/>
            </a:lvl1pPr>
          </a:lstStyle>
          <a:p>
            <a:pPr/>
            <a:r>
              <a:t>Uspět v juniorech a seniorech je úplně něco jiného</a:t>
            </a:r>
          </a:p>
        </p:txBody>
      </p:sp>
      <p:pic>
        <p:nvPicPr>
          <p:cNvPr id="167" name="Zástupný obsah 4" descr="Zástupný obsah 4"/>
          <p:cNvPicPr>
            <a:picLocks noChangeAspect="1"/>
          </p:cNvPicPr>
          <p:nvPr/>
        </p:nvPicPr>
        <p:blipFill>
          <a:blip r:embed="rId2">
            <a:extLst/>
          </a:blip>
          <a:stretch>
            <a:fillRect/>
          </a:stretch>
        </p:blipFill>
        <p:spPr>
          <a:xfrm>
            <a:off x="1378889" y="1200150"/>
            <a:ext cx="6386221" cy="3394075"/>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Nadpis 1"/>
          <p:cNvSpPr txBox="1"/>
          <p:nvPr>
            <p:ph type="title"/>
          </p:nvPr>
        </p:nvSpPr>
        <p:spPr>
          <a:prstGeom prst="rect">
            <a:avLst/>
          </a:prstGeom>
        </p:spPr>
        <p:txBody>
          <a:bodyPr/>
          <a:lstStyle>
            <a:lvl1pPr defTabSz="795527">
              <a:defRPr sz="3132"/>
            </a:lvl1pPr>
          </a:lstStyle>
          <a:p>
            <a:pPr/>
            <a:r>
              <a:t>Uspět v juniorech a seniorech je úplně něco jiného</a:t>
            </a:r>
          </a:p>
        </p:txBody>
      </p:sp>
      <p:sp>
        <p:nvSpPr>
          <p:cNvPr id="170" name="Zástupný text 5"/>
          <p:cNvSpPr txBox="1"/>
          <p:nvPr>
            <p:ph type="body" sz="quarter" idx="1"/>
          </p:nvPr>
        </p:nvSpPr>
        <p:spPr>
          <a:xfrm>
            <a:off x="457201" y="1151334"/>
            <a:ext cx="4040188" cy="479823"/>
          </a:xfrm>
          <a:prstGeom prst="rect">
            <a:avLst/>
          </a:prstGeom>
        </p:spPr>
        <p:txBody>
          <a:bodyPr/>
          <a:lstStyle/>
          <a:p>
            <a:pPr/>
            <a:r>
              <a:t>Junior</a:t>
            </a:r>
          </a:p>
        </p:txBody>
      </p:sp>
      <p:sp>
        <p:nvSpPr>
          <p:cNvPr id="171" name="Zástupný obsah 6"/>
          <p:cNvSpPr txBox="1"/>
          <p:nvPr/>
        </p:nvSpPr>
        <p:spPr>
          <a:xfrm>
            <a:off x="502921" y="1631156"/>
            <a:ext cx="3948748" cy="2963467"/>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42900" indent="-342900">
              <a:spcBef>
                <a:spcPts val="500"/>
              </a:spcBef>
              <a:buSzPct val="100000"/>
              <a:buFont typeface="Arial"/>
              <a:buChar char="•"/>
              <a:defRPr sz="2400"/>
            </a:pPr>
            <a:r>
              <a:t>Musí začít dříve</a:t>
            </a:r>
          </a:p>
          <a:p>
            <a:pPr marL="342900" indent="-342900">
              <a:spcBef>
                <a:spcPts val="500"/>
              </a:spcBef>
              <a:buSzPct val="100000"/>
              <a:buFont typeface="Arial"/>
              <a:buChar char="•"/>
              <a:defRPr sz="2400"/>
            </a:pPr>
            <a:r>
              <a:t>Rychlý progres k výsledku</a:t>
            </a:r>
          </a:p>
          <a:p>
            <a:pPr marL="342900" indent="-342900">
              <a:spcBef>
                <a:spcPts val="500"/>
              </a:spcBef>
              <a:buSzPct val="100000"/>
              <a:buFont typeface="Arial"/>
              <a:buChar char="•"/>
              <a:defRPr sz="2400"/>
            </a:pPr>
            <a:r>
              <a:t>Raná specializace</a:t>
            </a:r>
          </a:p>
          <a:p>
            <a:pPr marL="342900" indent="-342900">
              <a:spcBef>
                <a:spcPts val="500"/>
              </a:spcBef>
              <a:buSzPct val="100000"/>
              <a:buFont typeface="Arial"/>
              <a:buChar char="•"/>
              <a:defRPr sz="2400"/>
            </a:pPr>
            <a:r>
              <a:t>Pouze jeden sport</a:t>
            </a:r>
          </a:p>
          <a:p>
            <a:pPr marL="342900" indent="-342900">
              <a:spcBef>
                <a:spcPts val="500"/>
              </a:spcBef>
              <a:buSzPct val="100000"/>
              <a:buFont typeface="Arial"/>
              <a:buChar char="•"/>
              <a:defRPr sz="2400"/>
            </a:pPr>
            <a:r>
              <a:t>Neorganizovaný sport nemá vliv na výsledek</a:t>
            </a:r>
          </a:p>
        </p:txBody>
      </p:sp>
      <p:sp>
        <p:nvSpPr>
          <p:cNvPr id="172" name="Zástupný text 7"/>
          <p:cNvSpPr/>
          <p:nvPr>
            <p:ph type="body" idx="21"/>
          </p:nvPr>
        </p:nvSpPr>
        <p:spPr>
          <a:prstGeom prst="rect">
            <a:avLst/>
          </a:prstGeom>
          <a:extLst>
            <a:ext uri="{C572A759-6A51-4108-AA02-DFA0A04FC94B}">
              <ma14:wrappingTextBoxFlag xmlns:ma14="http://schemas.microsoft.com/office/mac/drawingml/2011/main" val="1"/>
            </a:ext>
          </a:extLst>
        </p:spPr>
        <p:txBody>
          <a:bodyPr/>
          <a:lstStyle>
            <a:lvl1pPr marL="0" indent="0">
              <a:spcBef>
                <a:spcPts val="500"/>
              </a:spcBef>
              <a:buSzTx/>
              <a:buFontTx/>
              <a:buNone/>
              <a:defRPr b="1" sz="2400"/>
            </a:lvl1pPr>
          </a:lstStyle>
          <a:p>
            <a:pPr/>
            <a:r>
              <a:t>Senior</a:t>
            </a:r>
          </a:p>
        </p:txBody>
      </p:sp>
      <p:sp>
        <p:nvSpPr>
          <p:cNvPr id="173" name="Zástupný obsah 4"/>
          <p:cNvSpPr txBox="1"/>
          <p:nvPr/>
        </p:nvSpPr>
        <p:spPr>
          <a:xfrm>
            <a:off x="4690745" y="1631156"/>
            <a:ext cx="3950337" cy="2963467"/>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42900" indent="-342900">
              <a:spcBef>
                <a:spcPts val="500"/>
              </a:spcBef>
              <a:buSzPct val="100000"/>
              <a:buFont typeface="Arial"/>
              <a:buChar char="•"/>
              <a:defRPr sz="2400"/>
            </a:pPr>
            <a:r>
              <a:t>Může začít později</a:t>
            </a:r>
          </a:p>
          <a:p>
            <a:pPr marL="342900" indent="-342900">
              <a:spcBef>
                <a:spcPts val="500"/>
              </a:spcBef>
              <a:buSzPct val="100000"/>
              <a:buFont typeface="Arial"/>
              <a:buChar char="•"/>
              <a:defRPr sz="2400"/>
            </a:pPr>
            <a:r>
              <a:t>Postupný progres</a:t>
            </a:r>
          </a:p>
          <a:p>
            <a:pPr marL="342900" indent="-342900">
              <a:spcBef>
                <a:spcPts val="500"/>
              </a:spcBef>
              <a:buSzPct val="100000"/>
              <a:buFont typeface="Arial"/>
              <a:buChar char="•"/>
              <a:defRPr sz="2400"/>
            </a:pPr>
            <a:r>
              <a:t>Pozdní specializace</a:t>
            </a:r>
          </a:p>
          <a:p>
            <a:pPr marL="342900" indent="-342900">
              <a:spcBef>
                <a:spcPts val="500"/>
              </a:spcBef>
              <a:buSzPct val="100000"/>
              <a:buFont typeface="Arial"/>
              <a:buChar char="•"/>
              <a:defRPr sz="2400"/>
            </a:pPr>
            <a:r>
              <a:t>Více sportů do jun. kat.</a:t>
            </a:r>
          </a:p>
          <a:p>
            <a:pPr marL="342900" indent="-342900">
              <a:spcBef>
                <a:spcPts val="500"/>
              </a:spcBef>
              <a:buSzPct val="100000"/>
              <a:buFont typeface="Arial"/>
              <a:buChar char="•"/>
              <a:defRPr sz="2400"/>
            </a:pPr>
            <a:r>
              <a:t>Neorganizovaný sport nemá vliv na výsledek</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Nadpis 1"/>
          <p:cNvSpPr txBox="1"/>
          <p:nvPr>
            <p:ph type="title"/>
          </p:nvPr>
        </p:nvSpPr>
        <p:spPr>
          <a:xfrm>
            <a:off x="558133" y="232854"/>
            <a:ext cx="8128667" cy="830771"/>
          </a:xfrm>
          <a:prstGeom prst="rect">
            <a:avLst/>
          </a:prstGeom>
        </p:spPr>
        <p:txBody>
          <a:bodyPr/>
          <a:lstStyle/>
          <a:p>
            <a:pPr/>
            <a:r>
              <a:t>Opravdu mládež trénuje podobně?</a:t>
            </a:r>
          </a:p>
        </p:txBody>
      </p:sp>
      <p:sp>
        <p:nvSpPr>
          <p:cNvPr id="176" name="Zástupný obsah 2"/>
          <p:cNvSpPr txBox="1"/>
          <p:nvPr>
            <p:ph type="body" sz="quarter" idx="1"/>
          </p:nvPr>
        </p:nvSpPr>
        <p:spPr>
          <a:xfrm>
            <a:off x="6369153" y="3198004"/>
            <a:ext cx="2602633" cy="1371601"/>
          </a:xfrm>
          <a:prstGeom prst="rect">
            <a:avLst/>
          </a:prstGeom>
        </p:spPr>
        <p:txBody>
          <a:bodyPr/>
          <a:lstStyle>
            <a:lvl1pPr marL="0" indent="0" algn="ctr">
              <a:spcBef>
                <a:spcPts val="200"/>
              </a:spcBef>
              <a:buSzTx/>
              <a:buNone/>
              <a:defRPr sz="1200"/>
            </a:lvl1pPr>
          </a:lstStyle>
          <a:p>
            <a:pPr/>
            <a:r>
              <a:t>Definice MOV: „Elite young athlete“ = dítě, které má sportovní supertalent a které absolvuje superspecializovaný trénink, které je pod dohledem expertů a vystaveno velmi časnému závodění </a:t>
            </a:r>
          </a:p>
        </p:txBody>
      </p:sp>
      <p:pic>
        <p:nvPicPr>
          <p:cNvPr id="177" name="Picture 2" descr="Picture 2"/>
          <p:cNvPicPr>
            <a:picLocks noChangeAspect="1"/>
          </p:cNvPicPr>
          <p:nvPr/>
        </p:nvPicPr>
        <p:blipFill>
          <a:blip r:embed="rId2">
            <a:extLst/>
          </a:blip>
          <a:srcRect l="6153" t="13601" r="0" b="0"/>
          <a:stretch>
            <a:fillRect/>
          </a:stretch>
        </p:blipFill>
        <p:spPr>
          <a:xfrm>
            <a:off x="6439686" y="1063625"/>
            <a:ext cx="2235200" cy="1371600"/>
          </a:xfrm>
          <a:prstGeom prst="rect">
            <a:avLst/>
          </a:prstGeom>
          <a:ln w="12700">
            <a:miter lim="400000"/>
          </a:ln>
        </p:spPr>
      </p:pic>
      <p:sp>
        <p:nvSpPr>
          <p:cNvPr id="178" name="TextovéPole 3"/>
          <p:cNvSpPr txBox="1"/>
          <p:nvPr/>
        </p:nvSpPr>
        <p:spPr>
          <a:xfrm>
            <a:off x="6414873" y="2492375"/>
            <a:ext cx="2284825" cy="44205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200">
                <a:latin typeface="Arial"/>
                <a:ea typeface="Arial"/>
                <a:cs typeface="Arial"/>
                <a:sym typeface="Arial"/>
              </a:defRPr>
            </a:lvl1pPr>
          </a:lstStyle>
          <a:p>
            <a:pPr/>
            <a:r>
              <a:t>Ve 14 letech (2012) měla 32 trénink. hodin / týden</a:t>
            </a:r>
          </a:p>
        </p:txBody>
      </p:sp>
      <p:pic>
        <p:nvPicPr>
          <p:cNvPr id="179" name="Picture 4" descr="Picture 4"/>
          <p:cNvPicPr>
            <a:picLocks noChangeAspect="1"/>
          </p:cNvPicPr>
          <p:nvPr/>
        </p:nvPicPr>
        <p:blipFill>
          <a:blip r:embed="rId3">
            <a:extLst/>
          </a:blip>
          <a:srcRect l="12345" t="7366" r="8442" b="0"/>
          <a:stretch>
            <a:fillRect/>
          </a:stretch>
        </p:blipFill>
        <p:spPr>
          <a:xfrm>
            <a:off x="3454399" y="1699175"/>
            <a:ext cx="2235201" cy="1472098"/>
          </a:xfrm>
          <a:prstGeom prst="rect">
            <a:avLst/>
          </a:prstGeom>
          <a:ln w="12700">
            <a:miter lim="400000"/>
          </a:ln>
        </p:spPr>
      </p:pic>
      <p:sp>
        <p:nvSpPr>
          <p:cNvPr id="180" name="TextovéPole 4"/>
          <p:cNvSpPr txBox="1"/>
          <p:nvPr/>
        </p:nvSpPr>
        <p:spPr>
          <a:xfrm>
            <a:off x="3429587" y="3219822"/>
            <a:ext cx="2284825" cy="26425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200">
                <a:latin typeface="Arial"/>
                <a:ea typeface="Arial"/>
                <a:cs typeface="Arial"/>
                <a:sym typeface="Arial"/>
              </a:defRPr>
            </a:lvl1pPr>
          </a:lstStyle>
          <a:p>
            <a:pPr/>
            <a:r>
              <a:t>10-12 trénink. hodin / týden</a:t>
            </a:r>
          </a:p>
        </p:txBody>
      </p:sp>
      <p:pic>
        <p:nvPicPr>
          <p:cNvPr id="181" name="Obrázek 7" descr="Obrázek 7"/>
          <p:cNvPicPr>
            <a:picLocks noChangeAspect="1"/>
          </p:cNvPicPr>
          <p:nvPr/>
        </p:nvPicPr>
        <p:blipFill>
          <a:blip r:embed="rId4">
            <a:extLst/>
          </a:blip>
          <a:srcRect l="15200" t="17801" r="1491" b="1000"/>
          <a:stretch>
            <a:fillRect/>
          </a:stretch>
        </p:blipFill>
        <p:spPr>
          <a:xfrm>
            <a:off x="660141" y="2474381"/>
            <a:ext cx="2235199" cy="1641033"/>
          </a:xfrm>
          <a:prstGeom prst="rect">
            <a:avLst/>
          </a:prstGeom>
          <a:ln w="12700">
            <a:miter lim="400000"/>
          </a:ln>
        </p:spPr>
      </p:pic>
      <p:sp>
        <p:nvSpPr>
          <p:cNvPr id="182" name="TextovéPole 8"/>
          <p:cNvSpPr txBox="1"/>
          <p:nvPr/>
        </p:nvSpPr>
        <p:spPr>
          <a:xfrm>
            <a:off x="603853" y="4118481"/>
            <a:ext cx="2284826" cy="26425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200">
                <a:latin typeface="Arial"/>
                <a:ea typeface="Arial"/>
                <a:cs typeface="Arial"/>
                <a:sym typeface="Arial"/>
              </a:defRPr>
            </a:lvl1pPr>
          </a:lstStyle>
          <a:p>
            <a:pPr/>
            <a:r>
              <a:t>5-7 trénink. hodin / týden</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Nadpis 1"/>
          <p:cNvSpPr txBox="1"/>
          <p:nvPr>
            <p:ph type="title"/>
          </p:nvPr>
        </p:nvSpPr>
        <p:spPr>
          <a:prstGeom prst="rect">
            <a:avLst/>
          </a:prstGeom>
        </p:spPr>
        <p:txBody>
          <a:bodyPr/>
          <a:lstStyle>
            <a:lvl1pPr defTabSz="777240">
              <a:defRPr sz="2720"/>
            </a:lvl1pPr>
          </a:lstStyle>
          <a:p>
            <a:pPr/>
            <a:r>
              <a:t>Děti se zlepší sami od sebe, ale můžeme jim pomoci… kdykoliv</a:t>
            </a:r>
          </a:p>
        </p:txBody>
      </p:sp>
      <p:pic>
        <p:nvPicPr>
          <p:cNvPr id="185" name="Obrázek 5" descr="Obrázek 5"/>
          <p:cNvPicPr>
            <a:picLocks noChangeAspect="1"/>
          </p:cNvPicPr>
          <p:nvPr/>
        </p:nvPicPr>
        <p:blipFill>
          <a:blip r:embed="rId2">
            <a:extLst/>
          </a:blip>
          <a:srcRect l="0" t="0" r="47280" b="0"/>
          <a:stretch>
            <a:fillRect/>
          </a:stretch>
        </p:blipFill>
        <p:spPr>
          <a:xfrm>
            <a:off x="457199" y="1199554"/>
            <a:ext cx="4042793" cy="3292487"/>
          </a:xfrm>
          <a:prstGeom prst="rect">
            <a:avLst/>
          </a:prstGeom>
          <a:ln w="12700">
            <a:miter lim="400000"/>
          </a:ln>
        </p:spPr>
      </p:pic>
      <p:sp>
        <p:nvSpPr>
          <p:cNvPr id="186" name="TextovéPole 6"/>
          <p:cNvSpPr txBox="1"/>
          <p:nvPr/>
        </p:nvSpPr>
        <p:spPr>
          <a:xfrm>
            <a:off x="2415067" y="4353540"/>
            <a:ext cx="2109004" cy="26425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200">
                <a:latin typeface="Arial"/>
                <a:ea typeface="Arial"/>
                <a:cs typeface="Arial"/>
                <a:sym typeface="Arial"/>
              </a:defRPr>
            </a:lvl1pPr>
          </a:lstStyle>
          <a:p>
            <a:pPr/>
            <a:r>
              <a:t>Armstrong Van Mechlen 2017</a:t>
            </a:r>
          </a:p>
        </p:txBody>
      </p:sp>
      <p:pic>
        <p:nvPicPr>
          <p:cNvPr id="187" name="Obrázek 8" descr="Obrázek 8"/>
          <p:cNvPicPr>
            <a:picLocks noChangeAspect="1"/>
          </p:cNvPicPr>
          <p:nvPr/>
        </p:nvPicPr>
        <p:blipFill>
          <a:blip r:embed="rId3">
            <a:extLst/>
          </a:blip>
          <a:stretch>
            <a:fillRect/>
          </a:stretch>
        </p:blipFill>
        <p:spPr>
          <a:xfrm>
            <a:off x="5004048" y="1563638"/>
            <a:ext cx="2998966" cy="2427735"/>
          </a:xfrm>
          <a:prstGeom prst="rect">
            <a:avLst/>
          </a:prstGeom>
          <a:ln w="12700">
            <a:miter lim="400000"/>
          </a:ln>
        </p:spPr>
      </p:pic>
      <p:sp>
        <p:nvSpPr>
          <p:cNvPr id="188" name="TextovéPole 9"/>
          <p:cNvSpPr txBox="1"/>
          <p:nvPr/>
        </p:nvSpPr>
        <p:spPr>
          <a:xfrm>
            <a:off x="6777960" y="4214386"/>
            <a:ext cx="1256889" cy="28882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400">
                <a:latin typeface="Arial"/>
                <a:ea typeface="Arial"/>
                <a:cs typeface="Arial"/>
                <a:sym typeface="Arial"/>
              </a:defRPr>
            </a:lvl1pPr>
          </a:lstStyle>
          <a:p>
            <a:pPr/>
            <a:r>
              <a:t>Mc Narry 2011</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Nadpis 1"/>
          <p:cNvSpPr txBox="1"/>
          <p:nvPr>
            <p:ph type="title"/>
          </p:nvPr>
        </p:nvSpPr>
        <p:spPr>
          <a:xfrm>
            <a:off x="457200" y="206375"/>
            <a:ext cx="8435280" cy="857250"/>
          </a:xfrm>
          <a:prstGeom prst="rect">
            <a:avLst/>
          </a:prstGeom>
        </p:spPr>
        <p:txBody>
          <a:bodyPr/>
          <a:lstStyle/>
          <a:p>
            <a:pPr/>
            <a:r>
              <a:t>Motivační konečná</a:t>
            </a:r>
          </a:p>
        </p:txBody>
      </p:sp>
      <p:sp>
        <p:nvSpPr>
          <p:cNvPr id="191" name="Zástupný obsah 2"/>
          <p:cNvSpPr txBox="1"/>
          <p:nvPr>
            <p:ph type="body" idx="1"/>
          </p:nvPr>
        </p:nvSpPr>
        <p:spPr>
          <a:prstGeom prst="rect">
            <a:avLst/>
          </a:prstGeom>
        </p:spPr>
        <p:txBody>
          <a:bodyPr/>
          <a:lstStyle/>
          <a:p>
            <a:pPr marL="0" indent="0">
              <a:buSzTx/>
              <a:buNone/>
            </a:pPr>
            <a:r>
              <a:t>Sportovní různorodost do 13 (16) let</a:t>
            </a:r>
          </a:p>
          <a:p>
            <a:pPr lvl="1" marL="0" indent="457200">
              <a:spcBef>
                <a:spcPts val="600"/>
              </a:spcBef>
              <a:buSzTx/>
              <a:buNone/>
              <a:defRPr sz="2800"/>
            </a:pPr>
            <a:r>
              <a:t>Diverzifikace ne specializace</a:t>
            </a:r>
          </a:p>
          <a:p>
            <a:pPr marL="0" indent="0">
              <a:buSzTx/>
              <a:buNone/>
            </a:pPr>
            <a:r>
              <a:t>Vnitřní motivace ke sportu a výkonu</a:t>
            </a:r>
          </a:p>
          <a:p>
            <a:pPr lvl="1" marL="0" indent="457200">
              <a:spcBef>
                <a:spcPts val="600"/>
              </a:spcBef>
              <a:buSzTx/>
              <a:buNone/>
              <a:defRPr sz="2800"/>
            </a:pPr>
            <a:r>
              <a:t>Externí motivace riziková</a:t>
            </a:r>
          </a:p>
          <a:p>
            <a:pPr marL="0" indent="0">
              <a:buSzTx/>
              <a:buNone/>
            </a:pPr>
            <a:r>
              <a:t>Krize identity – kdo jsem a co tu dělám</a:t>
            </a:r>
          </a:p>
          <a:p>
            <a:pPr lvl="1" marL="0" indent="457200">
              <a:spcBef>
                <a:spcPts val="600"/>
              </a:spcBef>
              <a:buSzTx/>
              <a:buNone/>
              <a:defRPr sz="2800"/>
            </a:pPr>
            <a:r>
              <a:t>Realistické cíle ( interní i tlak okolí) </a:t>
            </a:r>
          </a:p>
        </p:txBody>
      </p:sp>
      <p:pic>
        <p:nvPicPr>
          <p:cNvPr id="192" name="Picture 4" descr="Picture 4"/>
          <p:cNvPicPr>
            <a:picLocks noChangeAspect="1"/>
          </p:cNvPicPr>
          <p:nvPr/>
        </p:nvPicPr>
        <p:blipFill>
          <a:blip r:embed="rId2">
            <a:extLst/>
          </a:blip>
          <a:stretch>
            <a:fillRect/>
          </a:stretch>
        </p:blipFill>
        <p:spPr>
          <a:xfrm>
            <a:off x="611560" y="-42471"/>
            <a:ext cx="1354940" cy="1354941"/>
          </a:xfrm>
          <a:prstGeom prst="rect">
            <a:avLst/>
          </a:prstGeom>
          <a:ln w="12700">
            <a:miter lim="400000"/>
          </a:ln>
        </p:spPr>
      </p:pic>
      <p:pic>
        <p:nvPicPr>
          <p:cNvPr id="193" name="Picture 10" descr="Picture 10"/>
          <p:cNvPicPr>
            <a:picLocks noChangeAspect="1"/>
          </p:cNvPicPr>
          <p:nvPr/>
        </p:nvPicPr>
        <p:blipFill>
          <a:blip r:embed="rId3">
            <a:extLst/>
          </a:blip>
          <a:stretch>
            <a:fillRect/>
          </a:stretch>
        </p:blipFill>
        <p:spPr>
          <a:xfrm>
            <a:off x="6876256" y="10651"/>
            <a:ext cx="2202161" cy="1237187"/>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Nadpis 1"/>
          <p:cNvSpPr txBox="1"/>
          <p:nvPr>
            <p:ph type="title"/>
          </p:nvPr>
        </p:nvSpPr>
        <p:spPr>
          <a:prstGeom prst="rect">
            <a:avLst/>
          </a:prstGeom>
        </p:spPr>
        <p:txBody>
          <a:bodyPr/>
          <a:lstStyle/>
          <a:p>
            <a:pPr/>
            <a:r>
              <a:t>Proč nám sehlává výběr talentů</a:t>
            </a:r>
          </a:p>
        </p:txBody>
      </p:sp>
      <p:sp>
        <p:nvSpPr>
          <p:cNvPr id="196" name="Zástupný obsah 2"/>
          <p:cNvSpPr txBox="1"/>
          <p:nvPr>
            <p:ph type="body" idx="1"/>
          </p:nvPr>
        </p:nvSpPr>
        <p:spPr>
          <a:prstGeom prst="rect">
            <a:avLst/>
          </a:prstGeom>
        </p:spPr>
        <p:txBody>
          <a:bodyPr/>
          <a:lstStyle/>
          <a:p>
            <a:pPr/>
            <a:r>
              <a:t>Protože metodika odpovídá 70-80 letům ( neboli výběr z poválečné generace)</a:t>
            </a:r>
          </a:p>
          <a:p>
            <a:pPr/>
            <a:r>
              <a:t>Protože není adresný na sociální změny</a:t>
            </a:r>
          </a:p>
          <a:p>
            <a:pPr/>
            <a:r>
              <a:t>Kantova dichotomie – Viděné neskutečné – neviděné reálné…. Měříme to co umíme měřit, ale jak to je důležité?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8" name="Picture 2" descr="Picture 2"/>
          <p:cNvPicPr>
            <a:picLocks noChangeAspect="1"/>
          </p:cNvPicPr>
          <p:nvPr/>
        </p:nvPicPr>
        <p:blipFill>
          <a:blip r:embed="rId2">
            <a:extLst/>
          </a:blip>
          <a:stretch>
            <a:fillRect/>
          </a:stretch>
        </p:blipFill>
        <p:spPr>
          <a:xfrm>
            <a:off x="416915" y="872506"/>
            <a:ext cx="2476957" cy="2476957"/>
          </a:xfrm>
          <a:prstGeom prst="rect">
            <a:avLst/>
          </a:prstGeom>
          <a:ln w="12700">
            <a:miter lim="400000"/>
          </a:ln>
        </p:spPr>
      </p:pic>
      <p:pic>
        <p:nvPicPr>
          <p:cNvPr id="199" name="Obrázek 3" descr="Obrázek 3"/>
          <p:cNvPicPr>
            <a:picLocks noChangeAspect="1"/>
          </p:cNvPicPr>
          <p:nvPr/>
        </p:nvPicPr>
        <p:blipFill>
          <a:blip r:embed="rId3">
            <a:extLst/>
          </a:blip>
          <a:stretch>
            <a:fillRect/>
          </a:stretch>
        </p:blipFill>
        <p:spPr>
          <a:xfrm>
            <a:off x="2893872" y="542575"/>
            <a:ext cx="3149607" cy="1950459"/>
          </a:xfrm>
          <a:prstGeom prst="rect">
            <a:avLst/>
          </a:prstGeom>
          <a:ln w="12700">
            <a:miter lim="400000"/>
          </a:ln>
        </p:spPr>
      </p:pic>
      <p:pic>
        <p:nvPicPr>
          <p:cNvPr id="200" name="Obrázek 4" descr="Obrázek 4"/>
          <p:cNvPicPr>
            <a:picLocks noChangeAspect="1"/>
          </p:cNvPicPr>
          <p:nvPr/>
        </p:nvPicPr>
        <p:blipFill>
          <a:blip r:embed="rId4">
            <a:extLst/>
          </a:blip>
          <a:stretch>
            <a:fillRect/>
          </a:stretch>
        </p:blipFill>
        <p:spPr>
          <a:xfrm>
            <a:off x="6043478" y="711245"/>
            <a:ext cx="2978452" cy="1399739"/>
          </a:xfrm>
          <a:prstGeom prst="rect">
            <a:avLst/>
          </a:prstGeom>
          <a:ln w="12700">
            <a:miter lim="400000"/>
          </a:ln>
        </p:spPr>
      </p:pic>
      <p:sp>
        <p:nvSpPr>
          <p:cNvPr id="201" name="TextovéPole 1"/>
          <p:cNvSpPr txBox="1"/>
          <p:nvPr/>
        </p:nvSpPr>
        <p:spPr>
          <a:xfrm>
            <a:off x="587766" y="411510"/>
            <a:ext cx="1794084" cy="350662"/>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latin typeface="Arial"/>
                <a:ea typeface="Arial"/>
                <a:cs typeface="Arial"/>
                <a:sym typeface="Arial"/>
              </a:defRPr>
            </a:lvl1pPr>
          </a:lstStyle>
          <a:p>
            <a:pPr/>
            <a:r>
              <a:t>Oscar Svendsen</a:t>
            </a:r>
          </a:p>
        </p:txBody>
      </p:sp>
      <p:sp>
        <p:nvSpPr>
          <p:cNvPr id="202" name="TextovéPole 2"/>
          <p:cNvSpPr txBox="1"/>
          <p:nvPr/>
        </p:nvSpPr>
        <p:spPr>
          <a:xfrm>
            <a:off x="462636" y="3441126"/>
            <a:ext cx="2631242" cy="646086"/>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000">
                <a:latin typeface="Arial"/>
                <a:ea typeface="Arial"/>
                <a:cs typeface="Arial"/>
                <a:sym typeface="Arial"/>
              </a:defRPr>
            </a:pPr>
            <a:r>
              <a:t>*10.4.1994</a:t>
            </a:r>
          </a:p>
          <a:p>
            <a:pPr>
              <a:defRPr sz="1000">
                <a:latin typeface="Arial"/>
                <a:ea typeface="Arial"/>
                <a:cs typeface="Arial"/>
                <a:sym typeface="Arial"/>
              </a:defRPr>
            </a:pPr>
            <a:r>
              <a:t>VO2max 74 (2010) –  97ml/kg/min (2012)</a:t>
            </a:r>
          </a:p>
          <a:p>
            <a:pPr>
              <a:defRPr sz="1000">
                <a:latin typeface="Arial"/>
                <a:ea typeface="Arial"/>
                <a:cs typeface="Arial"/>
                <a:sym typeface="Arial"/>
              </a:defRPr>
            </a:pPr>
            <a:r>
              <a:t>Závodil 2011 – 2014, TT J WCH 2012</a:t>
            </a:r>
          </a:p>
          <a:p>
            <a:pPr>
              <a:defRPr sz="1000">
                <a:latin typeface="Arial"/>
                <a:ea typeface="Arial"/>
                <a:cs typeface="Arial"/>
                <a:sym typeface="Arial"/>
              </a:defRPr>
            </a:pPr>
            <a:r>
              <a:t>Ukončení kariéry pro ztrátu výkonu a zranění</a:t>
            </a:r>
          </a:p>
        </p:txBody>
      </p:sp>
      <p:pic>
        <p:nvPicPr>
          <p:cNvPr id="203" name="Obrázek 7" descr="Obrázek 7"/>
          <p:cNvPicPr>
            <a:picLocks noChangeAspect="1"/>
          </p:cNvPicPr>
          <p:nvPr/>
        </p:nvPicPr>
        <p:blipFill>
          <a:blip r:embed="rId5">
            <a:extLst/>
          </a:blip>
          <a:stretch>
            <a:fillRect/>
          </a:stretch>
        </p:blipFill>
        <p:spPr>
          <a:xfrm>
            <a:off x="3553221" y="2421876"/>
            <a:ext cx="5339258" cy="2185335"/>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Nadpis 1"/>
          <p:cNvSpPr txBox="1"/>
          <p:nvPr>
            <p:ph type="title"/>
          </p:nvPr>
        </p:nvSpPr>
        <p:spPr>
          <a:prstGeom prst="rect">
            <a:avLst/>
          </a:prstGeom>
        </p:spPr>
        <p:txBody>
          <a:bodyPr/>
          <a:lstStyle/>
          <a:p>
            <a:pPr/>
            <a:r>
              <a:t>Otázka, která se nabízí</a:t>
            </a:r>
          </a:p>
        </p:txBody>
      </p:sp>
      <p:sp>
        <p:nvSpPr>
          <p:cNvPr id="206" name="Zástupný obsah 2"/>
          <p:cNvSpPr txBox="1"/>
          <p:nvPr>
            <p:ph type="body" idx="1"/>
          </p:nvPr>
        </p:nvSpPr>
        <p:spPr>
          <a:prstGeom prst="rect">
            <a:avLst/>
          </a:prstGeom>
        </p:spPr>
        <p:txBody>
          <a:bodyPr/>
          <a:lstStyle/>
          <a:p>
            <a:pPr/>
            <a:r>
              <a:t>Neměli bychom my jako jedna z nejlepších ( či vůbec nejlepší) země toto replikovat a publikovat data pro kanoistiku?</a:t>
            </a:r>
          </a:p>
          <a:p>
            <a:pPr/>
          </a:p>
          <a:p>
            <a:pPr/>
            <a:r>
              <a:t>Máme svým způsobem jako leader morální povinnost vůči ostatním státům</a:t>
            </a:r>
            <a:r>
              <a:t> ud</a:t>
            </a:r>
            <a:r>
              <a:t>ávat směr?</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Nadpis 1"/>
          <p:cNvSpPr txBox="1"/>
          <p:nvPr>
            <p:ph type="title"/>
          </p:nvPr>
        </p:nvSpPr>
        <p:spPr>
          <a:xfrm>
            <a:off x="722312" y="3305176"/>
            <a:ext cx="7772401" cy="1021556"/>
          </a:xfrm>
          <a:prstGeom prst="rect">
            <a:avLst/>
          </a:prstGeom>
        </p:spPr>
        <p:txBody>
          <a:bodyPr/>
          <a:lstStyle/>
          <a:p>
            <a:pPr defTabSz="804672">
              <a:defRPr sz="3520"/>
            </a:pPr>
          </a:p>
        </p:txBody>
      </p:sp>
      <p:sp>
        <p:nvSpPr>
          <p:cNvPr id="209" name="Zástupný text 2"/>
          <p:cNvSpPr txBox="1"/>
          <p:nvPr>
            <p:ph type="body"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Nadpis 1"/>
          <p:cNvSpPr txBox="1"/>
          <p:nvPr>
            <p:ph type="title"/>
          </p:nvPr>
        </p:nvSpPr>
        <p:spPr>
          <a:prstGeom prst="rect">
            <a:avLst/>
          </a:prstGeom>
        </p:spPr>
        <p:txBody>
          <a:bodyPr/>
          <a:lstStyle/>
          <a:p>
            <a:pPr/>
            <a:r>
              <a:t>Základní pravidlo co znáte</a:t>
            </a:r>
          </a:p>
        </p:txBody>
      </p:sp>
      <p:grpSp>
        <p:nvGrpSpPr>
          <p:cNvPr id="219" name="Zástupný obsah 10"/>
          <p:cNvGrpSpPr/>
          <p:nvPr/>
        </p:nvGrpSpPr>
        <p:grpSpPr>
          <a:xfrm>
            <a:off x="458807" y="1868889"/>
            <a:ext cx="8226386" cy="2056597"/>
            <a:chOff x="0" y="0"/>
            <a:chExt cx="8226385" cy="2056595"/>
          </a:xfrm>
        </p:grpSpPr>
        <p:grpSp>
          <p:nvGrpSpPr>
            <p:cNvPr id="214" name="Seskupit"/>
            <p:cNvGrpSpPr/>
            <p:nvPr/>
          </p:nvGrpSpPr>
          <p:grpSpPr>
            <a:xfrm>
              <a:off x="0" y="0"/>
              <a:ext cx="3427661" cy="2056596"/>
              <a:chOff x="0" y="0"/>
              <a:chExt cx="3427660" cy="2056595"/>
            </a:xfrm>
          </p:grpSpPr>
          <p:sp>
            <p:nvSpPr>
              <p:cNvPr id="212" name="Zaoblený obdélník"/>
              <p:cNvSpPr/>
              <p:nvPr/>
            </p:nvSpPr>
            <p:spPr>
              <a:xfrm>
                <a:off x="0" y="0"/>
                <a:ext cx="3427661" cy="2056596"/>
              </a:xfrm>
              <a:prstGeom prst="roundRect">
                <a:avLst>
                  <a:gd name="adj" fmla="val 10000"/>
                </a:avLst>
              </a:prstGeom>
              <a:solidFill>
                <a:schemeClr val="accent1"/>
              </a:solidFill>
              <a:ln w="25400" cap="flat">
                <a:solidFill>
                  <a:srgbClr val="FFFFFF"/>
                </a:solidFill>
                <a:prstDash val="solid"/>
                <a:round/>
              </a:ln>
              <a:effectLst/>
            </p:spPr>
            <p:txBody>
              <a:bodyPr wrap="square" lIns="45719" tIns="45719" rIns="45719" bIns="45719" numCol="1" anchor="ctr">
                <a:noAutofit/>
              </a:bodyPr>
              <a:lstStyle/>
              <a:p>
                <a:pPr algn="ctr" defTabSz="2889250">
                  <a:lnSpc>
                    <a:spcPct val="90000"/>
                  </a:lnSpc>
                  <a:spcBef>
                    <a:spcPts val="1300"/>
                  </a:spcBef>
                  <a:defRPr sz="3200">
                    <a:solidFill>
                      <a:srgbClr val="FFFFFF"/>
                    </a:solidFill>
                  </a:defRPr>
                </a:pPr>
              </a:p>
            </p:txBody>
          </p:sp>
          <p:sp>
            <p:nvSpPr>
              <p:cNvPr id="213" name="Trénink"/>
              <p:cNvSpPr txBox="1"/>
              <p:nvPr/>
            </p:nvSpPr>
            <p:spPr>
              <a:xfrm>
                <a:off x="60235" y="370093"/>
                <a:ext cx="3307190" cy="13164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47650" tIns="247650" rIns="247650" bIns="247650" numCol="1" anchor="ctr">
                <a:spAutoFit/>
              </a:bodyPr>
              <a:lstStyle>
                <a:lvl1pPr algn="ctr" defTabSz="2889250">
                  <a:lnSpc>
                    <a:spcPct val="90000"/>
                  </a:lnSpc>
                  <a:spcBef>
                    <a:spcPts val="2700"/>
                  </a:spcBef>
                  <a:defRPr sz="6500">
                    <a:solidFill>
                      <a:srgbClr val="FFFFFF"/>
                    </a:solidFill>
                  </a:defRPr>
                </a:lvl1pPr>
              </a:lstStyle>
              <a:p>
                <a:pPr/>
                <a:r>
                  <a:t>Trénink</a:t>
                </a:r>
              </a:p>
            </p:txBody>
          </p:sp>
        </p:grpSp>
        <p:sp>
          <p:nvSpPr>
            <p:cNvPr id="215" name="Šipka"/>
            <p:cNvSpPr/>
            <p:nvPr/>
          </p:nvSpPr>
          <p:spPr>
            <a:xfrm>
              <a:off x="3770426" y="603268"/>
              <a:ext cx="726665" cy="850060"/>
            </a:xfrm>
            <a:prstGeom prst="rightArrow">
              <a:avLst>
                <a:gd name="adj1" fmla="val 60000"/>
                <a:gd name="adj2" fmla="val 50000"/>
              </a:avLst>
            </a:prstGeom>
            <a:solidFill>
              <a:srgbClr val="00B050"/>
            </a:solidFill>
            <a:ln w="12700" cap="flat">
              <a:noFill/>
              <a:miter lim="400000"/>
            </a:ln>
            <a:effectLst/>
          </p:spPr>
          <p:txBody>
            <a:bodyPr wrap="square" lIns="45719" tIns="45719" rIns="45719" bIns="45719" numCol="1" anchor="ctr">
              <a:noAutofit/>
            </a:bodyPr>
            <a:lstStyle/>
            <a:p>
              <a:pPr algn="ctr" defTabSz="1600200">
                <a:lnSpc>
                  <a:spcPct val="90000"/>
                </a:lnSpc>
                <a:spcBef>
                  <a:spcPts val="1300"/>
                </a:spcBef>
                <a:defRPr sz="3600">
                  <a:solidFill>
                    <a:srgbClr val="FFFFFF"/>
                  </a:solidFill>
                </a:defRPr>
              </a:pPr>
            </a:p>
          </p:txBody>
        </p:sp>
        <p:grpSp>
          <p:nvGrpSpPr>
            <p:cNvPr id="218" name="Seskupit"/>
            <p:cNvGrpSpPr/>
            <p:nvPr/>
          </p:nvGrpSpPr>
          <p:grpSpPr>
            <a:xfrm>
              <a:off x="4798725" y="0"/>
              <a:ext cx="3427661" cy="2056596"/>
              <a:chOff x="0" y="0"/>
              <a:chExt cx="3427660" cy="2056595"/>
            </a:xfrm>
          </p:grpSpPr>
          <p:sp>
            <p:nvSpPr>
              <p:cNvPr id="216" name="Zaoblený obdélník"/>
              <p:cNvSpPr/>
              <p:nvPr/>
            </p:nvSpPr>
            <p:spPr>
              <a:xfrm>
                <a:off x="0" y="0"/>
                <a:ext cx="3427661" cy="2056596"/>
              </a:xfrm>
              <a:prstGeom prst="roundRect">
                <a:avLst>
                  <a:gd name="adj" fmla="val 10000"/>
                </a:avLst>
              </a:prstGeom>
              <a:solidFill>
                <a:schemeClr val="accent1"/>
              </a:solidFill>
              <a:ln w="25400" cap="flat">
                <a:solidFill>
                  <a:srgbClr val="FFFFFF"/>
                </a:solidFill>
                <a:prstDash val="solid"/>
                <a:round/>
              </a:ln>
              <a:effectLst/>
            </p:spPr>
            <p:txBody>
              <a:bodyPr wrap="square" lIns="45719" tIns="45719" rIns="45719" bIns="45719" numCol="1" anchor="ctr">
                <a:noAutofit/>
              </a:bodyPr>
              <a:lstStyle/>
              <a:p>
                <a:pPr algn="ctr" defTabSz="2889250">
                  <a:lnSpc>
                    <a:spcPct val="90000"/>
                  </a:lnSpc>
                  <a:spcBef>
                    <a:spcPts val="1300"/>
                  </a:spcBef>
                  <a:defRPr sz="3200">
                    <a:solidFill>
                      <a:srgbClr val="FFFFFF"/>
                    </a:solidFill>
                  </a:defRPr>
                </a:pPr>
              </a:p>
            </p:txBody>
          </p:sp>
          <p:sp>
            <p:nvSpPr>
              <p:cNvPr id="217" name="Zlepšení"/>
              <p:cNvSpPr txBox="1"/>
              <p:nvPr/>
            </p:nvSpPr>
            <p:spPr>
              <a:xfrm>
                <a:off x="60235" y="370093"/>
                <a:ext cx="3307189" cy="13164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47650" tIns="247650" rIns="247650" bIns="247650" numCol="1" anchor="ctr">
                <a:spAutoFit/>
              </a:bodyPr>
              <a:lstStyle>
                <a:lvl1pPr algn="ctr" defTabSz="2889250">
                  <a:lnSpc>
                    <a:spcPct val="90000"/>
                  </a:lnSpc>
                  <a:spcBef>
                    <a:spcPts val="2700"/>
                  </a:spcBef>
                  <a:defRPr sz="6500">
                    <a:solidFill>
                      <a:srgbClr val="FFFFFF"/>
                    </a:solidFill>
                  </a:defRPr>
                </a:lvl1pPr>
              </a:lstStyle>
              <a:p>
                <a:pPr/>
                <a:r>
                  <a:t>Zlepšení</a:t>
                </a:r>
              </a:p>
            </p:txBody>
          </p:sp>
        </p:grpSp>
      </p:grpSp>
      <p:pic>
        <p:nvPicPr>
          <p:cNvPr id="220" name="Rukopis 3" descr="Rukopis 3"/>
          <p:cNvPicPr>
            <a:picLocks noChangeAspect="1"/>
          </p:cNvPicPr>
          <p:nvPr/>
        </p:nvPicPr>
        <p:blipFill>
          <a:blip r:embed="rId2">
            <a:extLst/>
          </a:blip>
          <a:stretch>
            <a:fillRect/>
          </a:stretch>
        </p:blipFill>
        <p:spPr>
          <a:xfrm>
            <a:off x="2549960" y="746460"/>
            <a:ext cx="18001" cy="18001"/>
          </a:xfrm>
          <a:prstGeom prst="rect">
            <a:avLst/>
          </a:prstGeom>
          <a:ln w="12700">
            <a:miter lim="400000"/>
          </a:ln>
        </p:spPr>
      </p:pic>
      <p:pic>
        <p:nvPicPr>
          <p:cNvPr id="221" name="Rukopis 4" descr="Rukopis 4"/>
          <p:cNvPicPr>
            <a:picLocks noChangeAspect="1"/>
          </p:cNvPicPr>
          <p:nvPr/>
        </p:nvPicPr>
        <p:blipFill>
          <a:blip r:embed="rId2">
            <a:extLst/>
          </a:blip>
          <a:stretch>
            <a:fillRect/>
          </a:stretch>
        </p:blipFill>
        <p:spPr>
          <a:xfrm>
            <a:off x="2060719" y="1521180"/>
            <a:ext cx="18001" cy="18001"/>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Nadpis 1"/>
          <p:cNvSpPr txBox="1"/>
          <p:nvPr>
            <p:ph type="title"/>
          </p:nvPr>
        </p:nvSpPr>
        <p:spPr>
          <a:prstGeom prst="rect">
            <a:avLst/>
          </a:prstGeom>
        </p:spPr>
        <p:txBody>
          <a:bodyPr/>
          <a:lstStyle/>
          <a:p>
            <a:pPr/>
            <a:r>
              <a:t>Základní pravidlo co znáte</a:t>
            </a:r>
          </a:p>
        </p:txBody>
      </p:sp>
      <p:grpSp>
        <p:nvGrpSpPr>
          <p:cNvPr id="231" name="Zástupný obsah 10"/>
          <p:cNvGrpSpPr/>
          <p:nvPr/>
        </p:nvGrpSpPr>
        <p:grpSpPr>
          <a:xfrm>
            <a:off x="458807" y="1868889"/>
            <a:ext cx="8226386" cy="2056597"/>
            <a:chOff x="0" y="0"/>
            <a:chExt cx="8226385" cy="2056595"/>
          </a:xfrm>
        </p:grpSpPr>
        <p:grpSp>
          <p:nvGrpSpPr>
            <p:cNvPr id="226" name="Seskupit"/>
            <p:cNvGrpSpPr/>
            <p:nvPr/>
          </p:nvGrpSpPr>
          <p:grpSpPr>
            <a:xfrm>
              <a:off x="0" y="0"/>
              <a:ext cx="3427661" cy="2056596"/>
              <a:chOff x="0" y="0"/>
              <a:chExt cx="3427660" cy="2056595"/>
            </a:xfrm>
          </p:grpSpPr>
          <p:sp>
            <p:nvSpPr>
              <p:cNvPr id="224" name="Zaoblený obdélník"/>
              <p:cNvSpPr/>
              <p:nvPr/>
            </p:nvSpPr>
            <p:spPr>
              <a:xfrm>
                <a:off x="0" y="0"/>
                <a:ext cx="3427661" cy="2056596"/>
              </a:xfrm>
              <a:prstGeom prst="roundRect">
                <a:avLst>
                  <a:gd name="adj" fmla="val 10000"/>
                </a:avLst>
              </a:prstGeom>
              <a:solidFill>
                <a:schemeClr val="accent1"/>
              </a:solidFill>
              <a:ln w="25400" cap="flat">
                <a:solidFill>
                  <a:srgbClr val="FFFFFF"/>
                </a:solidFill>
                <a:prstDash val="solid"/>
                <a:round/>
              </a:ln>
              <a:effectLst/>
            </p:spPr>
            <p:txBody>
              <a:bodyPr wrap="square" lIns="45719" tIns="45719" rIns="45719" bIns="45719" numCol="1" anchor="ctr">
                <a:noAutofit/>
              </a:bodyPr>
              <a:lstStyle/>
              <a:p>
                <a:pPr algn="ctr" defTabSz="2889250">
                  <a:lnSpc>
                    <a:spcPct val="90000"/>
                  </a:lnSpc>
                  <a:spcBef>
                    <a:spcPts val="1300"/>
                  </a:spcBef>
                  <a:defRPr sz="3200">
                    <a:solidFill>
                      <a:srgbClr val="FFFFFF"/>
                    </a:solidFill>
                  </a:defRPr>
                </a:pPr>
              </a:p>
            </p:txBody>
          </p:sp>
          <p:sp>
            <p:nvSpPr>
              <p:cNvPr id="225" name="Trénink"/>
              <p:cNvSpPr txBox="1"/>
              <p:nvPr/>
            </p:nvSpPr>
            <p:spPr>
              <a:xfrm>
                <a:off x="60235" y="370093"/>
                <a:ext cx="3307190" cy="13164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47650" tIns="247650" rIns="247650" bIns="247650" numCol="1" anchor="ctr">
                <a:spAutoFit/>
              </a:bodyPr>
              <a:lstStyle>
                <a:lvl1pPr algn="ctr" defTabSz="2889250">
                  <a:lnSpc>
                    <a:spcPct val="90000"/>
                  </a:lnSpc>
                  <a:spcBef>
                    <a:spcPts val="2700"/>
                  </a:spcBef>
                  <a:defRPr sz="6500">
                    <a:solidFill>
                      <a:srgbClr val="FFFFFF"/>
                    </a:solidFill>
                  </a:defRPr>
                </a:lvl1pPr>
              </a:lstStyle>
              <a:p>
                <a:pPr/>
                <a:r>
                  <a:t>Trénink</a:t>
                </a:r>
              </a:p>
            </p:txBody>
          </p:sp>
        </p:grpSp>
        <p:sp>
          <p:nvSpPr>
            <p:cNvPr id="227" name="Tvar"/>
            <p:cNvSpPr/>
            <p:nvPr/>
          </p:nvSpPr>
          <p:spPr>
            <a:xfrm>
              <a:off x="3681145" y="589752"/>
              <a:ext cx="905229" cy="8770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6814" y="14071"/>
                  </a:moveTo>
                  <a:cubicBezTo>
                    <a:pt x="18655" y="10810"/>
                    <a:pt x="17454" y="6702"/>
                    <a:pt x="14132" y="4896"/>
                  </a:cubicBezTo>
                  <a:cubicBezTo>
                    <a:pt x="12082" y="3780"/>
                    <a:pt x="9594" y="3767"/>
                    <a:pt x="7531" y="4861"/>
                  </a:cubicBezTo>
                  <a:close/>
                  <a:moveTo>
                    <a:pt x="4786" y="7529"/>
                  </a:moveTo>
                  <a:cubicBezTo>
                    <a:pt x="2945" y="10790"/>
                    <a:pt x="4146" y="14898"/>
                    <a:pt x="7468" y="16704"/>
                  </a:cubicBezTo>
                  <a:cubicBezTo>
                    <a:pt x="9518" y="17820"/>
                    <a:pt x="12006" y="17833"/>
                    <a:pt x="14068" y="16739"/>
                  </a:cubicBezTo>
                  <a:close/>
                </a:path>
              </a:pathLst>
            </a:custGeom>
            <a:solidFill>
              <a:srgbClr val="FF0000"/>
            </a:solidFill>
            <a:ln w="12700" cap="flat">
              <a:noFill/>
              <a:miter lim="400000"/>
            </a:ln>
            <a:effectLst/>
          </p:spPr>
          <p:txBody>
            <a:bodyPr wrap="square" lIns="45719" tIns="45719" rIns="45719" bIns="45719" numCol="1" anchor="ctr">
              <a:noAutofit/>
            </a:bodyPr>
            <a:lstStyle/>
            <a:p>
              <a:pPr algn="ctr" defTabSz="1644650">
                <a:lnSpc>
                  <a:spcPct val="90000"/>
                </a:lnSpc>
                <a:spcBef>
                  <a:spcPts val="1300"/>
                </a:spcBef>
                <a:defRPr sz="3700">
                  <a:solidFill>
                    <a:srgbClr val="FFFFFF"/>
                  </a:solidFill>
                </a:defRPr>
              </a:pPr>
            </a:p>
          </p:txBody>
        </p:sp>
        <p:grpSp>
          <p:nvGrpSpPr>
            <p:cNvPr id="230" name="Seskupit"/>
            <p:cNvGrpSpPr/>
            <p:nvPr/>
          </p:nvGrpSpPr>
          <p:grpSpPr>
            <a:xfrm>
              <a:off x="4798725" y="0"/>
              <a:ext cx="3427661" cy="2056596"/>
              <a:chOff x="0" y="0"/>
              <a:chExt cx="3427660" cy="2056595"/>
            </a:xfrm>
          </p:grpSpPr>
          <p:sp>
            <p:nvSpPr>
              <p:cNvPr id="228" name="Zaoblený obdélník"/>
              <p:cNvSpPr/>
              <p:nvPr/>
            </p:nvSpPr>
            <p:spPr>
              <a:xfrm>
                <a:off x="0" y="0"/>
                <a:ext cx="3427661" cy="2056596"/>
              </a:xfrm>
              <a:prstGeom prst="roundRect">
                <a:avLst>
                  <a:gd name="adj" fmla="val 10000"/>
                </a:avLst>
              </a:prstGeom>
              <a:solidFill>
                <a:schemeClr val="accent1"/>
              </a:solidFill>
              <a:ln w="25400" cap="flat">
                <a:solidFill>
                  <a:srgbClr val="FFFFFF"/>
                </a:solidFill>
                <a:prstDash val="solid"/>
                <a:round/>
              </a:ln>
              <a:effectLst/>
            </p:spPr>
            <p:txBody>
              <a:bodyPr wrap="square" lIns="45719" tIns="45719" rIns="45719" bIns="45719" numCol="1" anchor="ctr">
                <a:noAutofit/>
              </a:bodyPr>
              <a:lstStyle/>
              <a:p>
                <a:pPr algn="ctr" defTabSz="2889250">
                  <a:lnSpc>
                    <a:spcPct val="90000"/>
                  </a:lnSpc>
                  <a:spcBef>
                    <a:spcPts val="1300"/>
                  </a:spcBef>
                  <a:defRPr sz="3200">
                    <a:solidFill>
                      <a:srgbClr val="FFFFFF"/>
                    </a:solidFill>
                  </a:defRPr>
                </a:pPr>
              </a:p>
            </p:txBody>
          </p:sp>
          <p:sp>
            <p:nvSpPr>
              <p:cNvPr id="229" name="Zlepšení"/>
              <p:cNvSpPr txBox="1"/>
              <p:nvPr/>
            </p:nvSpPr>
            <p:spPr>
              <a:xfrm>
                <a:off x="60235" y="370093"/>
                <a:ext cx="3307189" cy="131641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47650" tIns="247650" rIns="247650" bIns="247650" numCol="1" anchor="ctr">
                <a:spAutoFit/>
              </a:bodyPr>
              <a:lstStyle>
                <a:lvl1pPr algn="ctr" defTabSz="2889250">
                  <a:lnSpc>
                    <a:spcPct val="90000"/>
                  </a:lnSpc>
                  <a:spcBef>
                    <a:spcPts val="2700"/>
                  </a:spcBef>
                  <a:defRPr sz="6500">
                    <a:solidFill>
                      <a:srgbClr val="FFFFFF"/>
                    </a:solidFill>
                  </a:defRPr>
                </a:lvl1pPr>
              </a:lstStyle>
              <a:p>
                <a:pPr/>
                <a:r>
                  <a:t>Zlepšení</a:t>
                </a:r>
              </a:p>
            </p:txBody>
          </p:sp>
        </p:grpSp>
      </p:grpSp>
      <p:pic>
        <p:nvPicPr>
          <p:cNvPr id="232" name="Rukopis 3" descr="Rukopis 3"/>
          <p:cNvPicPr>
            <a:picLocks noChangeAspect="1"/>
          </p:cNvPicPr>
          <p:nvPr/>
        </p:nvPicPr>
        <p:blipFill>
          <a:blip r:embed="rId2">
            <a:extLst/>
          </a:blip>
          <a:stretch>
            <a:fillRect/>
          </a:stretch>
        </p:blipFill>
        <p:spPr>
          <a:xfrm>
            <a:off x="2549960" y="746460"/>
            <a:ext cx="18001" cy="18001"/>
          </a:xfrm>
          <a:prstGeom prst="rect">
            <a:avLst/>
          </a:prstGeom>
          <a:ln w="12700">
            <a:miter lim="400000"/>
          </a:ln>
        </p:spPr>
      </p:pic>
      <p:pic>
        <p:nvPicPr>
          <p:cNvPr id="233" name="Rukopis 4" descr="Rukopis 4"/>
          <p:cNvPicPr>
            <a:picLocks noChangeAspect="1"/>
          </p:cNvPicPr>
          <p:nvPr/>
        </p:nvPicPr>
        <p:blipFill>
          <a:blip r:embed="rId2">
            <a:extLst/>
          </a:blip>
          <a:stretch>
            <a:fillRect/>
          </a:stretch>
        </p:blipFill>
        <p:spPr>
          <a:xfrm>
            <a:off x="2060719" y="1521180"/>
            <a:ext cx="18001" cy="18001"/>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5" name="Obrázek 1" descr="Obrázek 1"/>
          <p:cNvPicPr>
            <a:picLocks noChangeAspect="1"/>
          </p:cNvPicPr>
          <p:nvPr/>
        </p:nvPicPr>
        <p:blipFill>
          <a:blip r:embed="rId2">
            <a:extLst/>
          </a:blip>
          <a:stretch>
            <a:fillRect/>
          </a:stretch>
        </p:blipFill>
        <p:spPr>
          <a:xfrm>
            <a:off x="3415127" y="1936917"/>
            <a:ext cx="5549901" cy="2600336"/>
          </a:xfrm>
          <a:prstGeom prst="rect">
            <a:avLst/>
          </a:prstGeom>
          <a:ln w="12700">
            <a:miter lim="400000"/>
          </a:ln>
        </p:spPr>
      </p:pic>
      <p:sp>
        <p:nvSpPr>
          <p:cNvPr id="236" name="Nadpis 2"/>
          <p:cNvSpPr txBox="1"/>
          <p:nvPr>
            <p:ph type="title"/>
          </p:nvPr>
        </p:nvSpPr>
        <p:spPr>
          <a:prstGeom prst="rect">
            <a:avLst/>
          </a:prstGeom>
        </p:spPr>
        <p:txBody>
          <a:bodyPr/>
          <a:lstStyle>
            <a:lvl1pPr>
              <a:defRPr sz="4000"/>
            </a:lvl1pPr>
          </a:lstStyle>
          <a:p>
            <a:pPr/>
            <a:r>
              <a:t>Lev Pavlovič Matvejev + Hans Seleye</a:t>
            </a:r>
          </a:p>
        </p:txBody>
      </p:sp>
      <p:pic>
        <p:nvPicPr>
          <p:cNvPr id="237" name="Picture 2" descr="Picture 2"/>
          <p:cNvPicPr>
            <a:picLocks noChangeAspect="1"/>
          </p:cNvPicPr>
          <p:nvPr/>
        </p:nvPicPr>
        <p:blipFill>
          <a:blip r:embed="rId3">
            <a:extLst/>
          </a:blip>
          <a:stretch>
            <a:fillRect/>
          </a:stretch>
        </p:blipFill>
        <p:spPr>
          <a:xfrm>
            <a:off x="251519" y="1087609"/>
            <a:ext cx="1579211" cy="2420245"/>
          </a:xfrm>
          <a:prstGeom prst="rect">
            <a:avLst/>
          </a:prstGeom>
          <a:ln w="12700">
            <a:miter lim="400000"/>
          </a:ln>
        </p:spPr>
      </p:pic>
      <p:pic>
        <p:nvPicPr>
          <p:cNvPr id="238" name="Picture 4" descr="Picture 4"/>
          <p:cNvPicPr>
            <a:picLocks noChangeAspect="1"/>
          </p:cNvPicPr>
          <p:nvPr/>
        </p:nvPicPr>
        <p:blipFill>
          <a:blip r:embed="rId4">
            <a:extLst/>
          </a:blip>
          <a:stretch>
            <a:fillRect/>
          </a:stretch>
        </p:blipFill>
        <p:spPr>
          <a:xfrm>
            <a:off x="1907703" y="1087611"/>
            <a:ext cx="1507425" cy="2420244"/>
          </a:xfrm>
          <a:prstGeom prst="rect">
            <a:avLst/>
          </a:prstGeom>
          <a:ln w="12700">
            <a:miter lim="400000"/>
          </a:ln>
        </p:spPr>
      </p:pic>
      <p:sp>
        <p:nvSpPr>
          <p:cNvPr id="239" name="TextovéPole 3"/>
          <p:cNvSpPr txBox="1"/>
          <p:nvPr/>
        </p:nvSpPr>
        <p:spPr>
          <a:xfrm>
            <a:off x="4617720" y="1207882"/>
            <a:ext cx="3492858" cy="548046"/>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200">
                <a:latin typeface="Arial"/>
                <a:ea typeface="Arial"/>
                <a:cs typeface="Arial"/>
                <a:sym typeface="Arial"/>
              </a:defRPr>
            </a:lvl1pPr>
          </a:lstStyle>
          <a:p>
            <a:pPr/>
            <a:r>
              <a:t>Superkompenzace</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Nadpis 1"/>
          <p:cNvSpPr txBox="1"/>
          <p:nvPr>
            <p:ph type="title"/>
          </p:nvPr>
        </p:nvSpPr>
        <p:spPr>
          <a:xfrm>
            <a:off x="457200" y="699541"/>
            <a:ext cx="8229600" cy="857251"/>
          </a:xfrm>
          <a:prstGeom prst="rect">
            <a:avLst/>
          </a:prstGeom>
        </p:spPr>
        <p:txBody>
          <a:bodyPr/>
          <a:lstStyle>
            <a:lvl1pPr defTabSz="566927">
              <a:defRPr sz="2728"/>
            </a:lvl1pPr>
          </a:lstStyle>
          <a:p>
            <a:pPr/>
            <a:r>
              <a:t>Zlepšení není výsledkem tréninku, ale výsledkem obrany organizmu na stres</a:t>
            </a:r>
          </a:p>
        </p:txBody>
      </p:sp>
      <p:grpSp>
        <p:nvGrpSpPr>
          <p:cNvPr id="253" name="Zástupný obsah 3"/>
          <p:cNvGrpSpPr/>
          <p:nvPr/>
        </p:nvGrpSpPr>
        <p:grpSpPr>
          <a:xfrm>
            <a:off x="464433" y="2248623"/>
            <a:ext cx="8215133" cy="1297127"/>
            <a:chOff x="0" y="0"/>
            <a:chExt cx="8215133" cy="1297125"/>
          </a:xfrm>
        </p:grpSpPr>
        <p:grpSp>
          <p:nvGrpSpPr>
            <p:cNvPr id="244" name="Seskupit"/>
            <p:cNvGrpSpPr/>
            <p:nvPr/>
          </p:nvGrpSpPr>
          <p:grpSpPr>
            <a:xfrm>
              <a:off x="0" y="0"/>
              <a:ext cx="2161877" cy="1297126"/>
              <a:chOff x="0" y="0"/>
              <a:chExt cx="2161876" cy="1297125"/>
            </a:xfrm>
          </p:grpSpPr>
          <p:sp>
            <p:nvSpPr>
              <p:cNvPr id="242" name="Zaoblený obdélník"/>
              <p:cNvSpPr/>
              <p:nvPr/>
            </p:nvSpPr>
            <p:spPr>
              <a:xfrm>
                <a:off x="0" y="0"/>
                <a:ext cx="2161877" cy="1297126"/>
              </a:xfrm>
              <a:prstGeom prst="roundRect">
                <a:avLst>
                  <a:gd name="adj" fmla="val 10000"/>
                </a:avLst>
              </a:prstGeom>
              <a:solidFill>
                <a:schemeClr val="accent1"/>
              </a:solidFill>
              <a:ln w="25400" cap="flat">
                <a:solidFill>
                  <a:srgbClr val="FFFFFF"/>
                </a:solidFill>
                <a:prstDash val="solid"/>
                <a:round/>
              </a:ln>
              <a:effectLst/>
            </p:spPr>
            <p:txBody>
              <a:bodyPr wrap="square" lIns="45719" tIns="45719" rIns="45719" bIns="45719" numCol="1" anchor="ctr">
                <a:noAutofit/>
              </a:bodyPr>
              <a:lstStyle/>
              <a:p>
                <a:pPr algn="ctr" defTabSz="977900">
                  <a:lnSpc>
                    <a:spcPct val="90000"/>
                  </a:lnSpc>
                  <a:spcBef>
                    <a:spcPts val="1300"/>
                  </a:spcBef>
                  <a:defRPr sz="3200">
                    <a:solidFill>
                      <a:srgbClr val="FFFFFF"/>
                    </a:solidFill>
                  </a:defRPr>
                </a:pPr>
              </a:p>
            </p:txBody>
          </p:sp>
          <p:sp>
            <p:nvSpPr>
              <p:cNvPr id="243" name="Trénink ( stres)"/>
              <p:cNvSpPr txBox="1"/>
              <p:nvPr/>
            </p:nvSpPr>
            <p:spPr>
              <a:xfrm>
                <a:off x="37992" y="417775"/>
                <a:ext cx="2085894" cy="46157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ctr">
                <a:spAutoFit/>
              </a:bodyPr>
              <a:lstStyle>
                <a:lvl1pPr algn="ctr" defTabSz="977900">
                  <a:lnSpc>
                    <a:spcPct val="90000"/>
                  </a:lnSpc>
                  <a:spcBef>
                    <a:spcPts val="900"/>
                  </a:spcBef>
                  <a:defRPr sz="2200">
                    <a:solidFill>
                      <a:srgbClr val="FFFFFF"/>
                    </a:solidFill>
                  </a:defRPr>
                </a:lvl1pPr>
              </a:lstStyle>
              <a:p>
                <a:pPr/>
                <a:r>
                  <a:t>Trénink ( stres)</a:t>
                </a:r>
              </a:p>
            </p:txBody>
          </p:sp>
        </p:grpSp>
        <p:sp>
          <p:nvSpPr>
            <p:cNvPr id="245" name="Šipka"/>
            <p:cNvSpPr/>
            <p:nvPr/>
          </p:nvSpPr>
          <p:spPr>
            <a:xfrm>
              <a:off x="2378064" y="380490"/>
              <a:ext cx="458318" cy="536146"/>
            </a:xfrm>
            <a:prstGeom prst="rightArrow">
              <a:avLst>
                <a:gd name="adj1" fmla="val 60000"/>
                <a:gd name="adj2" fmla="val 50000"/>
              </a:avLst>
            </a:prstGeom>
            <a:solidFill>
              <a:srgbClr val="00B050"/>
            </a:solidFill>
            <a:ln w="12700" cap="flat">
              <a:noFill/>
              <a:miter lim="400000"/>
            </a:ln>
            <a:effectLst/>
          </p:spPr>
          <p:txBody>
            <a:bodyPr wrap="square" lIns="45719" tIns="45719" rIns="45719" bIns="45719" numCol="1" anchor="ctr">
              <a:noAutofit/>
            </a:bodyPr>
            <a:lstStyle/>
            <a:p>
              <a:pPr algn="ctr" defTabSz="800100">
                <a:lnSpc>
                  <a:spcPct val="90000"/>
                </a:lnSpc>
                <a:spcBef>
                  <a:spcPts val="1300"/>
                </a:spcBef>
                <a:defRPr>
                  <a:solidFill>
                    <a:srgbClr val="FFFFFF"/>
                  </a:solidFill>
                </a:defRPr>
              </a:pPr>
            </a:p>
          </p:txBody>
        </p:sp>
        <p:grpSp>
          <p:nvGrpSpPr>
            <p:cNvPr id="248" name="Seskupit"/>
            <p:cNvGrpSpPr/>
            <p:nvPr/>
          </p:nvGrpSpPr>
          <p:grpSpPr>
            <a:xfrm>
              <a:off x="3026627" y="0"/>
              <a:ext cx="2161878" cy="1297126"/>
              <a:chOff x="0" y="0"/>
              <a:chExt cx="2161876" cy="1297125"/>
            </a:xfrm>
          </p:grpSpPr>
          <p:sp>
            <p:nvSpPr>
              <p:cNvPr id="246" name="Zaoblený obdélník"/>
              <p:cNvSpPr/>
              <p:nvPr/>
            </p:nvSpPr>
            <p:spPr>
              <a:xfrm>
                <a:off x="0" y="0"/>
                <a:ext cx="2161877" cy="1297126"/>
              </a:xfrm>
              <a:prstGeom prst="roundRect">
                <a:avLst>
                  <a:gd name="adj" fmla="val 10000"/>
                </a:avLst>
              </a:prstGeom>
              <a:solidFill>
                <a:schemeClr val="accent1"/>
              </a:solidFill>
              <a:ln w="25400" cap="flat">
                <a:solidFill>
                  <a:srgbClr val="FFFFFF"/>
                </a:solidFill>
                <a:prstDash val="solid"/>
                <a:round/>
              </a:ln>
              <a:effectLst/>
            </p:spPr>
            <p:txBody>
              <a:bodyPr wrap="square" lIns="45719" tIns="45719" rIns="45719" bIns="45719" numCol="1" anchor="ctr">
                <a:noAutofit/>
              </a:bodyPr>
              <a:lstStyle/>
              <a:p>
                <a:pPr algn="ctr" defTabSz="977900">
                  <a:lnSpc>
                    <a:spcPct val="90000"/>
                  </a:lnSpc>
                  <a:spcBef>
                    <a:spcPts val="1300"/>
                  </a:spcBef>
                  <a:defRPr sz="3200">
                    <a:solidFill>
                      <a:srgbClr val="FFFFFF"/>
                    </a:solidFill>
                  </a:defRPr>
                </a:pPr>
              </a:p>
            </p:txBody>
          </p:sp>
          <p:sp>
            <p:nvSpPr>
              <p:cNvPr id="247" name="Odolnost vůči tréninku…"/>
              <p:cNvSpPr txBox="1"/>
              <p:nvPr/>
            </p:nvSpPr>
            <p:spPr>
              <a:xfrm>
                <a:off x="37992" y="32894"/>
                <a:ext cx="2085894" cy="123133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ctr">
                <a:spAutoFit/>
              </a:bodyPr>
              <a:lstStyle/>
              <a:p>
                <a:pPr algn="ctr" defTabSz="977900">
                  <a:lnSpc>
                    <a:spcPct val="90000"/>
                  </a:lnSpc>
                  <a:spcBef>
                    <a:spcPts val="900"/>
                  </a:spcBef>
                  <a:defRPr sz="2200">
                    <a:solidFill>
                      <a:srgbClr val="FFFFFF"/>
                    </a:solidFill>
                  </a:defRPr>
                </a:pPr>
                <a:r>
                  <a:t>Odolnost vůči tréninku</a:t>
                </a:r>
                <a:endParaRPr sz="3200"/>
              </a:p>
              <a:p>
                <a:pPr algn="ctr" defTabSz="977900">
                  <a:lnSpc>
                    <a:spcPct val="90000"/>
                  </a:lnSpc>
                  <a:spcBef>
                    <a:spcPts val="900"/>
                  </a:spcBef>
                  <a:defRPr sz="2200">
                    <a:solidFill>
                      <a:srgbClr val="FFFFFF"/>
                    </a:solidFill>
                  </a:defRPr>
                </a:pPr>
                <a:r>
                  <a:t>( stresu)</a:t>
                </a:r>
              </a:p>
            </p:txBody>
          </p:sp>
        </p:grpSp>
        <p:sp>
          <p:nvSpPr>
            <p:cNvPr id="249" name="Šipka"/>
            <p:cNvSpPr/>
            <p:nvPr/>
          </p:nvSpPr>
          <p:spPr>
            <a:xfrm>
              <a:off x="5404692" y="380490"/>
              <a:ext cx="458318" cy="536146"/>
            </a:xfrm>
            <a:prstGeom prst="rightArrow">
              <a:avLst>
                <a:gd name="adj1" fmla="val 60000"/>
                <a:gd name="adj2" fmla="val 50000"/>
              </a:avLst>
            </a:prstGeom>
            <a:solidFill>
              <a:srgbClr val="00B050"/>
            </a:solidFill>
            <a:ln w="12700" cap="flat">
              <a:noFill/>
              <a:miter lim="400000"/>
            </a:ln>
            <a:effectLst/>
          </p:spPr>
          <p:txBody>
            <a:bodyPr wrap="square" lIns="45719" tIns="45719" rIns="45719" bIns="45719" numCol="1" anchor="ctr">
              <a:noAutofit/>
            </a:bodyPr>
            <a:lstStyle/>
            <a:p>
              <a:pPr algn="ctr" defTabSz="800100">
                <a:lnSpc>
                  <a:spcPct val="90000"/>
                </a:lnSpc>
                <a:spcBef>
                  <a:spcPts val="1300"/>
                </a:spcBef>
                <a:defRPr>
                  <a:solidFill>
                    <a:srgbClr val="FFFFFF"/>
                  </a:solidFill>
                </a:defRPr>
              </a:pPr>
            </a:p>
          </p:txBody>
        </p:sp>
        <p:grpSp>
          <p:nvGrpSpPr>
            <p:cNvPr id="252" name="Seskupit"/>
            <p:cNvGrpSpPr/>
            <p:nvPr/>
          </p:nvGrpSpPr>
          <p:grpSpPr>
            <a:xfrm>
              <a:off x="6053256" y="0"/>
              <a:ext cx="2161878" cy="1297126"/>
              <a:chOff x="0" y="0"/>
              <a:chExt cx="2161876" cy="1297125"/>
            </a:xfrm>
          </p:grpSpPr>
          <p:sp>
            <p:nvSpPr>
              <p:cNvPr id="250" name="Zaoblený obdélník"/>
              <p:cNvSpPr/>
              <p:nvPr/>
            </p:nvSpPr>
            <p:spPr>
              <a:xfrm>
                <a:off x="0" y="0"/>
                <a:ext cx="2161877" cy="1297126"/>
              </a:xfrm>
              <a:prstGeom prst="roundRect">
                <a:avLst>
                  <a:gd name="adj" fmla="val 10000"/>
                </a:avLst>
              </a:prstGeom>
              <a:solidFill>
                <a:schemeClr val="accent1"/>
              </a:solidFill>
              <a:ln w="25400" cap="flat">
                <a:solidFill>
                  <a:srgbClr val="FFFFFF"/>
                </a:solidFill>
                <a:prstDash val="solid"/>
                <a:round/>
              </a:ln>
              <a:effectLst/>
            </p:spPr>
            <p:txBody>
              <a:bodyPr wrap="square" lIns="45719" tIns="45719" rIns="45719" bIns="45719" numCol="1" anchor="ctr">
                <a:noAutofit/>
              </a:bodyPr>
              <a:lstStyle/>
              <a:p>
                <a:pPr algn="ctr" defTabSz="977900">
                  <a:lnSpc>
                    <a:spcPct val="90000"/>
                  </a:lnSpc>
                  <a:spcBef>
                    <a:spcPts val="1300"/>
                  </a:spcBef>
                  <a:defRPr sz="3200">
                    <a:solidFill>
                      <a:srgbClr val="FFFFFF"/>
                    </a:solidFill>
                  </a:defRPr>
                </a:pPr>
              </a:p>
            </p:txBody>
          </p:sp>
          <p:sp>
            <p:nvSpPr>
              <p:cNvPr id="251" name="Zlepšení tolerance stresu cestou adaptace"/>
              <p:cNvSpPr txBox="1"/>
              <p:nvPr/>
            </p:nvSpPr>
            <p:spPr>
              <a:xfrm>
                <a:off x="37991" y="91568"/>
                <a:ext cx="2085894" cy="11139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3819" tIns="83819" rIns="83819" bIns="83819" numCol="1" anchor="ctr">
                <a:spAutoFit/>
              </a:bodyPr>
              <a:lstStyle>
                <a:lvl1pPr algn="ctr" defTabSz="977900">
                  <a:lnSpc>
                    <a:spcPct val="90000"/>
                  </a:lnSpc>
                  <a:spcBef>
                    <a:spcPts val="900"/>
                  </a:spcBef>
                  <a:defRPr sz="2200">
                    <a:solidFill>
                      <a:srgbClr val="FFFFFF"/>
                    </a:solidFill>
                  </a:defRPr>
                </a:lvl1pPr>
              </a:lstStyle>
              <a:p>
                <a:pPr/>
                <a:r>
                  <a:t>Zlepšení tolerance stresu cestou adaptace</a:t>
                </a:r>
              </a:p>
            </p:txBody>
          </p:sp>
        </p:grpSp>
      </p:gr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Nadpis 1"/>
          <p:cNvSpPr txBox="1"/>
          <p:nvPr>
            <p:ph type="title"/>
          </p:nvPr>
        </p:nvSpPr>
        <p:spPr>
          <a:prstGeom prst="rect">
            <a:avLst/>
          </a:prstGeom>
        </p:spPr>
        <p:txBody>
          <a:bodyPr/>
          <a:lstStyle>
            <a:lvl1pPr>
              <a:defRPr sz="4000"/>
            </a:lvl1pPr>
          </a:lstStyle>
          <a:p>
            <a:pPr/>
            <a:r>
              <a:t>Realita superkompenzace v roce 2023</a:t>
            </a:r>
          </a:p>
        </p:txBody>
      </p:sp>
      <p:sp>
        <p:nvSpPr>
          <p:cNvPr id="256" name="Zástupný obsah 2"/>
          <p:cNvSpPr txBox="1"/>
          <p:nvPr>
            <p:ph type="body" idx="1"/>
          </p:nvPr>
        </p:nvSpPr>
        <p:spPr>
          <a:prstGeom prst="rect">
            <a:avLst/>
          </a:prstGeom>
        </p:spPr>
        <p:txBody>
          <a:bodyPr/>
          <a:lstStyle/>
          <a:p>
            <a:pPr marL="0" indent="0" algn="ctr">
              <a:spcBef>
                <a:spcPts val="600"/>
              </a:spcBef>
              <a:buSzTx/>
              <a:buNone/>
              <a:defRPr sz="2800"/>
            </a:pPr>
            <a:r>
              <a:t>Trénink ještě nikoho nikdy neudělal silnějším a rychlejším</a:t>
            </a:r>
          </a:p>
          <a:p>
            <a:pPr marL="0" indent="0" algn="ctr">
              <a:buSzTx/>
              <a:buNone/>
              <a:defRPr sz="2800"/>
            </a:pPr>
          </a:p>
          <a:p>
            <a:pPr marL="0" indent="0" algn="ctr">
              <a:spcBef>
                <a:spcPts val="600"/>
              </a:spcBef>
              <a:buSzTx/>
              <a:buNone/>
              <a:defRPr sz="2800"/>
            </a:pPr>
            <a:r>
              <a:t>Adaptace/adaptovatelnost ( řízený zánět) je klíčová</a:t>
            </a:r>
          </a:p>
          <a:p>
            <a:pPr marL="0" indent="0" algn="ctr">
              <a:buSzTx/>
              <a:buNone/>
              <a:defRPr sz="2800"/>
            </a:pPr>
          </a:p>
          <a:p>
            <a:pPr marL="0" indent="0" algn="ctr">
              <a:spcBef>
                <a:spcPts val="600"/>
              </a:spcBef>
              <a:buSzTx/>
              <a:buNone/>
              <a:defRPr sz="2800"/>
            </a:pPr>
            <a:r>
              <a:t>Superkompenzace je aktivní proces</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Nadpis 1"/>
          <p:cNvSpPr txBox="1"/>
          <p:nvPr>
            <p:ph type="title"/>
          </p:nvPr>
        </p:nvSpPr>
        <p:spPr>
          <a:prstGeom prst="rect">
            <a:avLst/>
          </a:prstGeom>
        </p:spPr>
        <p:txBody>
          <a:bodyPr/>
          <a:lstStyle/>
          <a:p>
            <a:pPr/>
            <a:r>
              <a:t>Co to je to kondice?</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Nadpis 1"/>
          <p:cNvSpPr txBox="1"/>
          <p:nvPr>
            <p:ph type="title"/>
          </p:nvPr>
        </p:nvSpPr>
        <p:spPr>
          <a:prstGeom prst="rect">
            <a:avLst/>
          </a:prstGeom>
        </p:spPr>
        <p:txBody>
          <a:bodyPr/>
          <a:lstStyle/>
          <a:p>
            <a:pPr/>
            <a:r>
              <a:t>Co to je to kondice?</a:t>
            </a:r>
          </a:p>
        </p:txBody>
      </p:sp>
      <p:sp>
        <p:nvSpPr>
          <p:cNvPr id="261" name="Zástupný obsah 2"/>
          <p:cNvSpPr txBox="1"/>
          <p:nvPr>
            <p:ph type="body" idx="1"/>
          </p:nvPr>
        </p:nvSpPr>
        <p:spPr>
          <a:xfrm>
            <a:off x="457200" y="1995685"/>
            <a:ext cx="8229600" cy="2598540"/>
          </a:xfrm>
          <a:prstGeom prst="rect">
            <a:avLst/>
          </a:prstGeom>
        </p:spPr>
        <p:txBody>
          <a:bodyPr/>
          <a:lstStyle/>
          <a:p>
            <a:pPr marL="0" indent="0">
              <a:buSzTx/>
              <a:buNone/>
            </a:pPr>
            <a:r>
              <a:t>Conditio ( lat.) = dělání, vytváření</a:t>
            </a:r>
          </a:p>
          <a:p>
            <a:pPr marL="0" indent="0">
              <a:buSzTx/>
              <a:buNone/>
            </a:pPr>
            <a:r>
              <a:t>Conditio ( středověk) = stav, pozice, situace</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3" name="Picture 2" descr="Picture 2"/>
          <p:cNvPicPr>
            <a:picLocks noChangeAspect="1"/>
          </p:cNvPicPr>
          <p:nvPr/>
        </p:nvPicPr>
        <p:blipFill>
          <a:blip r:embed="rId2">
            <a:extLst/>
          </a:blip>
          <a:stretch>
            <a:fillRect/>
          </a:stretch>
        </p:blipFill>
        <p:spPr>
          <a:xfrm>
            <a:off x="2458032" y="267493"/>
            <a:ext cx="4227936" cy="4227936"/>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Nadpis 1"/>
          <p:cNvSpPr txBox="1"/>
          <p:nvPr>
            <p:ph type="title"/>
          </p:nvPr>
        </p:nvSpPr>
        <p:spPr>
          <a:prstGeom prst="rect">
            <a:avLst/>
          </a:prstGeom>
        </p:spPr>
        <p:txBody>
          <a:bodyPr/>
          <a:lstStyle/>
          <a:p>
            <a:pPr/>
            <a:r>
              <a:t>Co to je to kondice?</a:t>
            </a:r>
          </a:p>
        </p:txBody>
      </p:sp>
      <p:sp>
        <p:nvSpPr>
          <p:cNvPr id="266" name="Zástupný obsah 2"/>
          <p:cNvSpPr txBox="1"/>
          <p:nvPr>
            <p:ph type="body" idx="1"/>
          </p:nvPr>
        </p:nvSpPr>
        <p:spPr>
          <a:xfrm>
            <a:off x="457200" y="1995685"/>
            <a:ext cx="8229600" cy="2598540"/>
          </a:xfrm>
          <a:prstGeom prst="rect">
            <a:avLst/>
          </a:prstGeom>
        </p:spPr>
        <p:txBody>
          <a:bodyPr/>
          <a:lstStyle>
            <a:lvl1pPr marL="0" indent="0" algn="ctr">
              <a:buSzTx/>
              <a:buNone/>
            </a:lvl1pPr>
          </a:lstStyle>
          <a:p>
            <a:pPr/>
            <a:r>
              <a:t>Stav potřebný ke správnému provedení úkolu danému sportovci</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Nadpis 1"/>
          <p:cNvSpPr txBox="1"/>
          <p:nvPr>
            <p:ph type="title"/>
          </p:nvPr>
        </p:nvSpPr>
        <p:spPr>
          <a:xfrm>
            <a:off x="628650" y="273844"/>
            <a:ext cx="7886700" cy="994172"/>
          </a:xfrm>
          <a:prstGeom prst="rect">
            <a:avLst/>
          </a:prstGeom>
        </p:spPr>
        <p:txBody>
          <a:bodyPr/>
          <a:lstStyle/>
          <a:p>
            <a:pPr/>
            <a:r>
              <a:t>Co to je to kondice?</a:t>
            </a:r>
          </a:p>
        </p:txBody>
      </p:sp>
      <p:pic>
        <p:nvPicPr>
          <p:cNvPr id="269" name="Picture 2" descr="Picture 2"/>
          <p:cNvPicPr>
            <a:picLocks noChangeAspect="1"/>
          </p:cNvPicPr>
          <p:nvPr/>
        </p:nvPicPr>
        <p:blipFill>
          <a:blip r:embed="rId2">
            <a:extLst/>
          </a:blip>
          <a:srcRect l="0" t="0" r="6883" b="0"/>
          <a:stretch>
            <a:fillRect/>
          </a:stretch>
        </p:blipFill>
        <p:spPr>
          <a:xfrm>
            <a:off x="4716016" y="1372266"/>
            <a:ext cx="3886201" cy="2790998"/>
          </a:xfrm>
          <a:prstGeom prst="rect">
            <a:avLst/>
          </a:prstGeom>
          <a:ln w="12700">
            <a:miter lim="400000"/>
          </a:ln>
        </p:spPr>
      </p:pic>
      <p:pic>
        <p:nvPicPr>
          <p:cNvPr id="270" name="Picture 2" descr="Picture 2"/>
          <p:cNvPicPr>
            <a:picLocks noChangeAspect="1"/>
          </p:cNvPicPr>
          <p:nvPr/>
        </p:nvPicPr>
        <p:blipFill>
          <a:blip r:embed="rId3">
            <a:extLst/>
          </a:blip>
          <a:srcRect l="0" t="0" r="22434" b="0"/>
          <a:stretch>
            <a:fillRect/>
          </a:stretch>
        </p:blipFill>
        <p:spPr>
          <a:xfrm>
            <a:off x="558210" y="1372266"/>
            <a:ext cx="3886201" cy="2818235"/>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Nadpis 1"/>
          <p:cNvSpPr txBox="1"/>
          <p:nvPr>
            <p:ph type="title"/>
          </p:nvPr>
        </p:nvSpPr>
        <p:spPr>
          <a:xfrm>
            <a:off x="628650" y="273844"/>
            <a:ext cx="7886700" cy="994172"/>
          </a:xfrm>
          <a:prstGeom prst="rect">
            <a:avLst/>
          </a:prstGeom>
        </p:spPr>
        <p:txBody>
          <a:bodyPr/>
          <a:lstStyle/>
          <a:p>
            <a:pPr/>
            <a:r>
              <a:t>Co to je to kondice?</a:t>
            </a:r>
          </a:p>
        </p:txBody>
      </p:sp>
      <p:sp>
        <p:nvSpPr>
          <p:cNvPr id="273" name="TextovéPole 4"/>
          <p:cNvSpPr txBox="1"/>
          <p:nvPr/>
        </p:nvSpPr>
        <p:spPr>
          <a:xfrm>
            <a:off x="4473704" y="4190501"/>
            <a:ext cx="4517073" cy="3378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FF0000"/>
                </a:solidFill>
                <a:latin typeface="Myriad Pro"/>
                <a:ea typeface="Myriad Pro"/>
                <a:cs typeface="Myriad Pro"/>
                <a:sym typeface="Myriad Pro"/>
              </a:defRPr>
            </a:lvl1pPr>
          </a:lstStyle>
          <a:p>
            <a:pPr/>
            <a:r>
              <a:t>Schopnost návratu do stabilního prostředí</a:t>
            </a:r>
          </a:p>
        </p:txBody>
      </p:sp>
      <p:sp>
        <p:nvSpPr>
          <p:cNvPr id="274" name="TextovéPole 8"/>
          <p:cNvSpPr txBox="1"/>
          <p:nvPr/>
        </p:nvSpPr>
        <p:spPr>
          <a:xfrm>
            <a:off x="1044055" y="4190501"/>
            <a:ext cx="2756130" cy="33782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FF0000"/>
                </a:solidFill>
                <a:latin typeface="Myriad Pro"/>
                <a:ea typeface="Myriad Pro"/>
                <a:cs typeface="Myriad Pro"/>
                <a:sym typeface="Myriad Pro"/>
              </a:defRPr>
            </a:lvl1pPr>
          </a:lstStyle>
          <a:p>
            <a:pPr/>
            <a:r>
              <a:t>Udržení stabilního prostředí</a:t>
            </a:r>
          </a:p>
        </p:txBody>
      </p:sp>
      <p:pic>
        <p:nvPicPr>
          <p:cNvPr id="275" name="Picture 2" descr="Picture 2"/>
          <p:cNvPicPr>
            <a:picLocks noChangeAspect="1"/>
          </p:cNvPicPr>
          <p:nvPr/>
        </p:nvPicPr>
        <p:blipFill>
          <a:blip r:embed="rId2">
            <a:extLst/>
          </a:blip>
          <a:srcRect l="0" t="0" r="6883" b="0"/>
          <a:stretch>
            <a:fillRect/>
          </a:stretch>
        </p:blipFill>
        <p:spPr>
          <a:xfrm>
            <a:off x="4716016" y="1372266"/>
            <a:ext cx="3886201" cy="2790998"/>
          </a:xfrm>
          <a:prstGeom prst="rect">
            <a:avLst/>
          </a:prstGeom>
          <a:ln w="12700">
            <a:miter lim="400000"/>
          </a:ln>
        </p:spPr>
      </p:pic>
      <p:pic>
        <p:nvPicPr>
          <p:cNvPr id="276" name="Picture 2" descr="Picture 2"/>
          <p:cNvPicPr>
            <a:picLocks noChangeAspect="1"/>
          </p:cNvPicPr>
          <p:nvPr/>
        </p:nvPicPr>
        <p:blipFill>
          <a:blip r:embed="rId3">
            <a:extLst/>
          </a:blip>
          <a:srcRect l="0" t="0" r="22434" b="0"/>
          <a:stretch>
            <a:fillRect/>
          </a:stretch>
        </p:blipFill>
        <p:spPr>
          <a:xfrm>
            <a:off x="558210" y="1372266"/>
            <a:ext cx="3886201" cy="2818235"/>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Nadpis 1"/>
          <p:cNvSpPr txBox="1"/>
          <p:nvPr>
            <p:ph type="title"/>
          </p:nvPr>
        </p:nvSpPr>
        <p:spPr>
          <a:prstGeom prst="rect">
            <a:avLst/>
          </a:prstGeom>
        </p:spPr>
        <p:txBody>
          <a:bodyPr/>
          <a:lstStyle/>
          <a:p>
            <a:pPr defTabSz="566927">
              <a:defRPr sz="2728"/>
            </a:pPr>
            <a:r>
              <a:t>Co to je stabilní prostředí</a:t>
            </a:r>
            <a:br/>
            <a:r>
              <a:t>( homeostáza)</a:t>
            </a:r>
          </a:p>
        </p:txBody>
      </p:sp>
      <p:sp>
        <p:nvSpPr>
          <p:cNvPr id="279" name="Zástupný obsah 2"/>
          <p:cNvSpPr txBox="1"/>
          <p:nvPr>
            <p:ph type="body" idx="1"/>
          </p:nvPr>
        </p:nvSpPr>
        <p:spPr>
          <a:prstGeom prst="rect">
            <a:avLst/>
          </a:prstGeom>
        </p:spPr>
        <p:txBody>
          <a:bodyPr/>
          <a:lstStyle>
            <a:lvl1pPr marL="0" indent="0" algn="ctr">
              <a:buSzTx/>
              <a:buNone/>
            </a:lvl1pPr>
          </a:lstStyle>
          <a:p>
            <a:pPr/>
            <a:r>
              <a:t>Samoregulační proces, při kterém biologický systém udržuje stabilitu. Selhání tohoto procesu vede k selání organizmu.</a:t>
            </a:r>
          </a:p>
        </p:txBody>
      </p:sp>
      <p:pic>
        <p:nvPicPr>
          <p:cNvPr id="280" name="Picture 2" descr="Picture 2"/>
          <p:cNvPicPr>
            <a:picLocks noChangeAspect="1"/>
          </p:cNvPicPr>
          <p:nvPr/>
        </p:nvPicPr>
        <p:blipFill>
          <a:blip r:embed="rId2">
            <a:extLst/>
          </a:blip>
          <a:stretch>
            <a:fillRect/>
          </a:stretch>
        </p:blipFill>
        <p:spPr>
          <a:xfrm>
            <a:off x="5173710" y="2927647"/>
            <a:ext cx="1870425" cy="1246950"/>
          </a:xfrm>
          <a:prstGeom prst="rect">
            <a:avLst/>
          </a:prstGeom>
          <a:ln w="12700">
            <a:miter lim="400000"/>
          </a:ln>
        </p:spPr>
      </p:pic>
      <p:pic>
        <p:nvPicPr>
          <p:cNvPr id="281" name="Picture 12" descr="Picture 12"/>
          <p:cNvPicPr>
            <a:picLocks noChangeAspect="1"/>
          </p:cNvPicPr>
          <p:nvPr/>
        </p:nvPicPr>
        <p:blipFill>
          <a:blip r:embed="rId3">
            <a:extLst/>
          </a:blip>
          <a:stretch>
            <a:fillRect/>
          </a:stretch>
        </p:blipFill>
        <p:spPr>
          <a:xfrm>
            <a:off x="7092280" y="2927647"/>
            <a:ext cx="1844600" cy="1246950"/>
          </a:xfrm>
          <a:prstGeom prst="rect">
            <a:avLst/>
          </a:prstGeom>
          <a:ln w="12700">
            <a:miter lim="400000"/>
          </a:ln>
        </p:spPr>
      </p:pic>
      <p:pic>
        <p:nvPicPr>
          <p:cNvPr id="282" name="Picture 8" descr="Picture 8"/>
          <p:cNvPicPr>
            <a:picLocks noChangeAspect="1"/>
          </p:cNvPicPr>
          <p:nvPr/>
        </p:nvPicPr>
        <p:blipFill>
          <a:blip r:embed="rId4">
            <a:extLst/>
          </a:blip>
          <a:stretch>
            <a:fillRect/>
          </a:stretch>
        </p:blipFill>
        <p:spPr>
          <a:xfrm>
            <a:off x="457200" y="2924282"/>
            <a:ext cx="4466431" cy="1290497"/>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4" name="Picture 2" descr="Picture 2"/>
          <p:cNvPicPr>
            <a:picLocks noChangeAspect="1"/>
          </p:cNvPicPr>
          <p:nvPr/>
        </p:nvPicPr>
        <p:blipFill>
          <a:blip r:embed="rId2">
            <a:extLst/>
          </a:blip>
          <a:stretch>
            <a:fillRect/>
          </a:stretch>
        </p:blipFill>
        <p:spPr>
          <a:xfrm>
            <a:off x="179511" y="195485"/>
            <a:ext cx="4485184" cy="4258087"/>
          </a:xfrm>
          <a:prstGeom prst="rect">
            <a:avLst/>
          </a:prstGeom>
          <a:ln w="12700">
            <a:miter lim="400000"/>
          </a:ln>
        </p:spPr>
      </p:pic>
      <p:pic>
        <p:nvPicPr>
          <p:cNvPr id="285" name="Picture 4" descr="Picture 4"/>
          <p:cNvPicPr>
            <a:picLocks noChangeAspect="1"/>
          </p:cNvPicPr>
          <p:nvPr/>
        </p:nvPicPr>
        <p:blipFill>
          <a:blip r:embed="rId3">
            <a:extLst/>
          </a:blip>
          <a:srcRect l="8265" t="8816" r="19000" b="0"/>
          <a:stretch>
            <a:fillRect/>
          </a:stretch>
        </p:blipFill>
        <p:spPr>
          <a:xfrm>
            <a:off x="4905415" y="411510"/>
            <a:ext cx="4059073" cy="3816424"/>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Nadpis 1"/>
          <p:cNvSpPr txBox="1"/>
          <p:nvPr>
            <p:ph type="title"/>
          </p:nvPr>
        </p:nvSpPr>
        <p:spPr>
          <a:prstGeom prst="rect">
            <a:avLst/>
          </a:prstGeom>
        </p:spPr>
        <p:txBody>
          <a:bodyPr/>
          <a:lstStyle>
            <a:lvl1pPr>
              <a:defRPr sz="4000"/>
            </a:lvl1pPr>
          </a:lstStyle>
          <a:p>
            <a:pPr/>
            <a:r>
              <a:t>Energetické krytí výkonu v kanoistice</a:t>
            </a:r>
          </a:p>
        </p:txBody>
      </p:sp>
      <p:pic>
        <p:nvPicPr>
          <p:cNvPr id="288" name="Obrázek 4" descr="Obrázek 4"/>
          <p:cNvPicPr>
            <a:picLocks noChangeAspect="1"/>
          </p:cNvPicPr>
          <p:nvPr/>
        </p:nvPicPr>
        <p:blipFill>
          <a:blip r:embed="rId2">
            <a:extLst/>
          </a:blip>
          <a:stretch>
            <a:fillRect/>
          </a:stretch>
        </p:blipFill>
        <p:spPr>
          <a:xfrm>
            <a:off x="623946" y="1563637"/>
            <a:ext cx="4392490" cy="1863166"/>
          </a:xfrm>
          <a:prstGeom prst="rect">
            <a:avLst/>
          </a:prstGeom>
          <a:ln w="12700">
            <a:miter lim="400000"/>
          </a:ln>
        </p:spPr>
      </p:pic>
      <p:pic>
        <p:nvPicPr>
          <p:cNvPr id="289" name="Obrázek 6" descr="Obrázek 6"/>
          <p:cNvPicPr>
            <a:picLocks noChangeAspect="1"/>
          </p:cNvPicPr>
          <p:nvPr/>
        </p:nvPicPr>
        <p:blipFill>
          <a:blip r:embed="rId3">
            <a:extLst/>
          </a:blip>
          <a:stretch>
            <a:fillRect/>
          </a:stretch>
        </p:blipFill>
        <p:spPr>
          <a:xfrm>
            <a:off x="5364088" y="1033846"/>
            <a:ext cx="3011949" cy="3075808"/>
          </a:xfrm>
          <a:prstGeom prst="rect">
            <a:avLst/>
          </a:prstGeom>
          <a:ln w="12700">
            <a:miter lim="400000"/>
          </a:ln>
        </p:spPr>
      </p:pic>
      <p:sp>
        <p:nvSpPr>
          <p:cNvPr id="290" name="TextovéPole 7"/>
          <p:cNvSpPr txBox="1"/>
          <p:nvPr/>
        </p:nvSpPr>
        <p:spPr>
          <a:xfrm>
            <a:off x="7052717" y="4389154"/>
            <a:ext cx="1476485" cy="26425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1200">
                <a:latin typeface="Arial"/>
                <a:ea typeface="Arial"/>
                <a:cs typeface="Arial"/>
                <a:sym typeface="Arial"/>
              </a:defRPr>
            </a:lvl1pPr>
          </a:lstStyle>
          <a:p>
            <a:pPr/>
            <a:r>
              <a:t>Zouhal, JSCR, 2012</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2" name="Nadpis 1"/>
          <p:cNvSpPr txBox="1"/>
          <p:nvPr>
            <p:ph type="title"/>
          </p:nvPr>
        </p:nvSpPr>
        <p:spPr>
          <a:prstGeom prst="rect">
            <a:avLst/>
          </a:prstGeom>
        </p:spPr>
        <p:txBody>
          <a:bodyPr/>
          <a:lstStyle/>
          <a:p>
            <a:pPr/>
            <a:r>
              <a:t>Základ co jste už 100x viděli </a:t>
            </a:r>
          </a:p>
        </p:txBody>
      </p:sp>
      <p:pic>
        <p:nvPicPr>
          <p:cNvPr id="293" name="Oxidative" descr="Oxidative"/>
          <p:cNvPicPr>
            <a:picLocks noChangeAspect="1"/>
          </p:cNvPicPr>
          <p:nvPr/>
        </p:nvPicPr>
        <p:blipFill>
          <a:blip r:embed="rId2">
            <a:extLst/>
          </a:blip>
          <a:stretch>
            <a:fillRect/>
          </a:stretch>
        </p:blipFill>
        <p:spPr>
          <a:xfrm>
            <a:off x="364078" y="1773727"/>
            <a:ext cx="4553820" cy="2313017"/>
          </a:xfrm>
          <a:prstGeom prst="rect">
            <a:avLst/>
          </a:prstGeom>
          <a:ln w="12700">
            <a:miter lim="400000"/>
          </a:ln>
        </p:spPr>
      </p:pic>
      <p:pic>
        <p:nvPicPr>
          <p:cNvPr id="294" name="Picture 2" descr="Picture 2"/>
          <p:cNvPicPr>
            <a:picLocks noChangeAspect="1"/>
          </p:cNvPicPr>
          <p:nvPr/>
        </p:nvPicPr>
        <p:blipFill>
          <a:blip r:embed="rId3">
            <a:extLst/>
          </a:blip>
          <a:stretch>
            <a:fillRect/>
          </a:stretch>
        </p:blipFill>
        <p:spPr>
          <a:xfrm>
            <a:off x="5075990" y="1773727"/>
            <a:ext cx="3663884" cy="2313017"/>
          </a:xfrm>
          <a:prstGeom prst="rect">
            <a:avLst/>
          </a:prstGeom>
          <a:ln w="12700">
            <a:miter lim="400000"/>
          </a:ln>
        </p:spPr>
      </p:pic>
      <p:sp>
        <p:nvSpPr>
          <p:cNvPr id="295" name="TextovéPole 2"/>
          <p:cNvSpPr txBox="1"/>
          <p:nvPr/>
        </p:nvSpPr>
        <p:spPr>
          <a:xfrm>
            <a:off x="5289758" y="4153875"/>
            <a:ext cx="4021744" cy="437069"/>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sz="2400">
                <a:solidFill>
                  <a:srgbClr val="FFFFFF"/>
                </a:solidFill>
                <a:latin typeface="Arial"/>
                <a:ea typeface="Arial"/>
                <a:cs typeface="Arial"/>
                <a:sym typeface="Arial"/>
              </a:defRPr>
            </a:lvl1pPr>
          </a:lstStyle>
          <a:p>
            <a:pPr/>
            <a:r>
              <a:t>Aerobní               Anaerobní</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Nadpis 6"/>
          <p:cNvSpPr txBox="1"/>
          <p:nvPr>
            <p:ph type="title"/>
          </p:nvPr>
        </p:nvSpPr>
        <p:spPr>
          <a:prstGeom prst="rect">
            <a:avLst/>
          </a:prstGeom>
        </p:spPr>
        <p:txBody>
          <a:bodyPr/>
          <a:lstStyle/>
          <a:p>
            <a:pPr/>
            <a:r>
              <a:t>Energetické krytí 10 sec sprintu</a:t>
            </a:r>
          </a:p>
        </p:txBody>
      </p:sp>
      <p:graphicFrame>
        <p:nvGraphicFramePr>
          <p:cNvPr id="298" name="Zástupný obsah 5"/>
          <p:cNvGraphicFramePr/>
          <p:nvPr/>
        </p:nvGraphicFramePr>
        <p:xfrm>
          <a:off x="1313767" y="1513829"/>
          <a:ext cx="2515966" cy="2883169"/>
        </p:xfrm>
        <a:graphic xmlns:a="http://schemas.openxmlformats.org/drawingml/2006/main">
          <a:graphicData uri="http://schemas.openxmlformats.org/drawingml/2006/chart">
            <c:chart xmlns:c="http://schemas.openxmlformats.org/drawingml/2006/chart" r:id="rId2"/>
          </a:graphicData>
        </a:graphic>
      </p:graphicFrame>
      <p:graphicFrame>
        <p:nvGraphicFramePr>
          <p:cNvPr id="299" name="Zástupný obsah 5"/>
          <p:cNvGraphicFramePr/>
          <p:nvPr/>
        </p:nvGraphicFramePr>
        <p:xfrm>
          <a:off x="5314267" y="1559750"/>
          <a:ext cx="2515966" cy="2837248"/>
        </p:xfrm>
        <a:graphic xmlns:a="http://schemas.openxmlformats.org/drawingml/2006/main">
          <a:graphicData uri="http://schemas.openxmlformats.org/drawingml/2006/chart">
            <c:chart xmlns:c="http://schemas.openxmlformats.org/drawingml/2006/chart" r:id="rId3"/>
          </a:graphicData>
        </a:graphic>
      </p:graphicFrame>
      <p:grpSp>
        <p:nvGrpSpPr>
          <p:cNvPr id="302" name="Šipka: dolů 9"/>
          <p:cNvGrpSpPr/>
          <p:nvPr/>
        </p:nvGrpSpPr>
        <p:grpSpPr>
          <a:xfrm>
            <a:off x="7554956" y="2178459"/>
            <a:ext cx="946292" cy="786582"/>
            <a:chOff x="0" y="0"/>
            <a:chExt cx="946290" cy="786580"/>
          </a:xfrm>
        </p:grpSpPr>
        <p:sp>
          <p:nvSpPr>
            <p:cNvPr id="300" name="Tvar"/>
            <p:cNvSpPr/>
            <p:nvPr/>
          </p:nvSpPr>
          <p:spPr>
            <a:xfrm rot="3977172">
              <a:off x="222157" y="-13241"/>
              <a:ext cx="501978" cy="813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4932"/>
                  </a:moveTo>
                  <a:lnTo>
                    <a:pt x="5400" y="14932"/>
                  </a:lnTo>
                  <a:lnTo>
                    <a:pt x="5400" y="0"/>
                  </a:lnTo>
                  <a:lnTo>
                    <a:pt x="16200" y="0"/>
                  </a:lnTo>
                  <a:lnTo>
                    <a:pt x="16200" y="14932"/>
                  </a:lnTo>
                  <a:lnTo>
                    <a:pt x="21600" y="14932"/>
                  </a:lnTo>
                  <a:lnTo>
                    <a:pt x="10800" y="21600"/>
                  </a:lnTo>
                  <a:close/>
                </a:path>
              </a:pathLst>
            </a:custGeom>
            <a:solidFill>
              <a:schemeClr val="accent1"/>
            </a:solidFill>
            <a:ln w="25400" cap="flat">
              <a:solidFill>
                <a:srgbClr val="3A5E8A"/>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01" name="PCR"/>
            <p:cNvSpPr txBox="1"/>
            <p:nvPr/>
          </p:nvSpPr>
          <p:spPr>
            <a:xfrm rot="20177172">
              <a:off x="245230" y="201511"/>
              <a:ext cx="570729" cy="3330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PCR</a:t>
              </a:r>
            </a:p>
          </p:txBody>
        </p:sp>
      </p:grpSp>
      <p:grpSp>
        <p:nvGrpSpPr>
          <p:cNvPr id="305" name="Šipka: dolů 10"/>
          <p:cNvGrpSpPr/>
          <p:nvPr/>
        </p:nvGrpSpPr>
        <p:grpSpPr>
          <a:xfrm>
            <a:off x="4691870" y="2094190"/>
            <a:ext cx="933457" cy="743014"/>
            <a:chOff x="0" y="0"/>
            <a:chExt cx="933455" cy="743012"/>
          </a:xfrm>
        </p:grpSpPr>
        <p:sp>
          <p:nvSpPr>
            <p:cNvPr id="303" name="Tvar"/>
            <p:cNvSpPr/>
            <p:nvPr/>
          </p:nvSpPr>
          <p:spPr>
            <a:xfrm rot="6560958">
              <a:off x="215739" y="-35025"/>
              <a:ext cx="501978" cy="813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4932"/>
                  </a:moveTo>
                  <a:lnTo>
                    <a:pt x="5400" y="14932"/>
                  </a:lnTo>
                  <a:lnTo>
                    <a:pt x="5400" y="0"/>
                  </a:lnTo>
                  <a:lnTo>
                    <a:pt x="16200" y="0"/>
                  </a:lnTo>
                  <a:lnTo>
                    <a:pt x="16200" y="14932"/>
                  </a:lnTo>
                  <a:lnTo>
                    <a:pt x="21600" y="14932"/>
                  </a:lnTo>
                  <a:lnTo>
                    <a:pt x="10800" y="21600"/>
                  </a:lnTo>
                  <a:close/>
                </a:path>
              </a:pathLst>
            </a:custGeom>
            <a:solidFill>
              <a:srgbClr val="FF0000"/>
            </a:solidFill>
            <a:ln w="25400" cap="flat">
              <a:solidFill>
                <a:srgbClr val="3A5E8A"/>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04" name="H+"/>
            <p:cNvSpPr txBox="1"/>
            <p:nvPr/>
          </p:nvSpPr>
          <p:spPr>
            <a:xfrm rot="1160958">
              <a:off x="240566" y="225752"/>
              <a:ext cx="570729"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H+</a:t>
              </a:r>
            </a:p>
          </p:txBody>
        </p:sp>
      </p:grpSp>
      <p:pic>
        <p:nvPicPr>
          <p:cNvPr id="306" name="Obrázek 13" descr="Obrázek 13"/>
          <p:cNvPicPr>
            <a:picLocks noChangeAspect="1"/>
          </p:cNvPicPr>
          <p:nvPr/>
        </p:nvPicPr>
        <p:blipFill>
          <a:blip r:embed="rId4">
            <a:extLst/>
          </a:blip>
          <a:stretch>
            <a:fillRect/>
          </a:stretch>
        </p:blipFill>
        <p:spPr>
          <a:xfrm>
            <a:off x="3626373" y="1391878"/>
            <a:ext cx="2130994" cy="786582"/>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8" name="Nadpis 6"/>
          <p:cNvSpPr txBox="1"/>
          <p:nvPr>
            <p:ph type="title"/>
          </p:nvPr>
        </p:nvSpPr>
        <p:spPr>
          <a:prstGeom prst="rect">
            <a:avLst/>
          </a:prstGeom>
        </p:spPr>
        <p:txBody>
          <a:bodyPr/>
          <a:lstStyle/>
          <a:p>
            <a:pPr/>
            <a:r>
              <a:t>Energetické krytí 10 sec sprintu</a:t>
            </a:r>
          </a:p>
        </p:txBody>
      </p:sp>
      <p:graphicFrame>
        <p:nvGraphicFramePr>
          <p:cNvPr id="309" name="Zástupný obsah 5"/>
          <p:cNvGraphicFramePr/>
          <p:nvPr/>
        </p:nvGraphicFramePr>
        <p:xfrm>
          <a:off x="1313767" y="1513829"/>
          <a:ext cx="2515966" cy="2883169"/>
        </p:xfrm>
        <a:graphic xmlns:a="http://schemas.openxmlformats.org/drawingml/2006/main">
          <a:graphicData uri="http://schemas.openxmlformats.org/drawingml/2006/chart">
            <c:chart xmlns:c="http://schemas.openxmlformats.org/drawingml/2006/chart" r:id="rId2"/>
          </a:graphicData>
        </a:graphic>
      </p:graphicFrame>
      <p:graphicFrame>
        <p:nvGraphicFramePr>
          <p:cNvPr id="310" name="Zástupný obsah 5"/>
          <p:cNvGraphicFramePr/>
          <p:nvPr/>
        </p:nvGraphicFramePr>
        <p:xfrm>
          <a:off x="5314267" y="1559750"/>
          <a:ext cx="2515966" cy="2837248"/>
        </p:xfrm>
        <a:graphic xmlns:a="http://schemas.openxmlformats.org/drawingml/2006/main">
          <a:graphicData uri="http://schemas.openxmlformats.org/drawingml/2006/chart">
            <c:chart xmlns:c="http://schemas.openxmlformats.org/drawingml/2006/chart" r:id="rId3"/>
          </a:graphicData>
        </a:graphic>
      </p:graphicFrame>
      <p:grpSp>
        <p:nvGrpSpPr>
          <p:cNvPr id="313" name="Šipka: dolů 9"/>
          <p:cNvGrpSpPr/>
          <p:nvPr/>
        </p:nvGrpSpPr>
        <p:grpSpPr>
          <a:xfrm>
            <a:off x="7554956" y="2178459"/>
            <a:ext cx="946292" cy="786582"/>
            <a:chOff x="0" y="0"/>
            <a:chExt cx="946290" cy="786580"/>
          </a:xfrm>
        </p:grpSpPr>
        <p:sp>
          <p:nvSpPr>
            <p:cNvPr id="311" name="Tvar"/>
            <p:cNvSpPr/>
            <p:nvPr/>
          </p:nvSpPr>
          <p:spPr>
            <a:xfrm rot="3977172">
              <a:off x="222157" y="-13241"/>
              <a:ext cx="501978" cy="813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4932"/>
                  </a:moveTo>
                  <a:lnTo>
                    <a:pt x="5400" y="14932"/>
                  </a:lnTo>
                  <a:lnTo>
                    <a:pt x="5400" y="0"/>
                  </a:lnTo>
                  <a:lnTo>
                    <a:pt x="16200" y="0"/>
                  </a:lnTo>
                  <a:lnTo>
                    <a:pt x="16200" y="14932"/>
                  </a:lnTo>
                  <a:lnTo>
                    <a:pt x="21600" y="14932"/>
                  </a:lnTo>
                  <a:lnTo>
                    <a:pt x="10800" y="21600"/>
                  </a:lnTo>
                  <a:close/>
                </a:path>
              </a:pathLst>
            </a:custGeom>
            <a:solidFill>
              <a:schemeClr val="accent1"/>
            </a:solidFill>
            <a:ln w="25400" cap="flat">
              <a:solidFill>
                <a:srgbClr val="3A5E8A"/>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12" name="PCR"/>
            <p:cNvSpPr txBox="1"/>
            <p:nvPr/>
          </p:nvSpPr>
          <p:spPr>
            <a:xfrm rot="20177172">
              <a:off x="245230" y="201511"/>
              <a:ext cx="570729" cy="3330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PCR</a:t>
              </a:r>
            </a:p>
          </p:txBody>
        </p:sp>
      </p:grpSp>
      <p:grpSp>
        <p:nvGrpSpPr>
          <p:cNvPr id="316" name="Šipka: dolů 10"/>
          <p:cNvGrpSpPr/>
          <p:nvPr/>
        </p:nvGrpSpPr>
        <p:grpSpPr>
          <a:xfrm>
            <a:off x="4691870" y="2094190"/>
            <a:ext cx="933457" cy="743014"/>
            <a:chOff x="0" y="0"/>
            <a:chExt cx="933455" cy="743012"/>
          </a:xfrm>
        </p:grpSpPr>
        <p:sp>
          <p:nvSpPr>
            <p:cNvPr id="314" name="Tvar"/>
            <p:cNvSpPr/>
            <p:nvPr/>
          </p:nvSpPr>
          <p:spPr>
            <a:xfrm rot="6560958">
              <a:off x="215739" y="-35025"/>
              <a:ext cx="501978" cy="813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4932"/>
                  </a:moveTo>
                  <a:lnTo>
                    <a:pt x="5400" y="14932"/>
                  </a:lnTo>
                  <a:lnTo>
                    <a:pt x="5400" y="0"/>
                  </a:lnTo>
                  <a:lnTo>
                    <a:pt x="16200" y="0"/>
                  </a:lnTo>
                  <a:lnTo>
                    <a:pt x="16200" y="14932"/>
                  </a:lnTo>
                  <a:lnTo>
                    <a:pt x="21600" y="14932"/>
                  </a:lnTo>
                  <a:lnTo>
                    <a:pt x="10800" y="21600"/>
                  </a:lnTo>
                  <a:close/>
                </a:path>
              </a:pathLst>
            </a:custGeom>
            <a:solidFill>
              <a:srgbClr val="0070C0"/>
            </a:solidFill>
            <a:ln w="25400" cap="flat">
              <a:solidFill>
                <a:srgbClr val="3A5E8A"/>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15" name="H+"/>
            <p:cNvSpPr txBox="1"/>
            <p:nvPr/>
          </p:nvSpPr>
          <p:spPr>
            <a:xfrm rot="1160958">
              <a:off x="240566" y="225752"/>
              <a:ext cx="570729"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H+</a:t>
              </a:r>
            </a:p>
          </p:txBody>
        </p:sp>
      </p:grpSp>
      <p:pic>
        <p:nvPicPr>
          <p:cNvPr id="317" name="Obrázek 13" descr="Obrázek 13"/>
          <p:cNvPicPr>
            <a:picLocks noChangeAspect="1"/>
          </p:cNvPicPr>
          <p:nvPr/>
        </p:nvPicPr>
        <p:blipFill>
          <a:blip r:embed="rId4">
            <a:extLst/>
          </a:blip>
          <a:stretch>
            <a:fillRect/>
          </a:stretch>
        </p:blipFill>
        <p:spPr>
          <a:xfrm>
            <a:off x="3626373" y="1391878"/>
            <a:ext cx="2130994" cy="786582"/>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Nadpis 3"/>
          <p:cNvSpPr txBox="1"/>
          <p:nvPr>
            <p:ph type="title"/>
          </p:nvPr>
        </p:nvSpPr>
        <p:spPr>
          <a:prstGeom prst="rect">
            <a:avLst/>
          </a:prstGeom>
        </p:spPr>
        <p:txBody>
          <a:bodyPr/>
          <a:lstStyle>
            <a:lvl1pPr defTabSz="740663">
              <a:defRPr sz="3564"/>
            </a:lvl1pPr>
          </a:lstStyle>
          <a:p>
            <a:pPr/>
            <a:r>
              <a:t>Základem resyntézy PCr je oxidativní systém</a:t>
            </a:r>
          </a:p>
        </p:txBody>
      </p:sp>
      <p:pic>
        <p:nvPicPr>
          <p:cNvPr id="320" name="Zástupný obsah 7" descr="Zástupný obsah 7"/>
          <p:cNvPicPr>
            <a:picLocks noChangeAspect="1"/>
          </p:cNvPicPr>
          <p:nvPr/>
        </p:nvPicPr>
        <p:blipFill>
          <a:blip r:embed="rId2">
            <a:extLst/>
          </a:blip>
          <a:stretch>
            <a:fillRect/>
          </a:stretch>
        </p:blipFill>
        <p:spPr>
          <a:xfrm>
            <a:off x="323527" y="1357905"/>
            <a:ext cx="3823843" cy="3263504"/>
          </a:xfrm>
          <a:prstGeom prst="rect">
            <a:avLst/>
          </a:prstGeom>
          <a:ln w="12700">
            <a:miter lim="400000"/>
          </a:ln>
        </p:spPr>
      </p:pic>
      <p:pic>
        <p:nvPicPr>
          <p:cNvPr id="321" name="Zástupný obsah 10" descr="Zástupný obsah 10"/>
          <p:cNvPicPr>
            <a:picLocks noChangeAspect="1"/>
          </p:cNvPicPr>
          <p:nvPr/>
        </p:nvPicPr>
        <p:blipFill>
          <a:blip r:embed="rId3">
            <a:extLst/>
          </a:blip>
          <a:stretch>
            <a:fillRect/>
          </a:stretch>
        </p:blipFill>
        <p:spPr>
          <a:xfrm>
            <a:off x="4483670" y="1382343"/>
            <a:ext cx="3886201" cy="1874859"/>
          </a:xfrm>
          <a:prstGeom prst="rect">
            <a:avLst/>
          </a:prstGeom>
          <a:ln w="12700">
            <a:miter lim="400000"/>
          </a:ln>
        </p:spPr>
      </p:pic>
      <p:sp>
        <p:nvSpPr>
          <p:cNvPr id="322" name="TextovéPole 14"/>
          <p:cNvSpPr txBox="1"/>
          <p:nvPr/>
        </p:nvSpPr>
        <p:spPr>
          <a:xfrm>
            <a:off x="4082744" y="3793294"/>
            <a:ext cx="4542395" cy="770594"/>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600">
                <a:latin typeface="Arial"/>
                <a:ea typeface="Arial"/>
                <a:cs typeface="Arial"/>
                <a:sym typeface="Arial"/>
              </a:defRPr>
            </a:pPr>
            <a:r>
              <a:t>Resyntéza PCr je závislá na oxidativním systému</a:t>
            </a:r>
          </a:p>
          <a:p>
            <a:pPr>
              <a:defRPr sz="1600">
                <a:latin typeface="Arial"/>
                <a:ea typeface="Arial"/>
                <a:cs typeface="Arial"/>
                <a:sym typeface="Arial"/>
              </a:defRPr>
            </a:pPr>
            <a:r>
              <a:t>Úroveň zejména ANP – a její výše vůči VO2max</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 name="Nadpis 1"/>
          <p:cNvSpPr txBox="1"/>
          <p:nvPr>
            <p:ph type="title"/>
          </p:nvPr>
        </p:nvSpPr>
        <p:spPr>
          <a:prstGeom prst="rect">
            <a:avLst/>
          </a:prstGeom>
        </p:spPr>
        <p:txBody>
          <a:bodyPr/>
          <a:lstStyle>
            <a:lvl1pPr defTabSz="859536">
              <a:defRPr sz="3384"/>
            </a:lvl1pPr>
          </a:lstStyle>
          <a:p>
            <a:pPr/>
            <a:r>
              <a:t>Jenže u opakovaného sprintu je to ještě jinak…</a:t>
            </a:r>
          </a:p>
        </p:txBody>
      </p:sp>
      <p:pic>
        <p:nvPicPr>
          <p:cNvPr id="325" name="Zástupný obsah 4" descr="Zástupný obsah 4"/>
          <p:cNvPicPr>
            <a:picLocks noChangeAspect="1"/>
          </p:cNvPicPr>
          <p:nvPr/>
        </p:nvPicPr>
        <p:blipFill>
          <a:blip r:embed="rId2">
            <a:extLst/>
          </a:blip>
          <a:stretch>
            <a:fillRect/>
          </a:stretch>
        </p:blipFill>
        <p:spPr>
          <a:xfrm>
            <a:off x="328175" y="1147085"/>
            <a:ext cx="4101971" cy="2344579"/>
          </a:xfrm>
          <a:prstGeom prst="rect">
            <a:avLst/>
          </a:prstGeom>
          <a:ln w="12700">
            <a:miter lim="400000"/>
          </a:ln>
        </p:spPr>
      </p:pic>
      <p:pic>
        <p:nvPicPr>
          <p:cNvPr id="326" name="Obrázek 7" descr="Obrázek 7"/>
          <p:cNvPicPr>
            <a:picLocks noChangeAspect="1"/>
          </p:cNvPicPr>
          <p:nvPr/>
        </p:nvPicPr>
        <p:blipFill>
          <a:blip r:embed="rId3">
            <a:extLst/>
          </a:blip>
          <a:stretch>
            <a:fillRect/>
          </a:stretch>
        </p:blipFill>
        <p:spPr>
          <a:xfrm>
            <a:off x="4572000" y="1507011"/>
            <a:ext cx="4243826" cy="1745658"/>
          </a:xfrm>
          <a:prstGeom prst="rect">
            <a:avLst/>
          </a:prstGeom>
          <a:ln w="12700">
            <a:miter lim="400000"/>
          </a:ln>
        </p:spPr>
      </p:pic>
      <p:sp>
        <p:nvSpPr>
          <p:cNvPr id="327" name="TextovéPole 8"/>
          <p:cNvSpPr txBox="1"/>
          <p:nvPr/>
        </p:nvSpPr>
        <p:spPr>
          <a:xfrm>
            <a:off x="985494" y="3575122"/>
            <a:ext cx="2874354" cy="35066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latin typeface="Arial"/>
                <a:ea typeface="Arial"/>
                <a:cs typeface="Arial"/>
                <a:sym typeface="Arial"/>
              </a:defRPr>
            </a:lvl1pPr>
          </a:lstStyle>
          <a:p>
            <a:pPr/>
            <a:r>
              <a:t>1 a 5 sprint je zásadně jiný!</a:t>
            </a:r>
          </a:p>
        </p:txBody>
      </p:sp>
      <p:sp>
        <p:nvSpPr>
          <p:cNvPr id="328" name="TextovéPole 9"/>
          <p:cNvSpPr txBox="1"/>
          <p:nvPr/>
        </p:nvSpPr>
        <p:spPr>
          <a:xfrm>
            <a:off x="5265792" y="3482840"/>
            <a:ext cx="3179525" cy="35066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latin typeface="Arial"/>
                <a:ea typeface="Arial"/>
                <a:cs typeface="Arial"/>
                <a:sym typeface="Arial"/>
              </a:defRPr>
            </a:lvl1pPr>
          </a:lstStyle>
          <a:p>
            <a:pPr/>
            <a:r>
              <a:t>6, 15 a 30 sec je zásadně jiný!</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0" name="Nadpis 1"/>
          <p:cNvSpPr txBox="1"/>
          <p:nvPr>
            <p:ph type="title"/>
          </p:nvPr>
        </p:nvSpPr>
        <p:spPr>
          <a:xfrm>
            <a:off x="457200" y="206374"/>
            <a:ext cx="8229600" cy="4165577"/>
          </a:xfrm>
          <a:prstGeom prst="rect">
            <a:avLst/>
          </a:prstGeom>
        </p:spPr>
        <p:txBody>
          <a:bodyPr/>
          <a:lstStyle/>
          <a:p>
            <a:pPr/>
            <a:r>
              <a:t>Základní metabolickou podstatou výkonu slalomáře je oxidativní (aerobní ) systém</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Nadpis 1"/>
          <p:cNvSpPr txBox="1"/>
          <p:nvPr>
            <p:ph type="title"/>
          </p:nvPr>
        </p:nvSpPr>
        <p:spPr>
          <a:prstGeom prst="rect">
            <a:avLst/>
          </a:prstGeom>
        </p:spPr>
        <p:txBody>
          <a:bodyPr/>
          <a:lstStyle/>
          <a:p>
            <a:pPr/>
            <a:r>
              <a:t>Ale proč to máme dělat, když …</a:t>
            </a:r>
          </a:p>
        </p:txBody>
      </p:sp>
      <p:sp>
        <p:nvSpPr>
          <p:cNvPr id="333" name="Zástupný obsah 2"/>
          <p:cNvSpPr txBox="1"/>
          <p:nvPr>
            <p:ph type="body" idx="1"/>
          </p:nvPr>
        </p:nvSpPr>
        <p:spPr>
          <a:xfrm>
            <a:off x="457199" y="1200150"/>
            <a:ext cx="8795322" cy="3394075"/>
          </a:xfrm>
          <a:prstGeom prst="rect">
            <a:avLst/>
          </a:prstGeom>
        </p:spPr>
        <p:txBody>
          <a:bodyPr/>
          <a:lstStyle/>
          <a:p>
            <a:pPr/>
            <a:r>
              <a:t>My jsme to nikdy nedělali a nevadilo to</a:t>
            </a:r>
          </a:p>
          <a:p>
            <a:pPr/>
            <a:r>
              <a:t>Nejsme vytrvalci, jsme technický sport</a:t>
            </a:r>
          </a:p>
          <a:p>
            <a:pPr/>
            <a:r>
              <a:t>XX to nedělal/a a má hodně zlatých z OH/MS/ME</a:t>
            </a:r>
          </a:p>
          <a:p>
            <a:pPr/>
            <a:r>
              <a:t>To přeci nikoho nebaví</a:t>
            </a:r>
          </a:p>
          <a:p>
            <a:pPr/>
            <a:r>
              <a:t>Nikdo okolo to nedělá a jaké mají dobré výsledky</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5" name="Nadpis 1"/>
          <p:cNvSpPr txBox="1"/>
          <p:nvPr>
            <p:ph type="title"/>
          </p:nvPr>
        </p:nvSpPr>
        <p:spPr>
          <a:prstGeom prst="rect">
            <a:avLst/>
          </a:prstGeom>
        </p:spPr>
        <p:txBody>
          <a:bodyPr/>
          <a:lstStyle>
            <a:lvl1pPr defTabSz="841247">
              <a:defRPr sz="4048"/>
            </a:lvl1pPr>
          </a:lstStyle>
          <a:p>
            <a:pPr/>
            <a:r>
              <a:t>Proč má slalomář trénovat „vytrvalost“</a:t>
            </a:r>
          </a:p>
        </p:txBody>
      </p:sp>
      <p:sp>
        <p:nvSpPr>
          <p:cNvPr id="336" name="Zástupný obsah 2"/>
          <p:cNvSpPr txBox="1"/>
          <p:nvPr>
            <p:ph type="body" idx="1"/>
          </p:nvPr>
        </p:nvSpPr>
        <p:spPr>
          <a:prstGeom prst="rect">
            <a:avLst/>
          </a:prstGeom>
        </p:spPr>
        <p:txBody>
          <a:bodyPr/>
          <a:lstStyle/>
          <a:p>
            <a:pPr>
              <a:spcBef>
                <a:spcPts val="600"/>
              </a:spcBef>
              <a:defRPr sz="2800"/>
            </a:pPr>
            <a:r>
              <a:t>Netrénujeme vytrvalost, ale základ odolnosti oproti všem negativním vlivům</a:t>
            </a:r>
          </a:p>
          <a:p>
            <a:pPr lvl="1" marL="742950" indent="-285750">
              <a:spcBef>
                <a:spcPts val="500"/>
              </a:spcBef>
              <a:defRPr sz="2400"/>
            </a:pPr>
            <a:r>
              <a:t>Tréninku - přetrénování</a:t>
            </a:r>
            <a:endParaRPr sz="2800"/>
          </a:p>
          <a:p>
            <a:pPr lvl="1" marL="742950" indent="-285750">
              <a:spcBef>
                <a:spcPts val="500"/>
              </a:spcBef>
              <a:defRPr sz="2400"/>
            </a:pPr>
            <a:r>
              <a:t>Nemocí – infekce a selhání imunity, depresivní stavy</a:t>
            </a:r>
            <a:endParaRPr sz="2800"/>
          </a:p>
          <a:p>
            <a:pPr lvl="1" marL="742950" indent="-285750">
              <a:spcBef>
                <a:spcPts val="500"/>
              </a:spcBef>
              <a:defRPr sz="2400"/>
            </a:pPr>
            <a:r>
              <a:t>Zranění – rychlý návrat do tréninku</a:t>
            </a:r>
            <a:endParaRPr sz="2800"/>
          </a:p>
          <a:p>
            <a:pPr lvl="1" marL="742950" indent="-285750">
              <a:spcBef>
                <a:spcPts val="500"/>
              </a:spcBef>
              <a:defRPr sz="2400"/>
            </a:pPr>
            <a:r>
              <a:t>Biologickému stárnutí závodníka</a:t>
            </a:r>
            <a:endParaRPr sz="2800"/>
          </a:p>
          <a:p>
            <a:pPr lvl="1" marL="742950" indent="-285750">
              <a:spcBef>
                <a:spcPts val="500"/>
              </a:spcBef>
              <a:defRPr sz="2400"/>
            </a:pPr>
            <a:r>
              <a:t>…a dalším faktorům</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8" name="Nadpis 1"/>
          <p:cNvSpPr txBox="1"/>
          <p:nvPr>
            <p:ph type="title"/>
          </p:nvPr>
        </p:nvSpPr>
        <p:spPr>
          <a:prstGeom prst="rect">
            <a:avLst/>
          </a:prstGeom>
        </p:spPr>
        <p:txBody>
          <a:bodyPr/>
          <a:lstStyle/>
          <a:p>
            <a:pPr/>
            <a:r>
              <a:t>Jak trénovat oxidativní systém</a:t>
            </a:r>
          </a:p>
        </p:txBody>
      </p:sp>
      <p:grpSp>
        <p:nvGrpSpPr>
          <p:cNvPr id="341" name="Zástupný symbol pro obsah 4"/>
          <p:cNvGrpSpPr/>
          <p:nvPr/>
        </p:nvGrpSpPr>
        <p:grpSpPr>
          <a:xfrm>
            <a:off x="1979711" y="1491629"/>
            <a:ext cx="4032449" cy="2665478"/>
            <a:chOff x="0" y="0"/>
            <a:chExt cx="4032448" cy="2665476"/>
          </a:xfrm>
        </p:grpSpPr>
        <p:sp>
          <p:nvSpPr>
            <p:cNvPr id="339" name="Obdélník"/>
            <p:cNvSpPr/>
            <p:nvPr/>
          </p:nvSpPr>
          <p:spPr>
            <a:xfrm>
              <a:off x="0" y="0"/>
              <a:ext cx="4032449" cy="2665477"/>
            </a:xfrm>
            <a:prstGeom prst="rect">
              <a:avLst/>
            </a:prstGeom>
            <a:solidFill>
              <a:srgbClr val="FFFFFF"/>
            </a:solidFill>
            <a:ln w="12700" cap="flat">
              <a:noFill/>
              <a:miter lim="400000"/>
            </a:ln>
            <a:effectLst/>
          </p:spPr>
          <p:txBody>
            <a:bodyPr wrap="square" lIns="45719" tIns="45719" rIns="45719" bIns="45719" numCol="1" anchor="ctr">
              <a:noAutofit/>
            </a:bodyPr>
            <a:lstStyle/>
            <a:p>
              <a:pPr/>
            </a:p>
          </p:txBody>
        </p:sp>
        <p:pic>
          <p:nvPicPr>
            <p:cNvPr id="340" name="image50.jpeg" descr="image50.jpeg"/>
            <p:cNvPicPr>
              <a:picLocks noChangeAspect="1"/>
            </p:cNvPicPr>
            <p:nvPr/>
          </p:nvPicPr>
          <p:blipFill>
            <a:blip r:embed="rId2">
              <a:extLst/>
            </a:blip>
            <a:stretch>
              <a:fillRect/>
            </a:stretch>
          </p:blipFill>
          <p:spPr>
            <a:xfrm>
              <a:off x="0" y="0"/>
              <a:ext cx="4032449" cy="2665477"/>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object 2"/>
          <p:cNvSpPr/>
          <p:nvPr/>
        </p:nvSpPr>
        <p:spPr>
          <a:xfrm>
            <a:off x="1549400" y="193897"/>
            <a:ext cx="5594351" cy="4610101"/>
          </a:xfrm>
          <a:prstGeom prst="rect">
            <a:avLst/>
          </a:prstGeom>
          <a:blipFill>
            <a:blip r:embed="rId2"/>
            <a:stretch>
              <a:fillRect/>
            </a:stretch>
          </a:blipFill>
          <a:ln w="12700">
            <a:miter lim="400000"/>
          </a:ln>
        </p:spPr>
        <p:txBody>
          <a:bodyPr lIns="45719" rIns="45719"/>
          <a:lstStyle/>
          <a:p>
            <a:pPr>
              <a:defRPr>
                <a:latin typeface="Arial"/>
                <a:ea typeface="Arial"/>
                <a:cs typeface="Arial"/>
                <a:sym typeface="Arial"/>
              </a:defRPr>
            </a:pPr>
          </a:p>
        </p:txBody>
      </p:sp>
      <p:sp>
        <p:nvSpPr>
          <p:cNvPr id="344" name="object 3"/>
          <p:cNvSpPr/>
          <p:nvPr/>
        </p:nvSpPr>
        <p:spPr>
          <a:xfrm>
            <a:off x="1560513" y="98648"/>
            <a:ext cx="5527493" cy="4543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0800" y="0"/>
                </a:lnTo>
                <a:lnTo>
                  <a:pt x="21600" y="21600"/>
                </a:lnTo>
                <a:lnTo>
                  <a:pt x="0" y="21600"/>
                </a:lnTo>
                <a:close/>
              </a:path>
            </a:pathLst>
          </a:custGeom>
          <a:ln w="9524">
            <a:solidFill>
              <a:srgbClr val="4A7DBA"/>
            </a:solidFill>
          </a:ln>
        </p:spPr>
        <p:txBody>
          <a:bodyPr lIns="45719" rIns="45719"/>
          <a:lstStyle/>
          <a:p>
            <a:pPr>
              <a:defRPr>
                <a:latin typeface="Arial"/>
                <a:ea typeface="Arial"/>
                <a:cs typeface="Arial"/>
                <a:sym typeface="Arial"/>
              </a:defRPr>
            </a:pPr>
          </a:p>
        </p:txBody>
      </p:sp>
      <p:sp>
        <p:nvSpPr>
          <p:cNvPr id="345" name="object 4"/>
          <p:cNvSpPr/>
          <p:nvPr/>
        </p:nvSpPr>
        <p:spPr>
          <a:xfrm>
            <a:off x="6823075" y="1843309"/>
            <a:ext cx="79375" cy="79376"/>
          </a:xfrm>
          <a:prstGeom prst="rect">
            <a:avLst/>
          </a:prstGeom>
          <a:blipFill>
            <a:blip r:embed="rId3"/>
            <a:stretch>
              <a:fillRect/>
            </a:stretch>
          </a:blipFill>
          <a:ln w="12700">
            <a:miter lim="400000"/>
          </a:ln>
        </p:spPr>
        <p:txBody>
          <a:bodyPr lIns="45719" rIns="45719"/>
          <a:lstStyle/>
          <a:p>
            <a:pPr>
              <a:defRPr>
                <a:latin typeface="Arial"/>
                <a:ea typeface="Arial"/>
                <a:cs typeface="Arial"/>
                <a:sym typeface="Arial"/>
              </a:defRPr>
            </a:pPr>
          </a:p>
        </p:txBody>
      </p:sp>
      <p:sp>
        <p:nvSpPr>
          <p:cNvPr id="346" name="object 6"/>
          <p:cNvSpPr/>
          <p:nvPr/>
        </p:nvSpPr>
        <p:spPr>
          <a:xfrm>
            <a:off x="1522412" y="3965797"/>
            <a:ext cx="5588001" cy="731838"/>
          </a:xfrm>
          <a:prstGeom prst="rect">
            <a:avLst/>
          </a:prstGeom>
          <a:blipFill>
            <a:blip r:embed="rId4"/>
            <a:stretch>
              <a:fillRect/>
            </a:stretch>
          </a:blipFill>
          <a:ln w="12700">
            <a:miter lim="400000"/>
          </a:ln>
        </p:spPr>
        <p:txBody>
          <a:bodyPr lIns="45719" rIns="45719"/>
          <a:lstStyle/>
          <a:p>
            <a:pPr>
              <a:defRPr>
                <a:latin typeface="Arial"/>
                <a:ea typeface="Arial"/>
                <a:cs typeface="Arial"/>
                <a:sym typeface="Arial"/>
              </a:defRPr>
            </a:pPr>
          </a:p>
        </p:txBody>
      </p:sp>
      <p:sp>
        <p:nvSpPr>
          <p:cNvPr id="347" name="object 7"/>
          <p:cNvSpPr/>
          <p:nvPr/>
        </p:nvSpPr>
        <p:spPr>
          <a:xfrm>
            <a:off x="1555749" y="3981672"/>
            <a:ext cx="5521148" cy="6650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21430"/>
                </a:lnTo>
                <a:lnTo>
                  <a:pt x="1576" y="0"/>
                </a:lnTo>
                <a:lnTo>
                  <a:pt x="20064" y="0"/>
                </a:lnTo>
                <a:lnTo>
                  <a:pt x="21600" y="21600"/>
                </a:lnTo>
                <a:close/>
              </a:path>
            </a:pathLst>
          </a:custGeom>
          <a:solidFill>
            <a:srgbClr val="538CD4"/>
          </a:solidFill>
          <a:ln w="12700">
            <a:miter lim="400000"/>
          </a:ln>
        </p:spPr>
        <p:txBody>
          <a:bodyPr lIns="45719" rIns="45719"/>
          <a:lstStyle/>
          <a:p>
            <a:pPr>
              <a:defRPr>
                <a:latin typeface="Arial"/>
                <a:ea typeface="Arial"/>
                <a:cs typeface="Arial"/>
                <a:sym typeface="Arial"/>
              </a:defRPr>
            </a:pPr>
          </a:p>
        </p:txBody>
      </p:sp>
      <p:sp>
        <p:nvSpPr>
          <p:cNvPr id="348" name="object 8"/>
          <p:cNvSpPr/>
          <p:nvPr/>
        </p:nvSpPr>
        <p:spPr>
          <a:xfrm>
            <a:off x="1555749" y="3981672"/>
            <a:ext cx="5521148" cy="6650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76" y="0"/>
                </a:moveTo>
                <a:lnTo>
                  <a:pt x="20064" y="0"/>
                </a:lnTo>
                <a:lnTo>
                  <a:pt x="21600" y="21600"/>
                </a:lnTo>
                <a:lnTo>
                  <a:pt x="0" y="21430"/>
                </a:lnTo>
                <a:lnTo>
                  <a:pt x="1576" y="0"/>
                </a:lnTo>
                <a:close/>
              </a:path>
            </a:pathLst>
          </a:custGeom>
          <a:ln w="9524">
            <a:solidFill>
              <a:srgbClr val="000000"/>
            </a:solidFill>
          </a:ln>
        </p:spPr>
        <p:txBody>
          <a:bodyPr lIns="45719" rIns="45719"/>
          <a:lstStyle/>
          <a:p>
            <a:pPr>
              <a:defRPr>
                <a:latin typeface="Arial"/>
                <a:ea typeface="Arial"/>
                <a:cs typeface="Arial"/>
                <a:sym typeface="Arial"/>
              </a:defRPr>
            </a:pPr>
          </a:p>
        </p:txBody>
      </p:sp>
      <p:sp>
        <p:nvSpPr>
          <p:cNvPr id="349" name="object 9"/>
          <p:cNvSpPr txBox="1"/>
          <p:nvPr/>
        </p:nvSpPr>
        <p:spPr>
          <a:xfrm>
            <a:off x="3101975" y="4177693"/>
            <a:ext cx="2425700" cy="24164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9525">
              <a:defRPr spc="-4">
                <a:solidFill>
                  <a:srgbClr val="FFFFFF"/>
                </a:solidFill>
              </a:defRPr>
            </a:lvl1pPr>
          </a:lstStyle>
          <a:p>
            <a:pPr/>
            <a:r>
              <a:t>Celkový objem tréninku</a:t>
            </a:r>
          </a:p>
        </p:txBody>
      </p:sp>
      <p:sp>
        <p:nvSpPr>
          <p:cNvPr id="350" name="object 10"/>
          <p:cNvSpPr/>
          <p:nvPr/>
        </p:nvSpPr>
        <p:spPr>
          <a:xfrm>
            <a:off x="1914525" y="3330797"/>
            <a:ext cx="4803775" cy="700088"/>
          </a:xfrm>
          <a:prstGeom prst="rect">
            <a:avLst/>
          </a:prstGeom>
          <a:blipFill>
            <a:blip r:embed="rId5"/>
            <a:stretch>
              <a:fillRect/>
            </a:stretch>
          </a:blipFill>
          <a:ln w="12700">
            <a:miter lim="400000"/>
          </a:ln>
        </p:spPr>
        <p:txBody>
          <a:bodyPr lIns="45719" rIns="45719"/>
          <a:lstStyle/>
          <a:p>
            <a:pPr>
              <a:defRPr>
                <a:latin typeface="Arial"/>
                <a:ea typeface="Arial"/>
                <a:cs typeface="Arial"/>
                <a:sym typeface="Arial"/>
              </a:defRPr>
            </a:pPr>
          </a:p>
        </p:txBody>
      </p:sp>
      <p:sp>
        <p:nvSpPr>
          <p:cNvPr id="351" name="object 11"/>
          <p:cNvSpPr/>
          <p:nvPr/>
        </p:nvSpPr>
        <p:spPr>
          <a:xfrm>
            <a:off x="1947863" y="3410355"/>
            <a:ext cx="4736741" cy="58762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21421"/>
                </a:lnTo>
                <a:lnTo>
                  <a:pt x="1766" y="0"/>
                </a:lnTo>
                <a:lnTo>
                  <a:pt x="19858" y="357"/>
                </a:lnTo>
                <a:lnTo>
                  <a:pt x="21600" y="21600"/>
                </a:lnTo>
                <a:close/>
              </a:path>
            </a:pathLst>
          </a:custGeom>
          <a:solidFill>
            <a:srgbClr val="E36C09"/>
          </a:solidFill>
          <a:ln w="12700">
            <a:miter lim="400000"/>
          </a:ln>
        </p:spPr>
        <p:txBody>
          <a:bodyPr lIns="45719" rIns="45719"/>
          <a:lstStyle/>
          <a:p>
            <a:pPr>
              <a:defRPr>
                <a:latin typeface="Arial"/>
                <a:ea typeface="Arial"/>
                <a:cs typeface="Arial"/>
                <a:sym typeface="Arial"/>
              </a:defRPr>
            </a:pPr>
          </a:p>
        </p:txBody>
      </p:sp>
      <p:sp>
        <p:nvSpPr>
          <p:cNvPr id="352" name="object 12"/>
          <p:cNvSpPr/>
          <p:nvPr/>
        </p:nvSpPr>
        <p:spPr>
          <a:xfrm>
            <a:off x="1947863" y="3348259"/>
            <a:ext cx="4736741" cy="6332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66" y="0"/>
                </a:moveTo>
                <a:lnTo>
                  <a:pt x="19858" y="357"/>
                </a:lnTo>
                <a:lnTo>
                  <a:pt x="21600" y="21600"/>
                </a:lnTo>
                <a:lnTo>
                  <a:pt x="0" y="21421"/>
                </a:lnTo>
                <a:lnTo>
                  <a:pt x="1766" y="0"/>
                </a:lnTo>
                <a:close/>
              </a:path>
            </a:pathLst>
          </a:custGeom>
          <a:ln w="9524">
            <a:solidFill>
              <a:srgbClr val="000000"/>
            </a:solidFill>
          </a:ln>
        </p:spPr>
        <p:txBody>
          <a:bodyPr lIns="45719" rIns="45719"/>
          <a:lstStyle/>
          <a:p>
            <a:pPr>
              <a:defRPr>
                <a:latin typeface="Arial"/>
                <a:ea typeface="Arial"/>
                <a:cs typeface="Arial"/>
                <a:sym typeface="Arial"/>
              </a:defRPr>
            </a:pPr>
          </a:p>
        </p:txBody>
      </p:sp>
      <p:sp>
        <p:nvSpPr>
          <p:cNvPr id="353" name="object 13"/>
          <p:cNvSpPr/>
          <p:nvPr/>
        </p:nvSpPr>
        <p:spPr>
          <a:xfrm>
            <a:off x="2297113" y="2905348"/>
            <a:ext cx="4038601" cy="500063"/>
          </a:xfrm>
          <a:prstGeom prst="rect">
            <a:avLst/>
          </a:prstGeom>
          <a:blipFill>
            <a:blip r:embed="rId6"/>
            <a:stretch>
              <a:fillRect/>
            </a:stretch>
          </a:blipFill>
          <a:ln w="12700">
            <a:miter lim="400000"/>
          </a:ln>
        </p:spPr>
        <p:txBody>
          <a:bodyPr lIns="45719" rIns="45719"/>
          <a:lstStyle/>
          <a:p>
            <a:pPr>
              <a:defRPr>
                <a:latin typeface="Arial"/>
                <a:ea typeface="Arial"/>
                <a:cs typeface="Arial"/>
                <a:sym typeface="Arial"/>
              </a:defRPr>
            </a:pPr>
          </a:p>
        </p:txBody>
      </p:sp>
      <p:sp>
        <p:nvSpPr>
          <p:cNvPr id="354" name="object 14"/>
          <p:cNvSpPr/>
          <p:nvPr/>
        </p:nvSpPr>
        <p:spPr>
          <a:xfrm>
            <a:off x="2330450" y="2922808"/>
            <a:ext cx="3971839" cy="4806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21330"/>
                </a:lnTo>
                <a:lnTo>
                  <a:pt x="1451" y="0"/>
                </a:lnTo>
                <a:lnTo>
                  <a:pt x="20177" y="810"/>
                </a:lnTo>
                <a:lnTo>
                  <a:pt x="21600" y="21600"/>
                </a:lnTo>
                <a:close/>
              </a:path>
            </a:pathLst>
          </a:custGeom>
          <a:solidFill>
            <a:srgbClr val="17365D">
              <a:alpha val="63921"/>
            </a:srgbClr>
          </a:solidFill>
          <a:ln w="12700">
            <a:miter lim="400000"/>
          </a:ln>
        </p:spPr>
        <p:txBody>
          <a:bodyPr lIns="45719" rIns="45719"/>
          <a:lstStyle/>
          <a:p>
            <a:pPr>
              <a:defRPr>
                <a:latin typeface="Arial"/>
                <a:ea typeface="Arial"/>
                <a:cs typeface="Arial"/>
                <a:sym typeface="Arial"/>
              </a:defRPr>
            </a:pPr>
          </a:p>
        </p:txBody>
      </p:sp>
      <p:sp>
        <p:nvSpPr>
          <p:cNvPr id="355" name="object 15"/>
          <p:cNvSpPr/>
          <p:nvPr/>
        </p:nvSpPr>
        <p:spPr>
          <a:xfrm>
            <a:off x="2330450" y="2922809"/>
            <a:ext cx="3971839" cy="4315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51" y="0"/>
                </a:moveTo>
                <a:lnTo>
                  <a:pt x="20177" y="810"/>
                </a:lnTo>
                <a:lnTo>
                  <a:pt x="21600" y="21600"/>
                </a:lnTo>
                <a:lnTo>
                  <a:pt x="0" y="21330"/>
                </a:lnTo>
                <a:lnTo>
                  <a:pt x="1451" y="0"/>
                </a:lnTo>
                <a:close/>
              </a:path>
            </a:pathLst>
          </a:custGeom>
          <a:ln w="9524">
            <a:solidFill>
              <a:srgbClr val="000000"/>
            </a:solidFill>
          </a:ln>
        </p:spPr>
        <p:txBody>
          <a:bodyPr lIns="45719" rIns="45719"/>
          <a:lstStyle/>
          <a:p>
            <a:pPr>
              <a:defRPr>
                <a:latin typeface="Arial"/>
                <a:ea typeface="Arial"/>
                <a:cs typeface="Arial"/>
                <a:sym typeface="Arial"/>
              </a:defRPr>
            </a:pPr>
          </a:p>
        </p:txBody>
      </p:sp>
      <p:sp>
        <p:nvSpPr>
          <p:cNvPr id="356" name="object 16"/>
          <p:cNvSpPr txBox="1"/>
          <p:nvPr/>
        </p:nvSpPr>
        <p:spPr>
          <a:xfrm>
            <a:off x="2946400" y="3016473"/>
            <a:ext cx="2736850" cy="18655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9525">
              <a:defRPr spc="-4" sz="1500">
                <a:solidFill>
                  <a:srgbClr val="FFFFFF"/>
                </a:solidFill>
              </a:defRPr>
            </a:lvl1pPr>
          </a:lstStyle>
          <a:p>
            <a:pPr/>
            <a:r>
              <a:t>Distribuce tréninkových intenzit</a:t>
            </a:r>
          </a:p>
        </p:txBody>
      </p:sp>
      <p:sp>
        <p:nvSpPr>
          <p:cNvPr id="357" name="object 17"/>
          <p:cNvSpPr/>
          <p:nvPr/>
        </p:nvSpPr>
        <p:spPr>
          <a:xfrm>
            <a:off x="2552700" y="2432273"/>
            <a:ext cx="3536950" cy="565151"/>
          </a:xfrm>
          <a:prstGeom prst="rect">
            <a:avLst/>
          </a:prstGeom>
          <a:blipFill>
            <a:blip r:embed="rId7"/>
            <a:stretch>
              <a:fillRect/>
            </a:stretch>
          </a:blipFill>
          <a:ln w="12700">
            <a:miter lim="400000"/>
          </a:ln>
        </p:spPr>
        <p:txBody>
          <a:bodyPr lIns="45719" rIns="45719"/>
          <a:lstStyle/>
          <a:p>
            <a:pPr>
              <a:defRPr>
                <a:latin typeface="Arial"/>
                <a:ea typeface="Arial"/>
                <a:cs typeface="Arial"/>
                <a:sym typeface="Arial"/>
              </a:defRPr>
            </a:pPr>
          </a:p>
        </p:txBody>
      </p:sp>
      <p:sp>
        <p:nvSpPr>
          <p:cNvPr id="358" name="object 18"/>
          <p:cNvSpPr/>
          <p:nvPr/>
        </p:nvSpPr>
        <p:spPr>
          <a:xfrm>
            <a:off x="2586038" y="2448148"/>
            <a:ext cx="3470206" cy="4984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21145"/>
                </a:lnTo>
                <a:lnTo>
                  <a:pt x="1857" y="227"/>
                </a:lnTo>
                <a:lnTo>
                  <a:pt x="19710" y="0"/>
                </a:lnTo>
                <a:lnTo>
                  <a:pt x="21600" y="21600"/>
                </a:lnTo>
                <a:close/>
              </a:path>
            </a:pathLst>
          </a:custGeom>
          <a:solidFill>
            <a:srgbClr val="FF0000"/>
          </a:solidFill>
          <a:ln w="12700">
            <a:miter lim="400000"/>
          </a:ln>
        </p:spPr>
        <p:txBody>
          <a:bodyPr lIns="45719" rIns="45719"/>
          <a:lstStyle/>
          <a:p>
            <a:pPr>
              <a:defRPr>
                <a:latin typeface="Arial"/>
                <a:ea typeface="Arial"/>
                <a:cs typeface="Arial"/>
                <a:sym typeface="Arial"/>
              </a:defRPr>
            </a:pPr>
          </a:p>
        </p:txBody>
      </p:sp>
      <p:sp>
        <p:nvSpPr>
          <p:cNvPr id="359" name="object 19"/>
          <p:cNvSpPr/>
          <p:nvPr/>
        </p:nvSpPr>
        <p:spPr>
          <a:xfrm>
            <a:off x="2586038" y="2448148"/>
            <a:ext cx="3470206" cy="4984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57" y="227"/>
                </a:moveTo>
                <a:lnTo>
                  <a:pt x="19710" y="0"/>
                </a:lnTo>
                <a:lnTo>
                  <a:pt x="21600" y="21600"/>
                </a:lnTo>
                <a:lnTo>
                  <a:pt x="0" y="21145"/>
                </a:lnTo>
                <a:lnTo>
                  <a:pt x="1857" y="227"/>
                </a:lnTo>
                <a:close/>
              </a:path>
            </a:pathLst>
          </a:custGeom>
          <a:ln w="9524">
            <a:solidFill>
              <a:srgbClr val="000000"/>
            </a:solidFill>
          </a:ln>
        </p:spPr>
        <p:txBody>
          <a:bodyPr lIns="45719" rIns="45719"/>
          <a:lstStyle/>
          <a:p>
            <a:pPr>
              <a:defRPr>
                <a:latin typeface="Arial"/>
                <a:ea typeface="Arial"/>
                <a:cs typeface="Arial"/>
                <a:sym typeface="Arial"/>
              </a:defRPr>
            </a:pPr>
          </a:p>
        </p:txBody>
      </p:sp>
      <p:sp>
        <p:nvSpPr>
          <p:cNvPr id="360" name="object 20"/>
          <p:cNvSpPr txBox="1"/>
          <p:nvPr/>
        </p:nvSpPr>
        <p:spPr>
          <a:xfrm>
            <a:off x="2982913" y="2586259"/>
            <a:ext cx="2671763" cy="20915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9525" algn="ctr">
              <a:defRPr spc="-4" sz="1600">
                <a:solidFill>
                  <a:srgbClr val="FFFFFF"/>
                </a:solidFill>
              </a:defRPr>
            </a:lvl1pPr>
          </a:lstStyle>
          <a:p>
            <a:pPr/>
            <a:r>
              <a:t>Perioditizace - roční</a:t>
            </a:r>
          </a:p>
        </p:txBody>
      </p:sp>
      <p:sp>
        <p:nvSpPr>
          <p:cNvPr id="361" name="object 21"/>
          <p:cNvSpPr/>
          <p:nvPr/>
        </p:nvSpPr>
        <p:spPr>
          <a:xfrm>
            <a:off x="2851150" y="1830609"/>
            <a:ext cx="2930525" cy="668339"/>
          </a:xfrm>
          <a:prstGeom prst="rect">
            <a:avLst/>
          </a:prstGeom>
          <a:blipFill>
            <a:blip r:embed="rId8"/>
            <a:stretch>
              <a:fillRect/>
            </a:stretch>
          </a:blipFill>
          <a:ln w="12700">
            <a:miter lim="400000"/>
          </a:ln>
        </p:spPr>
        <p:txBody>
          <a:bodyPr lIns="45719" rIns="45719"/>
          <a:lstStyle/>
          <a:p>
            <a:pPr>
              <a:defRPr>
                <a:latin typeface="Arial"/>
                <a:ea typeface="Arial"/>
                <a:cs typeface="Arial"/>
                <a:sym typeface="Arial"/>
              </a:defRPr>
            </a:pPr>
          </a:p>
        </p:txBody>
      </p:sp>
      <p:sp>
        <p:nvSpPr>
          <p:cNvPr id="362" name="object 22"/>
          <p:cNvSpPr/>
          <p:nvPr/>
        </p:nvSpPr>
        <p:spPr>
          <a:xfrm>
            <a:off x="2884488" y="1846484"/>
            <a:ext cx="2863423" cy="6015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804" y="0"/>
                </a:lnTo>
                <a:lnTo>
                  <a:pt x="18954" y="376"/>
                </a:lnTo>
                <a:lnTo>
                  <a:pt x="21600" y="21412"/>
                </a:lnTo>
                <a:lnTo>
                  <a:pt x="0" y="21600"/>
                </a:lnTo>
                <a:close/>
              </a:path>
            </a:pathLst>
          </a:custGeom>
          <a:solidFill>
            <a:srgbClr val="5F4979"/>
          </a:solidFill>
          <a:ln w="12700">
            <a:miter lim="400000"/>
          </a:ln>
        </p:spPr>
        <p:txBody>
          <a:bodyPr lIns="45719" rIns="45719"/>
          <a:lstStyle/>
          <a:p>
            <a:pPr>
              <a:defRPr>
                <a:latin typeface="Arial"/>
                <a:ea typeface="Arial"/>
                <a:cs typeface="Arial"/>
                <a:sym typeface="Arial"/>
              </a:defRPr>
            </a:pPr>
          </a:p>
        </p:txBody>
      </p:sp>
      <p:sp>
        <p:nvSpPr>
          <p:cNvPr id="363" name="object 23"/>
          <p:cNvSpPr/>
          <p:nvPr/>
        </p:nvSpPr>
        <p:spPr>
          <a:xfrm>
            <a:off x="2884488" y="1846484"/>
            <a:ext cx="2863423" cy="6015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804" y="0"/>
                </a:moveTo>
                <a:lnTo>
                  <a:pt x="18954" y="376"/>
                </a:lnTo>
                <a:lnTo>
                  <a:pt x="21600" y="21412"/>
                </a:lnTo>
                <a:lnTo>
                  <a:pt x="0" y="21600"/>
                </a:lnTo>
                <a:lnTo>
                  <a:pt x="2804" y="0"/>
                </a:lnTo>
                <a:close/>
              </a:path>
            </a:pathLst>
          </a:custGeom>
          <a:ln w="9524">
            <a:solidFill>
              <a:srgbClr val="000000"/>
            </a:solidFill>
          </a:ln>
        </p:spPr>
        <p:txBody>
          <a:bodyPr lIns="45719" rIns="45719"/>
          <a:lstStyle/>
          <a:p>
            <a:pPr>
              <a:defRPr>
                <a:latin typeface="Arial"/>
                <a:ea typeface="Arial"/>
                <a:cs typeface="Arial"/>
                <a:sym typeface="Arial"/>
              </a:defRPr>
            </a:pPr>
          </a:p>
        </p:txBody>
      </p:sp>
      <p:sp>
        <p:nvSpPr>
          <p:cNvPr id="364" name="object 24"/>
          <p:cNvSpPr txBox="1"/>
          <p:nvPr/>
        </p:nvSpPr>
        <p:spPr>
          <a:xfrm>
            <a:off x="3337480" y="2085363"/>
            <a:ext cx="2094945" cy="20915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303213">
              <a:lnSpc>
                <a:spcPct val="102000"/>
              </a:lnSpc>
              <a:defRPr sz="1600">
                <a:solidFill>
                  <a:srgbClr val="FFFFFF"/>
                </a:solidFill>
              </a:defRPr>
            </a:lvl1pPr>
          </a:lstStyle>
          <a:p>
            <a:pPr/>
            <a:r>
              <a:t>Specifické tréninky</a:t>
            </a:r>
          </a:p>
        </p:txBody>
      </p:sp>
      <p:sp>
        <p:nvSpPr>
          <p:cNvPr id="365" name="object 25"/>
          <p:cNvSpPr/>
          <p:nvPr/>
        </p:nvSpPr>
        <p:spPr>
          <a:xfrm>
            <a:off x="3232150" y="1251173"/>
            <a:ext cx="2208214" cy="652463"/>
          </a:xfrm>
          <a:prstGeom prst="rect">
            <a:avLst/>
          </a:prstGeom>
          <a:blipFill>
            <a:blip r:embed="rId9"/>
            <a:stretch>
              <a:fillRect/>
            </a:stretch>
          </a:blipFill>
          <a:ln w="12700">
            <a:miter lim="400000"/>
          </a:ln>
        </p:spPr>
        <p:txBody>
          <a:bodyPr lIns="45719" rIns="45719"/>
          <a:lstStyle/>
          <a:p>
            <a:pPr>
              <a:defRPr>
                <a:latin typeface="Arial"/>
                <a:ea typeface="Arial"/>
                <a:cs typeface="Arial"/>
                <a:sym typeface="Arial"/>
              </a:defRPr>
            </a:pPr>
          </a:p>
        </p:txBody>
      </p:sp>
      <p:sp>
        <p:nvSpPr>
          <p:cNvPr id="366" name="object 26"/>
          <p:cNvSpPr/>
          <p:nvPr/>
        </p:nvSpPr>
        <p:spPr>
          <a:xfrm>
            <a:off x="3267075" y="1267048"/>
            <a:ext cx="2139756" cy="5857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21214"/>
                </a:lnTo>
                <a:lnTo>
                  <a:pt x="3591" y="0"/>
                </a:lnTo>
                <a:lnTo>
                  <a:pt x="18114" y="579"/>
                </a:lnTo>
                <a:lnTo>
                  <a:pt x="21600" y="21600"/>
                </a:lnTo>
                <a:close/>
              </a:path>
            </a:pathLst>
          </a:custGeom>
          <a:solidFill>
            <a:srgbClr val="008000"/>
          </a:solidFill>
          <a:ln w="12700">
            <a:miter lim="400000"/>
          </a:ln>
        </p:spPr>
        <p:txBody>
          <a:bodyPr lIns="45719" rIns="45719"/>
          <a:lstStyle/>
          <a:p>
            <a:pPr>
              <a:defRPr>
                <a:latin typeface="Arial"/>
                <a:ea typeface="Arial"/>
                <a:cs typeface="Arial"/>
                <a:sym typeface="Arial"/>
              </a:defRPr>
            </a:pPr>
          </a:p>
        </p:txBody>
      </p:sp>
      <p:sp>
        <p:nvSpPr>
          <p:cNvPr id="367" name="object 27"/>
          <p:cNvSpPr/>
          <p:nvPr/>
        </p:nvSpPr>
        <p:spPr>
          <a:xfrm>
            <a:off x="3267075" y="1267048"/>
            <a:ext cx="2139756" cy="5857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591" y="0"/>
                </a:moveTo>
                <a:lnTo>
                  <a:pt x="18114" y="579"/>
                </a:lnTo>
                <a:lnTo>
                  <a:pt x="21600" y="21600"/>
                </a:lnTo>
                <a:lnTo>
                  <a:pt x="0" y="21214"/>
                </a:lnTo>
                <a:lnTo>
                  <a:pt x="3591" y="0"/>
                </a:lnTo>
                <a:close/>
              </a:path>
            </a:pathLst>
          </a:custGeom>
          <a:ln w="9524">
            <a:solidFill>
              <a:srgbClr val="000000"/>
            </a:solidFill>
          </a:ln>
        </p:spPr>
        <p:txBody>
          <a:bodyPr lIns="45719" rIns="45719"/>
          <a:lstStyle/>
          <a:p>
            <a:pPr>
              <a:defRPr>
                <a:latin typeface="Arial"/>
                <a:ea typeface="Arial"/>
                <a:cs typeface="Arial"/>
                <a:sym typeface="Arial"/>
              </a:defRPr>
            </a:pPr>
          </a:p>
        </p:txBody>
      </p:sp>
      <p:sp>
        <p:nvSpPr>
          <p:cNvPr id="368" name="object 28"/>
          <p:cNvSpPr/>
          <p:nvPr/>
        </p:nvSpPr>
        <p:spPr>
          <a:xfrm>
            <a:off x="3876675" y="19272"/>
            <a:ext cx="889000" cy="889001"/>
          </a:xfrm>
          <a:prstGeom prst="rect">
            <a:avLst/>
          </a:prstGeom>
          <a:blipFill>
            <a:blip r:embed="rId10"/>
            <a:stretch>
              <a:fillRect/>
            </a:stretch>
          </a:blipFill>
          <a:ln w="12700">
            <a:miter lim="400000"/>
          </a:ln>
        </p:spPr>
        <p:txBody>
          <a:bodyPr lIns="45719" rIns="45719"/>
          <a:lstStyle/>
          <a:p>
            <a:pPr>
              <a:defRPr>
                <a:latin typeface="Arial"/>
                <a:ea typeface="Arial"/>
                <a:cs typeface="Arial"/>
                <a:sym typeface="Arial"/>
              </a:defRPr>
            </a:pPr>
          </a:p>
        </p:txBody>
      </p:sp>
      <p:sp>
        <p:nvSpPr>
          <p:cNvPr id="369" name="object 29"/>
          <p:cNvSpPr/>
          <p:nvPr/>
        </p:nvSpPr>
        <p:spPr>
          <a:xfrm>
            <a:off x="3910012" y="106584"/>
            <a:ext cx="822167" cy="68086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21312"/>
                </a:lnTo>
                <a:lnTo>
                  <a:pt x="10840" y="0"/>
                </a:lnTo>
                <a:lnTo>
                  <a:pt x="21600" y="21600"/>
                </a:lnTo>
                <a:close/>
              </a:path>
            </a:pathLst>
          </a:custGeom>
          <a:solidFill>
            <a:srgbClr val="E36C09"/>
          </a:solidFill>
          <a:ln w="12700">
            <a:miter lim="400000"/>
          </a:ln>
        </p:spPr>
        <p:txBody>
          <a:bodyPr lIns="45719" rIns="45719"/>
          <a:lstStyle/>
          <a:p>
            <a:pPr>
              <a:defRPr>
                <a:latin typeface="Arial"/>
                <a:ea typeface="Arial"/>
                <a:cs typeface="Arial"/>
                <a:sym typeface="Arial"/>
              </a:defRPr>
            </a:pPr>
          </a:p>
        </p:txBody>
      </p:sp>
      <p:sp>
        <p:nvSpPr>
          <p:cNvPr id="370" name="object 30"/>
          <p:cNvSpPr/>
          <p:nvPr/>
        </p:nvSpPr>
        <p:spPr>
          <a:xfrm>
            <a:off x="3910012" y="106584"/>
            <a:ext cx="822167" cy="68086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312"/>
                </a:moveTo>
                <a:lnTo>
                  <a:pt x="10840" y="0"/>
                </a:lnTo>
                <a:lnTo>
                  <a:pt x="21600" y="21600"/>
                </a:lnTo>
                <a:lnTo>
                  <a:pt x="0" y="21312"/>
                </a:lnTo>
                <a:close/>
              </a:path>
            </a:pathLst>
          </a:custGeom>
          <a:ln w="9524">
            <a:solidFill>
              <a:srgbClr val="000000"/>
            </a:solidFill>
          </a:ln>
        </p:spPr>
        <p:txBody>
          <a:bodyPr lIns="45719" rIns="45719"/>
          <a:lstStyle/>
          <a:p>
            <a:pPr>
              <a:defRPr>
                <a:latin typeface="Arial"/>
                <a:ea typeface="Arial"/>
                <a:cs typeface="Arial"/>
                <a:sym typeface="Arial"/>
              </a:defRPr>
            </a:pPr>
          </a:p>
        </p:txBody>
      </p:sp>
      <p:sp>
        <p:nvSpPr>
          <p:cNvPr id="371" name="object 33"/>
          <p:cNvSpPr/>
          <p:nvPr/>
        </p:nvSpPr>
        <p:spPr>
          <a:xfrm>
            <a:off x="328613" y="570135"/>
            <a:ext cx="2728645" cy="899771"/>
          </a:xfrm>
          <a:prstGeom prst="rect">
            <a:avLst/>
          </a:prstGeom>
          <a:ln w="38099">
            <a:solidFill>
              <a:srgbClr val="FFFFFF"/>
            </a:solidFill>
          </a:ln>
        </p:spPr>
        <p:txBody>
          <a:bodyPr lIns="45719" rIns="45719"/>
          <a:lstStyle/>
          <a:p>
            <a:pPr>
              <a:defRPr>
                <a:latin typeface="Arial"/>
                <a:ea typeface="Arial"/>
                <a:cs typeface="Arial"/>
                <a:sym typeface="Arial"/>
              </a:defRPr>
            </a:pPr>
          </a:p>
        </p:txBody>
      </p:sp>
      <p:sp>
        <p:nvSpPr>
          <p:cNvPr id="372" name="object 34"/>
          <p:cNvSpPr txBox="1"/>
          <p:nvPr/>
        </p:nvSpPr>
        <p:spPr>
          <a:xfrm>
            <a:off x="-32146" y="425744"/>
            <a:ext cx="3220841" cy="87376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533400" algn="ctr">
              <a:lnSpc>
                <a:spcPts val="2100"/>
              </a:lnSpc>
              <a:spcBef>
                <a:spcPts val="100"/>
              </a:spcBef>
              <a:defRPr sz="3200"/>
            </a:pPr>
            <a:r>
              <a:t>Seile</a:t>
            </a:r>
            <a:r>
              <a:t>rova</a:t>
            </a:r>
          </a:p>
          <a:p>
            <a:pPr indent="533400" algn="ctr">
              <a:lnSpc>
                <a:spcPts val="2100"/>
              </a:lnSpc>
              <a:spcBef>
                <a:spcPts val="100"/>
              </a:spcBef>
              <a:defRPr sz="3200"/>
            </a:pPr>
            <a:r>
              <a:t>hierarchie </a:t>
            </a:r>
            <a:endParaRPr>
              <a:latin typeface="Arial"/>
              <a:ea typeface="Arial"/>
              <a:cs typeface="Arial"/>
              <a:sym typeface="Arial"/>
            </a:endParaRPr>
          </a:p>
          <a:p>
            <a:pPr indent="533400" algn="ctr">
              <a:lnSpc>
                <a:spcPts val="2100"/>
              </a:lnSpc>
              <a:spcBef>
                <a:spcPts val="100"/>
              </a:spcBef>
              <a:defRPr sz="3200"/>
            </a:pPr>
            <a:r>
              <a:t>tréninku</a:t>
            </a:r>
          </a:p>
        </p:txBody>
      </p:sp>
      <p:sp>
        <p:nvSpPr>
          <p:cNvPr id="373" name="object 35"/>
          <p:cNvSpPr txBox="1"/>
          <p:nvPr/>
        </p:nvSpPr>
        <p:spPr>
          <a:xfrm>
            <a:off x="2194718" y="3566900"/>
            <a:ext cx="4248150" cy="24164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9525">
              <a:defRPr spc="-4">
                <a:solidFill>
                  <a:srgbClr val="FFFFFF"/>
                </a:solidFill>
              </a:defRPr>
            </a:lvl1pPr>
          </a:lstStyle>
          <a:p>
            <a:pPr/>
            <a:r>
              <a:t>Intervalový trénink s vysokou intenzitou (HIT)</a:t>
            </a:r>
          </a:p>
        </p:txBody>
      </p:sp>
      <p:sp>
        <p:nvSpPr>
          <p:cNvPr id="374" name="object 36"/>
          <p:cNvSpPr/>
          <p:nvPr/>
        </p:nvSpPr>
        <p:spPr>
          <a:xfrm>
            <a:off x="3587750" y="752697"/>
            <a:ext cx="1498600" cy="579439"/>
          </a:xfrm>
          <a:prstGeom prst="rect">
            <a:avLst/>
          </a:prstGeom>
          <a:blipFill>
            <a:blip r:embed="rId11"/>
            <a:stretch>
              <a:fillRect/>
            </a:stretch>
          </a:blipFill>
          <a:ln w="12700">
            <a:miter lim="400000"/>
          </a:ln>
        </p:spPr>
        <p:txBody>
          <a:bodyPr lIns="45719" rIns="45719"/>
          <a:lstStyle/>
          <a:p>
            <a:pPr>
              <a:defRPr>
                <a:latin typeface="Arial"/>
                <a:ea typeface="Arial"/>
                <a:cs typeface="Arial"/>
                <a:sym typeface="Arial"/>
              </a:defRPr>
            </a:pPr>
          </a:p>
        </p:txBody>
      </p:sp>
      <p:sp>
        <p:nvSpPr>
          <p:cNvPr id="375" name="object 37"/>
          <p:cNvSpPr/>
          <p:nvPr/>
        </p:nvSpPr>
        <p:spPr>
          <a:xfrm>
            <a:off x="3621087" y="760083"/>
            <a:ext cx="1431767" cy="5272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20661"/>
                </a:lnTo>
                <a:lnTo>
                  <a:pt x="4454" y="0"/>
                </a:lnTo>
                <a:lnTo>
                  <a:pt x="16906" y="402"/>
                </a:lnTo>
                <a:lnTo>
                  <a:pt x="21600" y="21600"/>
                </a:lnTo>
                <a:close/>
              </a:path>
            </a:pathLst>
          </a:custGeom>
          <a:solidFill>
            <a:srgbClr val="1F497D"/>
          </a:solidFill>
          <a:ln w="12700">
            <a:miter lim="400000"/>
          </a:ln>
        </p:spPr>
        <p:txBody>
          <a:bodyPr lIns="45719" rIns="45719"/>
          <a:lstStyle/>
          <a:p>
            <a:pPr algn="ctr">
              <a:defRPr sz="1100">
                <a:solidFill>
                  <a:srgbClr val="FFFFFF"/>
                </a:solidFill>
                <a:latin typeface="Arial"/>
                <a:ea typeface="Arial"/>
                <a:cs typeface="Arial"/>
                <a:sym typeface="Arial"/>
              </a:defRPr>
            </a:pPr>
          </a:p>
        </p:txBody>
      </p:sp>
      <p:sp>
        <p:nvSpPr>
          <p:cNvPr id="376" name="object 38"/>
          <p:cNvSpPr/>
          <p:nvPr/>
        </p:nvSpPr>
        <p:spPr>
          <a:xfrm>
            <a:off x="3621087" y="770160"/>
            <a:ext cx="1431767" cy="5108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661"/>
                </a:moveTo>
                <a:lnTo>
                  <a:pt x="4454" y="0"/>
                </a:lnTo>
                <a:lnTo>
                  <a:pt x="16906" y="402"/>
                </a:lnTo>
                <a:lnTo>
                  <a:pt x="21600" y="21600"/>
                </a:lnTo>
                <a:lnTo>
                  <a:pt x="0" y="20661"/>
                </a:lnTo>
                <a:close/>
              </a:path>
            </a:pathLst>
          </a:custGeom>
          <a:ln w="9524">
            <a:solidFill>
              <a:srgbClr val="000000"/>
            </a:solidFill>
          </a:ln>
        </p:spPr>
        <p:txBody>
          <a:bodyPr lIns="45719" rIns="45719"/>
          <a:lstStyle/>
          <a:p>
            <a:pPr>
              <a:defRPr>
                <a:latin typeface="Arial"/>
                <a:ea typeface="Arial"/>
                <a:cs typeface="Arial"/>
                <a:sym typeface="Arial"/>
              </a:defRPr>
            </a:pPr>
          </a:p>
        </p:txBody>
      </p:sp>
      <p:sp>
        <p:nvSpPr>
          <p:cNvPr id="377" name="object 40"/>
          <p:cNvSpPr txBox="1"/>
          <p:nvPr/>
        </p:nvSpPr>
        <p:spPr>
          <a:xfrm>
            <a:off x="4117975" y="434879"/>
            <a:ext cx="458788" cy="31877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63500" indent="-55561" algn="ctr">
              <a:lnSpc>
                <a:spcPts val="1200"/>
              </a:lnSpc>
              <a:spcBef>
                <a:spcPts val="100"/>
              </a:spcBef>
              <a:defRPr sz="1000">
                <a:solidFill>
                  <a:srgbClr val="FFFFFF"/>
                </a:solidFill>
              </a:defRPr>
            </a:pPr>
            <a:r>
              <a:t>Ladění </a:t>
            </a:r>
            <a:endParaRPr>
              <a:latin typeface="Arial"/>
              <a:ea typeface="Arial"/>
              <a:cs typeface="Arial"/>
              <a:sym typeface="Arial"/>
            </a:endParaRPr>
          </a:p>
          <a:p>
            <a:pPr marL="63500" indent="-55561" algn="ctr">
              <a:lnSpc>
                <a:spcPts val="1200"/>
              </a:lnSpc>
              <a:spcBef>
                <a:spcPts val="100"/>
              </a:spcBef>
              <a:defRPr sz="1000">
                <a:solidFill>
                  <a:srgbClr val="FFFFFF"/>
                </a:solidFill>
              </a:defRPr>
            </a:pPr>
            <a:r>
              <a:t>formy</a:t>
            </a:r>
          </a:p>
        </p:txBody>
      </p:sp>
      <p:sp>
        <p:nvSpPr>
          <p:cNvPr id="378" name="object 44"/>
          <p:cNvSpPr txBox="1"/>
          <p:nvPr/>
        </p:nvSpPr>
        <p:spPr>
          <a:xfrm>
            <a:off x="6067425" y="2543398"/>
            <a:ext cx="2981399" cy="2159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9525">
              <a:defRPr b="1" spc="-4" sz="1400">
                <a:solidFill>
                  <a:srgbClr val="FFC000"/>
                </a:solidFill>
              </a:defRPr>
            </a:lvl1pPr>
          </a:lstStyle>
          <a:p>
            <a:pPr/>
            <a:r>
              <a:t>Nejasné, možná efektivní</a:t>
            </a:r>
          </a:p>
        </p:txBody>
      </p:sp>
      <p:sp>
        <p:nvSpPr>
          <p:cNvPr id="379" name="object 45"/>
          <p:cNvSpPr txBox="1"/>
          <p:nvPr/>
        </p:nvSpPr>
        <p:spPr>
          <a:xfrm>
            <a:off x="5815012" y="2027143"/>
            <a:ext cx="2228851" cy="16284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9525">
              <a:lnSpc>
                <a:spcPts val="1200"/>
              </a:lnSpc>
              <a:spcBef>
                <a:spcPts val="100"/>
              </a:spcBef>
              <a:defRPr b="1" sz="1200">
                <a:solidFill>
                  <a:srgbClr val="FFC000"/>
                </a:solidFill>
              </a:defRPr>
            </a:lvl1pPr>
          </a:lstStyle>
          <a:p>
            <a:pPr/>
            <a:r>
              <a:t>Nejasné, asi středně důležité </a:t>
            </a:r>
          </a:p>
        </p:txBody>
      </p:sp>
      <p:sp>
        <p:nvSpPr>
          <p:cNvPr id="380" name="object 46"/>
          <p:cNvSpPr txBox="1"/>
          <p:nvPr/>
        </p:nvSpPr>
        <p:spPr>
          <a:xfrm>
            <a:off x="5407025" y="1525721"/>
            <a:ext cx="3408363" cy="14935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9525">
              <a:lnSpc>
                <a:spcPts val="1000"/>
              </a:lnSpc>
              <a:defRPr b="1" spc="-4" sz="1400">
                <a:solidFill>
                  <a:srgbClr val="FFC000"/>
                </a:solidFill>
              </a:defRPr>
            </a:lvl1pPr>
          </a:lstStyle>
          <a:p>
            <a:pPr/>
            <a:r>
              <a:t>Pravděpodobně efektivní u některých skupin</a:t>
            </a:r>
          </a:p>
        </p:txBody>
      </p:sp>
      <p:sp>
        <p:nvSpPr>
          <p:cNvPr id="381" name="object 47"/>
          <p:cNvSpPr txBox="1"/>
          <p:nvPr/>
        </p:nvSpPr>
        <p:spPr>
          <a:xfrm>
            <a:off x="5075723" y="976428"/>
            <a:ext cx="3832298" cy="16637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9525">
              <a:lnSpc>
                <a:spcPts val="1200"/>
              </a:lnSpc>
              <a:defRPr spc="-4" sz="1400">
                <a:solidFill>
                  <a:srgbClr val="92D050"/>
                </a:solidFill>
              </a:defRPr>
            </a:lvl1pPr>
          </a:lstStyle>
          <a:p>
            <a:pPr/>
            <a:r>
              <a:t>Potencionálně efektivní, pokud ostatní je splněno</a:t>
            </a:r>
          </a:p>
        </p:txBody>
      </p:sp>
      <p:sp>
        <p:nvSpPr>
          <p:cNvPr id="382" name="object 49"/>
          <p:cNvSpPr/>
          <p:nvPr/>
        </p:nvSpPr>
        <p:spPr>
          <a:xfrm>
            <a:off x="1773238" y="3018059"/>
            <a:ext cx="842963" cy="1450976"/>
          </a:xfrm>
          <a:prstGeom prst="rect">
            <a:avLst/>
          </a:prstGeom>
          <a:blipFill>
            <a:blip r:embed="rId12"/>
            <a:stretch>
              <a:fillRect/>
            </a:stretch>
          </a:blipFill>
          <a:ln w="12700">
            <a:miter lim="400000"/>
          </a:ln>
        </p:spPr>
        <p:txBody>
          <a:bodyPr lIns="45719" rIns="45719"/>
          <a:lstStyle/>
          <a:p>
            <a:pPr>
              <a:defRPr>
                <a:latin typeface="Arial"/>
                <a:ea typeface="Arial"/>
                <a:cs typeface="Arial"/>
                <a:sym typeface="Arial"/>
              </a:defRPr>
            </a:pPr>
          </a:p>
        </p:txBody>
      </p:sp>
      <p:sp>
        <p:nvSpPr>
          <p:cNvPr id="383" name="object 50"/>
          <p:cNvSpPr/>
          <p:nvPr/>
        </p:nvSpPr>
        <p:spPr>
          <a:xfrm>
            <a:off x="1812925" y="3038698"/>
            <a:ext cx="764987" cy="13744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746" y="9401"/>
                </a:moveTo>
                <a:lnTo>
                  <a:pt x="6440" y="8639"/>
                </a:lnTo>
                <a:lnTo>
                  <a:pt x="7147" y="7900"/>
                </a:lnTo>
                <a:lnTo>
                  <a:pt x="7862" y="7183"/>
                </a:lnTo>
                <a:lnTo>
                  <a:pt x="8585" y="6490"/>
                </a:lnTo>
                <a:lnTo>
                  <a:pt x="9312" y="5824"/>
                </a:lnTo>
                <a:lnTo>
                  <a:pt x="10041" y="5185"/>
                </a:lnTo>
                <a:lnTo>
                  <a:pt x="10769" y="4576"/>
                </a:lnTo>
                <a:lnTo>
                  <a:pt x="11495" y="3998"/>
                </a:lnTo>
                <a:lnTo>
                  <a:pt x="12215" y="3452"/>
                </a:lnTo>
                <a:lnTo>
                  <a:pt x="12927" y="2940"/>
                </a:lnTo>
                <a:lnTo>
                  <a:pt x="13629" y="2463"/>
                </a:lnTo>
                <a:lnTo>
                  <a:pt x="14318" y="2024"/>
                </a:lnTo>
                <a:lnTo>
                  <a:pt x="14992" y="1623"/>
                </a:lnTo>
                <a:lnTo>
                  <a:pt x="15648" y="1263"/>
                </a:lnTo>
                <a:lnTo>
                  <a:pt x="16284" y="944"/>
                </a:lnTo>
                <a:lnTo>
                  <a:pt x="17485" y="439"/>
                </a:lnTo>
                <a:lnTo>
                  <a:pt x="18575" y="120"/>
                </a:lnTo>
                <a:lnTo>
                  <a:pt x="19535" y="0"/>
                </a:lnTo>
                <a:lnTo>
                  <a:pt x="19960" y="19"/>
                </a:lnTo>
                <a:lnTo>
                  <a:pt x="20345" y="92"/>
                </a:lnTo>
                <a:lnTo>
                  <a:pt x="21150" y="574"/>
                </a:lnTo>
                <a:lnTo>
                  <a:pt x="21552" y="1442"/>
                </a:lnTo>
                <a:lnTo>
                  <a:pt x="21600" y="2012"/>
                </a:lnTo>
                <a:lnTo>
                  <a:pt x="21545" y="2667"/>
                </a:lnTo>
                <a:lnTo>
                  <a:pt x="21386" y="3404"/>
                </a:lnTo>
                <a:lnTo>
                  <a:pt x="21123" y="4218"/>
                </a:lnTo>
                <a:lnTo>
                  <a:pt x="20926" y="4713"/>
                </a:lnTo>
                <a:lnTo>
                  <a:pt x="20699" y="5226"/>
                </a:lnTo>
                <a:lnTo>
                  <a:pt x="20440" y="5754"/>
                </a:lnTo>
                <a:lnTo>
                  <a:pt x="20153" y="6296"/>
                </a:lnTo>
                <a:lnTo>
                  <a:pt x="19836" y="6851"/>
                </a:lnTo>
                <a:lnTo>
                  <a:pt x="19492" y="7418"/>
                </a:lnTo>
                <a:lnTo>
                  <a:pt x="19122" y="7995"/>
                </a:lnTo>
                <a:lnTo>
                  <a:pt x="18725" y="8580"/>
                </a:lnTo>
                <a:lnTo>
                  <a:pt x="18304" y="9173"/>
                </a:lnTo>
                <a:lnTo>
                  <a:pt x="17858" y="9772"/>
                </a:lnTo>
                <a:lnTo>
                  <a:pt x="17389" y="10376"/>
                </a:lnTo>
                <a:lnTo>
                  <a:pt x="16899" y="10982"/>
                </a:lnTo>
                <a:lnTo>
                  <a:pt x="16386" y="11591"/>
                </a:lnTo>
                <a:lnTo>
                  <a:pt x="15854" y="12199"/>
                </a:lnTo>
                <a:lnTo>
                  <a:pt x="15160" y="12961"/>
                </a:lnTo>
                <a:lnTo>
                  <a:pt x="14453" y="13700"/>
                </a:lnTo>
                <a:lnTo>
                  <a:pt x="13738" y="14417"/>
                </a:lnTo>
                <a:lnTo>
                  <a:pt x="13015" y="15110"/>
                </a:lnTo>
                <a:lnTo>
                  <a:pt x="12288" y="15776"/>
                </a:lnTo>
                <a:lnTo>
                  <a:pt x="11559" y="16415"/>
                </a:lnTo>
                <a:lnTo>
                  <a:pt x="10831" y="17024"/>
                </a:lnTo>
                <a:lnTo>
                  <a:pt x="10105" y="17602"/>
                </a:lnTo>
                <a:lnTo>
                  <a:pt x="9385" y="18148"/>
                </a:lnTo>
                <a:lnTo>
                  <a:pt x="8673" y="18660"/>
                </a:lnTo>
                <a:lnTo>
                  <a:pt x="7971" y="19137"/>
                </a:lnTo>
                <a:lnTo>
                  <a:pt x="7282" y="19576"/>
                </a:lnTo>
                <a:lnTo>
                  <a:pt x="6608" y="19977"/>
                </a:lnTo>
                <a:lnTo>
                  <a:pt x="5952" y="20337"/>
                </a:lnTo>
                <a:lnTo>
                  <a:pt x="5316" y="20656"/>
                </a:lnTo>
                <a:lnTo>
                  <a:pt x="4115" y="21161"/>
                </a:lnTo>
                <a:lnTo>
                  <a:pt x="3025" y="21480"/>
                </a:lnTo>
                <a:lnTo>
                  <a:pt x="2065" y="21600"/>
                </a:lnTo>
                <a:lnTo>
                  <a:pt x="1640" y="21581"/>
                </a:lnTo>
                <a:lnTo>
                  <a:pt x="1255" y="21508"/>
                </a:lnTo>
                <a:lnTo>
                  <a:pt x="450" y="21026"/>
                </a:lnTo>
                <a:lnTo>
                  <a:pt x="48" y="20158"/>
                </a:lnTo>
                <a:lnTo>
                  <a:pt x="0" y="19588"/>
                </a:lnTo>
                <a:lnTo>
                  <a:pt x="55" y="18933"/>
                </a:lnTo>
                <a:lnTo>
                  <a:pt x="214" y="18196"/>
                </a:lnTo>
                <a:lnTo>
                  <a:pt x="477" y="17382"/>
                </a:lnTo>
                <a:lnTo>
                  <a:pt x="674" y="16887"/>
                </a:lnTo>
                <a:lnTo>
                  <a:pt x="901" y="16374"/>
                </a:lnTo>
                <a:lnTo>
                  <a:pt x="1160" y="15846"/>
                </a:lnTo>
                <a:lnTo>
                  <a:pt x="1447" y="15304"/>
                </a:lnTo>
                <a:lnTo>
                  <a:pt x="1764" y="14749"/>
                </a:lnTo>
                <a:lnTo>
                  <a:pt x="2108" y="14182"/>
                </a:lnTo>
                <a:lnTo>
                  <a:pt x="2478" y="13605"/>
                </a:lnTo>
                <a:lnTo>
                  <a:pt x="2875" y="13020"/>
                </a:lnTo>
                <a:lnTo>
                  <a:pt x="3296" y="12427"/>
                </a:lnTo>
                <a:lnTo>
                  <a:pt x="3742" y="11828"/>
                </a:lnTo>
                <a:lnTo>
                  <a:pt x="4211" y="11224"/>
                </a:lnTo>
                <a:lnTo>
                  <a:pt x="4701" y="10618"/>
                </a:lnTo>
                <a:lnTo>
                  <a:pt x="5214" y="10009"/>
                </a:lnTo>
                <a:lnTo>
                  <a:pt x="5746" y="9401"/>
                </a:lnTo>
                <a:close/>
              </a:path>
            </a:pathLst>
          </a:custGeom>
          <a:ln w="22224">
            <a:solidFill>
              <a:srgbClr val="000000"/>
            </a:solidFill>
          </a:ln>
        </p:spPr>
        <p:txBody>
          <a:bodyPr lIns="45719" rIns="45719"/>
          <a:lstStyle/>
          <a:p>
            <a:pPr>
              <a:defRPr>
                <a:latin typeface="Arial"/>
                <a:ea typeface="Arial"/>
                <a:cs typeface="Arial"/>
                <a:sym typeface="Arial"/>
              </a:defRPr>
            </a:pPr>
          </a:p>
        </p:txBody>
      </p:sp>
      <p:sp>
        <p:nvSpPr>
          <p:cNvPr id="384" name="object 51"/>
          <p:cNvSpPr/>
          <p:nvPr/>
        </p:nvSpPr>
        <p:spPr>
          <a:xfrm>
            <a:off x="2074863" y="3314922"/>
            <a:ext cx="196851" cy="153988"/>
          </a:xfrm>
          <a:prstGeom prst="rect">
            <a:avLst/>
          </a:prstGeom>
          <a:blipFill>
            <a:blip r:embed="rId13"/>
            <a:stretch>
              <a:fillRect/>
            </a:stretch>
          </a:blipFill>
          <a:ln w="12700">
            <a:miter lim="400000"/>
          </a:ln>
        </p:spPr>
        <p:txBody>
          <a:bodyPr lIns="45719" rIns="45719"/>
          <a:lstStyle/>
          <a:p>
            <a:pPr>
              <a:defRPr>
                <a:latin typeface="Arial"/>
                <a:ea typeface="Arial"/>
                <a:cs typeface="Arial"/>
                <a:sym typeface="Arial"/>
              </a:defRPr>
            </a:pPr>
          </a:p>
        </p:txBody>
      </p:sp>
      <p:sp>
        <p:nvSpPr>
          <p:cNvPr id="385" name="object 52"/>
          <p:cNvSpPr/>
          <p:nvPr/>
        </p:nvSpPr>
        <p:spPr>
          <a:xfrm>
            <a:off x="2105025" y="3326034"/>
            <a:ext cx="138113" cy="95251"/>
          </a:xfrm>
          <a:prstGeom prst="rect">
            <a:avLst/>
          </a:prstGeom>
          <a:blipFill>
            <a:blip r:embed="rId14"/>
            <a:stretch>
              <a:fillRect/>
            </a:stretch>
          </a:blipFill>
          <a:ln w="12700">
            <a:miter lim="400000"/>
          </a:ln>
        </p:spPr>
        <p:txBody>
          <a:bodyPr lIns="45719" rIns="45719"/>
          <a:lstStyle/>
          <a:p>
            <a:pPr>
              <a:defRPr>
                <a:latin typeface="Arial"/>
                <a:ea typeface="Arial"/>
                <a:cs typeface="Arial"/>
                <a:sym typeface="Arial"/>
              </a:defRPr>
            </a:pPr>
          </a:p>
        </p:txBody>
      </p:sp>
      <p:sp>
        <p:nvSpPr>
          <p:cNvPr id="386" name="object 53"/>
          <p:cNvSpPr/>
          <p:nvPr/>
        </p:nvSpPr>
        <p:spPr>
          <a:xfrm>
            <a:off x="1751013" y="4043584"/>
            <a:ext cx="196851" cy="153989"/>
          </a:xfrm>
          <a:prstGeom prst="rect">
            <a:avLst/>
          </a:prstGeom>
          <a:blipFill>
            <a:blip r:embed="rId13"/>
            <a:stretch>
              <a:fillRect/>
            </a:stretch>
          </a:blipFill>
          <a:ln w="12700">
            <a:miter lim="400000"/>
          </a:ln>
        </p:spPr>
        <p:txBody>
          <a:bodyPr lIns="45719" rIns="45719"/>
          <a:lstStyle/>
          <a:p>
            <a:pPr>
              <a:defRPr>
                <a:latin typeface="Arial"/>
                <a:ea typeface="Arial"/>
                <a:cs typeface="Arial"/>
                <a:sym typeface="Arial"/>
              </a:defRPr>
            </a:pPr>
          </a:p>
        </p:txBody>
      </p:sp>
      <p:sp>
        <p:nvSpPr>
          <p:cNvPr id="387" name="object 54"/>
          <p:cNvSpPr/>
          <p:nvPr/>
        </p:nvSpPr>
        <p:spPr>
          <a:xfrm>
            <a:off x="1781175" y="4054697"/>
            <a:ext cx="138113" cy="95251"/>
          </a:xfrm>
          <a:prstGeom prst="rect">
            <a:avLst/>
          </a:prstGeom>
          <a:blipFill>
            <a:blip r:embed="rId15"/>
            <a:stretch>
              <a:fillRect/>
            </a:stretch>
          </a:blipFill>
          <a:ln w="12700">
            <a:miter lim="400000"/>
          </a:ln>
        </p:spPr>
        <p:txBody>
          <a:bodyPr lIns="45719" rIns="45719"/>
          <a:lstStyle/>
          <a:p>
            <a:pPr>
              <a:defRPr>
                <a:latin typeface="Arial"/>
                <a:ea typeface="Arial"/>
                <a:cs typeface="Arial"/>
                <a:sym typeface="Arial"/>
              </a:defRPr>
            </a:pPr>
          </a:p>
        </p:txBody>
      </p:sp>
      <p:sp>
        <p:nvSpPr>
          <p:cNvPr id="388" name="object 55"/>
          <p:cNvSpPr/>
          <p:nvPr/>
        </p:nvSpPr>
        <p:spPr>
          <a:xfrm>
            <a:off x="2251075" y="3794347"/>
            <a:ext cx="196850" cy="153988"/>
          </a:xfrm>
          <a:prstGeom prst="rect">
            <a:avLst/>
          </a:prstGeom>
          <a:blipFill>
            <a:blip r:embed="rId16"/>
            <a:stretch>
              <a:fillRect/>
            </a:stretch>
          </a:blipFill>
          <a:ln w="12700">
            <a:miter lim="400000"/>
          </a:ln>
        </p:spPr>
        <p:txBody>
          <a:bodyPr lIns="45719" rIns="45719"/>
          <a:lstStyle/>
          <a:p>
            <a:pPr>
              <a:defRPr>
                <a:latin typeface="Arial"/>
                <a:ea typeface="Arial"/>
                <a:cs typeface="Arial"/>
                <a:sym typeface="Arial"/>
              </a:defRPr>
            </a:pPr>
          </a:p>
        </p:txBody>
      </p:sp>
      <p:sp>
        <p:nvSpPr>
          <p:cNvPr id="389" name="object 56"/>
          <p:cNvSpPr/>
          <p:nvPr/>
        </p:nvSpPr>
        <p:spPr>
          <a:xfrm>
            <a:off x="2281238" y="3807047"/>
            <a:ext cx="138113" cy="96838"/>
          </a:xfrm>
          <a:prstGeom prst="rect">
            <a:avLst/>
          </a:prstGeom>
          <a:blipFill>
            <a:blip r:embed="rId17"/>
            <a:stretch>
              <a:fillRect/>
            </a:stretch>
          </a:blipFill>
          <a:ln w="12700">
            <a:miter lim="400000"/>
          </a:ln>
        </p:spPr>
        <p:txBody>
          <a:bodyPr lIns="45719" rIns="45719"/>
          <a:lstStyle/>
          <a:p>
            <a:pPr>
              <a:defRPr>
                <a:latin typeface="Arial"/>
                <a:ea typeface="Arial"/>
                <a:cs typeface="Arial"/>
                <a:sym typeface="Arial"/>
              </a:defRPr>
            </a:pPr>
          </a:p>
        </p:txBody>
      </p:sp>
      <p:sp>
        <p:nvSpPr>
          <p:cNvPr id="390" name="object 57"/>
          <p:cNvSpPr/>
          <p:nvPr/>
        </p:nvSpPr>
        <p:spPr>
          <a:xfrm>
            <a:off x="2495550" y="3100609"/>
            <a:ext cx="192089" cy="161926"/>
          </a:xfrm>
          <a:prstGeom prst="rect">
            <a:avLst/>
          </a:prstGeom>
          <a:blipFill>
            <a:blip r:embed="rId18"/>
            <a:stretch>
              <a:fillRect/>
            </a:stretch>
          </a:blipFill>
          <a:ln w="12700">
            <a:miter lim="400000"/>
          </a:ln>
        </p:spPr>
        <p:txBody>
          <a:bodyPr lIns="45719" rIns="45719"/>
          <a:lstStyle/>
          <a:p>
            <a:pPr>
              <a:defRPr>
                <a:latin typeface="Arial"/>
                <a:ea typeface="Arial"/>
                <a:cs typeface="Arial"/>
                <a:sym typeface="Arial"/>
              </a:defRPr>
            </a:pPr>
          </a:p>
        </p:txBody>
      </p:sp>
      <p:sp>
        <p:nvSpPr>
          <p:cNvPr id="391" name="object 58"/>
          <p:cNvSpPr/>
          <p:nvPr/>
        </p:nvSpPr>
        <p:spPr>
          <a:xfrm>
            <a:off x="2525713" y="3111723"/>
            <a:ext cx="134938" cy="103188"/>
          </a:xfrm>
          <a:prstGeom prst="rect">
            <a:avLst/>
          </a:prstGeom>
          <a:blipFill>
            <a:blip r:embed="rId19"/>
            <a:stretch>
              <a:fillRect/>
            </a:stretch>
          </a:blipFill>
          <a:ln w="12700">
            <a:miter lim="400000"/>
          </a:ln>
        </p:spPr>
        <p:txBody>
          <a:bodyPr lIns="45719" rIns="45719"/>
          <a:lstStyle/>
          <a:p>
            <a:pPr>
              <a:defRPr>
                <a:latin typeface="Arial"/>
                <a:ea typeface="Arial"/>
                <a:cs typeface="Arial"/>
                <a:sym typeface="Arial"/>
              </a:defRPr>
            </a:pPr>
          </a:p>
        </p:txBody>
      </p:sp>
      <p:sp>
        <p:nvSpPr>
          <p:cNvPr id="392" name="object 59"/>
          <p:cNvSpPr txBox="1"/>
          <p:nvPr/>
        </p:nvSpPr>
        <p:spPr>
          <a:xfrm>
            <a:off x="554520" y="3339748"/>
            <a:ext cx="1134272" cy="98623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9525" algn="r">
              <a:lnSpc>
                <a:spcPct val="101000"/>
              </a:lnSpc>
              <a:defRPr sz="1300"/>
            </a:lvl1pPr>
          </a:lstStyle>
          <a:p>
            <a:pPr/>
            <a:r>
              <a:t>Nutná efektivní kombinace a periodizace základních oblastí </a:t>
            </a:r>
          </a:p>
        </p:txBody>
      </p:sp>
      <p:sp>
        <p:nvSpPr>
          <p:cNvPr id="393" name="object 42"/>
          <p:cNvSpPr txBox="1"/>
          <p:nvPr/>
        </p:nvSpPr>
        <p:spPr>
          <a:xfrm>
            <a:off x="6929438" y="4196143"/>
            <a:ext cx="167640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227013">
              <a:lnSpc>
                <a:spcPct val="101000"/>
              </a:lnSpc>
              <a:defRPr sz="1300">
                <a:solidFill>
                  <a:srgbClr val="92D050"/>
                </a:solidFill>
              </a:defRPr>
            </a:lvl1pPr>
          </a:lstStyle>
          <a:p>
            <a:pPr/>
            <a:r>
              <a:t>Prokázáno</a:t>
            </a:r>
          </a:p>
        </p:txBody>
      </p:sp>
      <p:sp>
        <p:nvSpPr>
          <p:cNvPr id="394" name="TextovéPole 1"/>
          <p:cNvSpPr txBox="1"/>
          <p:nvPr/>
        </p:nvSpPr>
        <p:spPr>
          <a:xfrm>
            <a:off x="3962050" y="773109"/>
            <a:ext cx="738081" cy="59570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900">
                <a:solidFill>
                  <a:srgbClr val="FFFFFF"/>
                </a:solidFill>
                <a:latin typeface="Arial"/>
                <a:ea typeface="Arial"/>
                <a:cs typeface="Arial"/>
                <a:sym typeface="Arial"/>
              </a:defRPr>
            </a:lvl1pPr>
          </a:lstStyle>
          <a:p>
            <a:pPr/>
            <a:r>
              <a:t>Trénink v závodním tempu</a:t>
            </a:r>
          </a:p>
        </p:txBody>
      </p:sp>
      <p:sp>
        <p:nvSpPr>
          <p:cNvPr id="395" name="object 42"/>
          <p:cNvSpPr txBox="1"/>
          <p:nvPr/>
        </p:nvSpPr>
        <p:spPr>
          <a:xfrm>
            <a:off x="6261101" y="3022480"/>
            <a:ext cx="1676401" cy="16676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227013">
              <a:lnSpc>
                <a:spcPct val="101000"/>
              </a:lnSpc>
              <a:defRPr sz="1300">
                <a:solidFill>
                  <a:srgbClr val="92D050"/>
                </a:solidFill>
              </a:defRPr>
            </a:lvl1pPr>
          </a:lstStyle>
          <a:p>
            <a:pPr/>
            <a:r>
              <a:t>Prokázáno</a:t>
            </a:r>
          </a:p>
        </p:txBody>
      </p:sp>
      <p:sp>
        <p:nvSpPr>
          <p:cNvPr id="396" name="object 42"/>
          <p:cNvSpPr txBox="1"/>
          <p:nvPr/>
        </p:nvSpPr>
        <p:spPr>
          <a:xfrm>
            <a:off x="6614456" y="3541300"/>
            <a:ext cx="1676401" cy="166763"/>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227013">
              <a:lnSpc>
                <a:spcPct val="101000"/>
              </a:lnSpc>
              <a:defRPr sz="1300">
                <a:solidFill>
                  <a:srgbClr val="92D050"/>
                </a:solidFill>
              </a:defRPr>
            </a:lvl1pPr>
          </a:lstStyle>
          <a:p>
            <a:pPr/>
            <a:r>
              <a:t>Prokázáno</a:t>
            </a:r>
          </a:p>
        </p:txBody>
      </p:sp>
      <p:sp>
        <p:nvSpPr>
          <p:cNvPr id="397" name="TextovéPole 2"/>
          <p:cNvSpPr txBox="1"/>
          <p:nvPr/>
        </p:nvSpPr>
        <p:spPr>
          <a:xfrm>
            <a:off x="3575578" y="1347335"/>
            <a:ext cx="1478494" cy="39167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a:defRPr sz="1100">
                <a:solidFill>
                  <a:srgbClr val="FFFFFF"/>
                </a:solidFill>
                <a:latin typeface="Arial"/>
                <a:ea typeface="Arial"/>
                <a:cs typeface="Arial"/>
                <a:sym typeface="Arial"/>
              </a:defRPr>
            </a:pPr>
            <a:r>
              <a:t>Speciální programy</a:t>
            </a:r>
          </a:p>
          <a:p>
            <a:pPr algn="ctr">
              <a:defRPr sz="1100">
                <a:solidFill>
                  <a:srgbClr val="FFFFFF"/>
                </a:solidFill>
                <a:latin typeface="Arial"/>
                <a:ea typeface="Arial"/>
                <a:cs typeface="Arial"/>
                <a:sym typeface="Arial"/>
              </a:defRPr>
            </a:pPr>
            <a:r>
              <a:t>Nutrice, hypoxie, další</a:t>
            </a:r>
          </a:p>
        </p:txBody>
      </p:sp>
      <p:sp>
        <p:nvSpPr>
          <p:cNvPr id="398" name="object 47"/>
          <p:cNvSpPr txBox="1"/>
          <p:nvPr/>
        </p:nvSpPr>
        <p:spPr>
          <a:xfrm>
            <a:off x="4745851" y="419488"/>
            <a:ext cx="3832298" cy="16637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indent="9525">
              <a:lnSpc>
                <a:spcPts val="1200"/>
              </a:lnSpc>
              <a:defRPr spc="-4" sz="1400">
                <a:solidFill>
                  <a:srgbClr val="92D050"/>
                </a:solidFill>
              </a:defRPr>
            </a:lvl1pPr>
          </a:lstStyle>
          <a:p>
            <a:pPr/>
            <a:r>
              <a:t>Potencionálně efektivní, pokud ostatní je splněno</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0" name="Nadpis 3"/>
          <p:cNvSpPr txBox="1"/>
          <p:nvPr>
            <p:ph type="title"/>
          </p:nvPr>
        </p:nvSpPr>
        <p:spPr>
          <a:xfrm>
            <a:off x="489895" y="771549"/>
            <a:ext cx="8229601" cy="857251"/>
          </a:xfrm>
          <a:prstGeom prst="rect">
            <a:avLst/>
          </a:prstGeom>
        </p:spPr>
        <p:txBody>
          <a:bodyPr/>
          <a:lstStyle/>
          <a:p>
            <a:pPr/>
            <a:r>
              <a:t>- 45 000 diváků </a:t>
            </a:r>
          </a:p>
        </p:txBody>
      </p:sp>
      <p:pic>
        <p:nvPicPr>
          <p:cNvPr id="401" name="Obrázek 1" descr="Obrázek 1"/>
          <p:cNvPicPr>
            <a:picLocks noChangeAspect="1"/>
          </p:cNvPicPr>
          <p:nvPr/>
        </p:nvPicPr>
        <p:blipFill>
          <a:blip r:embed="rId2">
            <a:extLst/>
          </a:blip>
          <a:stretch>
            <a:fillRect/>
          </a:stretch>
        </p:blipFill>
        <p:spPr>
          <a:xfrm>
            <a:off x="683568" y="1883872"/>
            <a:ext cx="3506043" cy="2630340"/>
          </a:xfrm>
          <a:prstGeom prst="rect">
            <a:avLst/>
          </a:prstGeom>
          <a:ln w="12700">
            <a:miter lim="400000"/>
          </a:ln>
        </p:spPr>
      </p:pic>
      <p:pic>
        <p:nvPicPr>
          <p:cNvPr id="402" name="Picture 8" descr="Picture 8"/>
          <p:cNvPicPr>
            <a:picLocks noChangeAspect="1"/>
          </p:cNvPicPr>
          <p:nvPr/>
        </p:nvPicPr>
        <p:blipFill>
          <a:blip r:embed="rId3">
            <a:extLst/>
          </a:blip>
          <a:srcRect l="0" t="19201" r="31500" b="0"/>
          <a:stretch>
            <a:fillRect/>
          </a:stretch>
        </p:blipFill>
        <p:spPr>
          <a:xfrm>
            <a:off x="4979106" y="1883871"/>
            <a:ext cx="3712419" cy="2630339"/>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Nadpis 3"/>
          <p:cNvSpPr txBox="1"/>
          <p:nvPr>
            <p:ph type="title"/>
          </p:nvPr>
        </p:nvSpPr>
        <p:spPr>
          <a:xfrm>
            <a:off x="489895" y="771549"/>
            <a:ext cx="8229601" cy="857251"/>
          </a:xfrm>
          <a:prstGeom prst="rect">
            <a:avLst/>
          </a:prstGeom>
        </p:spPr>
        <p:txBody>
          <a:bodyPr/>
          <a:lstStyle/>
          <a:p>
            <a:pPr/>
            <a:r>
              <a:t>- 1 500 000 kroků/ rok </a:t>
            </a:r>
          </a:p>
        </p:txBody>
      </p:sp>
      <p:pic>
        <p:nvPicPr>
          <p:cNvPr id="405" name="Obrázek 1" descr="Obrázek 1"/>
          <p:cNvPicPr>
            <a:picLocks noChangeAspect="1"/>
          </p:cNvPicPr>
          <p:nvPr/>
        </p:nvPicPr>
        <p:blipFill>
          <a:blip r:embed="rId2">
            <a:extLst/>
          </a:blip>
          <a:stretch>
            <a:fillRect/>
          </a:stretch>
        </p:blipFill>
        <p:spPr>
          <a:xfrm>
            <a:off x="683568" y="1883872"/>
            <a:ext cx="3506043" cy="2630340"/>
          </a:xfrm>
          <a:prstGeom prst="rect">
            <a:avLst/>
          </a:prstGeom>
          <a:ln w="12700">
            <a:miter lim="400000"/>
          </a:ln>
        </p:spPr>
      </p:pic>
      <p:pic>
        <p:nvPicPr>
          <p:cNvPr id="406" name="Picture 8" descr="Picture 8"/>
          <p:cNvPicPr>
            <a:picLocks noChangeAspect="1"/>
          </p:cNvPicPr>
          <p:nvPr/>
        </p:nvPicPr>
        <p:blipFill>
          <a:blip r:embed="rId3">
            <a:extLst/>
          </a:blip>
          <a:srcRect l="0" t="19201" r="31500" b="0"/>
          <a:stretch>
            <a:fillRect/>
          </a:stretch>
        </p:blipFill>
        <p:spPr>
          <a:xfrm>
            <a:off x="4979106" y="1883871"/>
            <a:ext cx="3712419" cy="2630339"/>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8" name="Nadpis 3"/>
          <p:cNvSpPr txBox="1"/>
          <p:nvPr>
            <p:ph type="title"/>
          </p:nvPr>
        </p:nvSpPr>
        <p:spPr>
          <a:xfrm>
            <a:off x="489895" y="771549"/>
            <a:ext cx="8474593" cy="857251"/>
          </a:xfrm>
          <a:prstGeom prst="rect">
            <a:avLst/>
          </a:prstGeom>
        </p:spPr>
        <p:txBody>
          <a:bodyPr/>
          <a:lstStyle>
            <a:lvl1pPr defTabSz="566927">
              <a:defRPr sz="2728"/>
            </a:lvl1pPr>
          </a:lstStyle>
          <a:p>
            <a:pPr/>
            <a:r>
              <a:t>- 250 tréninkových hodin/ rok, co nejsou nikde v tréninkovém deníku! </a:t>
            </a:r>
          </a:p>
        </p:txBody>
      </p:sp>
      <p:pic>
        <p:nvPicPr>
          <p:cNvPr id="409" name="Obrázek 1" descr="Obrázek 1"/>
          <p:cNvPicPr>
            <a:picLocks noChangeAspect="1"/>
          </p:cNvPicPr>
          <p:nvPr/>
        </p:nvPicPr>
        <p:blipFill>
          <a:blip r:embed="rId2">
            <a:extLst/>
          </a:blip>
          <a:stretch>
            <a:fillRect/>
          </a:stretch>
        </p:blipFill>
        <p:spPr>
          <a:xfrm>
            <a:off x="683568" y="1883872"/>
            <a:ext cx="3506043" cy="2630340"/>
          </a:xfrm>
          <a:prstGeom prst="rect">
            <a:avLst/>
          </a:prstGeom>
          <a:ln w="12700">
            <a:miter lim="400000"/>
          </a:ln>
        </p:spPr>
      </p:pic>
      <p:pic>
        <p:nvPicPr>
          <p:cNvPr id="410" name="Picture 8" descr="Picture 8"/>
          <p:cNvPicPr>
            <a:picLocks noChangeAspect="1"/>
          </p:cNvPicPr>
          <p:nvPr/>
        </p:nvPicPr>
        <p:blipFill>
          <a:blip r:embed="rId3">
            <a:extLst/>
          </a:blip>
          <a:srcRect l="0" t="19201" r="31500" b="0"/>
          <a:stretch>
            <a:fillRect/>
          </a:stretch>
        </p:blipFill>
        <p:spPr>
          <a:xfrm>
            <a:off x="4979106" y="1883871"/>
            <a:ext cx="3712419" cy="2630339"/>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2" name="Nadpis 4"/>
          <p:cNvSpPr txBox="1"/>
          <p:nvPr>
            <p:ph type="title"/>
          </p:nvPr>
        </p:nvSpPr>
        <p:spPr>
          <a:prstGeom prst="rect">
            <a:avLst/>
          </a:prstGeom>
        </p:spPr>
        <p:txBody>
          <a:bodyPr/>
          <a:lstStyle/>
          <a:p>
            <a:pPr/>
            <a:r>
              <a:t>Objem ničím nenahradíš</a:t>
            </a:r>
          </a:p>
        </p:txBody>
      </p:sp>
      <p:pic>
        <p:nvPicPr>
          <p:cNvPr id="413" name="Picture 8" descr="Picture 8"/>
          <p:cNvPicPr>
            <a:picLocks noChangeAspect="1"/>
          </p:cNvPicPr>
          <p:nvPr/>
        </p:nvPicPr>
        <p:blipFill>
          <a:blip r:embed="rId2">
            <a:extLst/>
          </a:blip>
          <a:stretch>
            <a:fillRect/>
          </a:stretch>
        </p:blipFill>
        <p:spPr>
          <a:xfrm>
            <a:off x="3779837" y="842962"/>
            <a:ext cx="4702176" cy="3794126"/>
          </a:xfrm>
          <a:prstGeom prst="rect">
            <a:avLst/>
          </a:prstGeom>
          <a:ln w="12700">
            <a:miter lim="400000"/>
          </a:ln>
        </p:spPr>
      </p:pic>
      <p:pic>
        <p:nvPicPr>
          <p:cNvPr id="414" name="Picture 2" descr="Picture 2"/>
          <p:cNvPicPr>
            <a:picLocks noChangeAspect="1"/>
          </p:cNvPicPr>
          <p:nvPr/>
        </p:nvPicPr>
        <p:blipFill>
          <a:blip r:embed="rId3">
            <a:extLst/>
          </a:blip>
          <a:stretch>
            <a:fillRect/>
          </a:stretch>
        </p:blipFill>
        <p:spPr>
          <a:xfrm>
            <a:off x="611187" y="1871663"/>
            <a:ext cx="2800351" cy="2765426"/>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6" name="Nadpis 1"/>
          <p:cNvSpPr txBox="1"/>
          <p:nvPr>
            <p:ph type="title"/>
          </p:nvPr>
        </p:nvSpPr>
        <p:spPr>
          <a:prstGeom prst="rect">
            <a:avLst/>
          </a:prstGeom>
        </p:spPr>
        <p:txBody>
          <a:bodyPr/>
          <a:lstStyle/>
          <a:p>
            <a:pPr/>
            <a:r>
              <a:t>Jak na intenzity</a:t>
            </a:r>
          </a:p>
        </p:txBody>
      </p:sp>
      <p:sp>
        <p:nvSpPr>
          <p:cNvPr id="417" name="Zástupný obsah 2"/>
          <p:cNvSpPr txBox="1"/>
          <p:nvPr>
            <p:ph type="body" idx="1"/>
          </p:nvPr>
        </p:nvSpPr>
        <p:spPr>
          <a:xfrm>
            <a:off x="457200" y="1200150"/>
            <a:ext cx="8579296" cy="3394075"/>
          </a:xfrm>
          <a:prstGeom prst="rect">
            <a:avLst/>
          </a:prstGeom>
        </p:spPr>
        <p:txBody>
          <a:bodyPr/>
          <a:lstStyle/>
          <a:p>
            <a:pPr marL="332613" indent="-332613" defTabSz="886968">
              <a:defRPr sz="3104"/>
            </a:pPr>
            <a:r>
              <a:t>Super jednoduché</a:t>
            </a:r>
          </a:p>
          <a:p>
            <a:pPr marL="332613" indent="-332613" defTabSz="886968">
              <a:defRPr sz="3104"/>
            </a:pPr>
            <a:r>
              <a:t>1x týdně ( max 2x u špičky v přípravném období)</a:t>
            </a:r>
          </a:p>
          <a:p>
            <a:pPr marL="332613" indent="-332613" defTabSz="886968">
              <a:defRPr sz="3104"/>
            </a:pPr>
            <a:r>
              <a:t>Délka intervalu 4-8 min ( 8 min jen u špičky)</a:t>
            </a:r>
          </a:p>
          <a:p>
            <a:pPr marL="332613" indent="-332613" defTabSz="886968">
              <a:defRPr sz="3104"/>
            </a:pPr>
            <a:r>
              <a:t>Počet opakování 4-6, mezi interval do uklidnění</a:t>
            </a:r>
          </a:p>
          <a:p>
            <a:pPr marL="332613" indent="-332613" defTabSz="886968">
              <a:defRPr sz="3104"/>
            </a:pPr>
            <a:r>
              <a:t>Případně dobře udělaný fartlek</a:t>
            </a:r>
          </a:p>
          <a:p>
            <a:pPr marL="332613" indent="-332613" defTabSz="886968">
              <a:defRPr sz="3104"/>
            </a:pPr>
            <a:r>
              <a:t>Děti – hry ( jakékoliv) a neřešit nic víc</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9" name="Picture 2" descr="Picture 2"/>
          <p:cNvPicPr>
            <a:picLocks noChangeAspect="1"/>
          </p:cNvPicPr>
          <p:nvPr/>
        </p:nvPicPr>
        <p:blipFill>
          <a:blip r:embed="rId2">
            <a:extLst/>
          </a:blip>
          <a:stretch>
            <a:fillRect/>
          </a:stretch>
        </p:blipFill>
        <p:spPr>
          <a:xfrm>
            <a:off x="518727" y="1562100"/>
            <a:ext cx="8099426" cy="3443288"/>
          </a:xfrm>
          <a:prstGeom prst="rect">
            <a:avLst/>
          </a:prstGeom>
          <a:ln w="12700">
            <a:miter lim="400000"/>
          </a:ln>
        </p:spPr>
      </p:pic>
      <p:sp>
        <p:nvSpPr>
          <p:cNvPr id="420" name="Nadpis 1"/>
          <p:cNvSpPr txBox="1"/>
          <p:nvPr>
            <p:ph type="title"/>
          </p:nvPr>
        </p:nvSpPr>
        <p:spPr>
          <a:prstGeom prst="rect">
            <a:avLst/>
          </a:prstGeom>
        </p:spPr>
        <p:txBody>
          <a:bodyPr/>
          <a:lstStyle>
            <a:lvl1pPr algn="r"/>
          </a:lstStyle>
          <a:p>
            <a:pPr/>
            <a:r>
              <a:t>Distribuce tréninkových intenzit</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2" name="Picture 2" descr="Picture 2"/>
          <p:cNvPicPr>
            <a:picLocks noChangeAspect="1"/>
          </p:cNvPicPr>
          <p:nvPr/>
        </p:nvPicPr>
        <p:blipFill>
          <a:blip r:embed="rId2">
            <a:extLst/>
          </a:blip>
          <a:stretch>
            <a:fillRect/>
          </a:stretch>
        </p:blipFill>
        <p:spPr>
          <a:xfrm>
            <a:off x="518727" y="1562100"/>
            <a:ext cx="8099426" cy="3443288"/>
          </a:xfrm>
          <a:prstGeom prst="rect">
            <a:avLst/>
          </a:prstGeom>
          <a:ln w="12700">
            <a:miter lim="400000"/>
          </a:ln>
        </p:spPr>
      </p:pic>
      <p:sp>
        <p:nvSpPr>
          <p:cNvPr id="423" name="Nadpis 1"/>
          <p:cNvSpPr txBox="1"/>
          <p:nvPr>
            <p:ph type="title"/>
          </p:nvPr>
        </p:nvSpPr>
        <p:spPr>
          <a:prstGeom prst="rect">
            <a:avLst/>
          </a:prstGeom>
        </p:spPr>
        <p:txBody>
          <a:bodyPr/>
          <a:lstStyle>
            <a:lvl1pPr algn="r"/>
          </a:lstStyle>
          <a:p>
            <a:pPr/>
            <a:r>
              <a:t>Distribuce tréninkových intenzit</a:t>
            </a:r>
          </a:p>
        </p:txBody>
      </p:sp>
      <p:sp>
        <p:nvSpPr>
          <p:cNvPr id="424" name="Obdélník 1"/>
          <p:cNvSpPr/>
          <p:nvPr/>
        </p:nvSpPr>
        <p:spPr>
          <a:xfrm>
            <a:off x="2552215" y="3219822"/>
            <a:ext cx="2016225" cy="1785567"/>
          </a:xfrm>
          <a:prstGeom prst="rect">
            <a:avLst/>
          </a:prstGeom>
          <a:ln w="76200">
            <a:solidFill>
              <a:srgbClr val="92D050"/>
            </a:solidFill>
          </a:ln>
        </p:spPr>
        <p:txBody>
          <a:bodyPr lIns="45719" rIns="45719" anchor="ctr"/>
          <a:lstStyle/>
          <a:p>
            <a:pPr algn="ctr">
              <a:defRPr>
                <a:solidFill>
                  <a:srgbClr val="FFFFFF"/>
                </a:solidFill>
              </a:defRPr>
            </a:pPr>
          </a:p>
        </p:txBody>
      </p:sp>
      <p:sp>
        <p:nvSpPr>
          <p:cNvPr id="425" name="Obdélník 4"/>
          <p:cNvSpPr/>
          <p:nvPr/>
        </p:nvSpPr>
        <p:spPr>
          <a:xfrm>
            <a:off x="457200" y="1434255"/>
            <a:ext cx="2016225" cy="1785567"/>
          </a:xfrm>
          <a:prstGeom prst="rect">
            <a:avLst/>
          </a:prstGeom>
          <a:ln w="76200">
            <a:solidFill>
              <a:srgbClr val="92D050"/>
            </a:solidFill>
          </a:ln>
        </p:spPr>
        <p:txBody>
          <a:bodyPr lIns="45719" rIns="45719" anchor="ctr"/>
          <a:lstStyle/>
          <a:p>
            <a:pPr algn="ctr">
              <a:defRPr>
                <a:solidFill>
                  <a:srgbClr val="FFFFFF"/>
                </a:solidFill>
              </a:defRPr>
            </a:pPr>
          </a:p>
        </p:txBody>
      </p:sp>
      <p:sp>
        <p:nvSpPr>
          <p:cNvPr id="426" name="Obdélník 6"/>
          <p:cNvSpPr/>
          <p:nvPr/>
        </p:nvSpPr>
        <p:spPr>
          <a:xfrm>
            <a:off x="6663456" y="3219822"/>
            <a:ext cx="2016225" cy="1785567"/>
          </a:xfrm>
          <a:prstGeom prst="rect">
            <a:avLst/>
          </a:prstGeom>
          <a:ln w="76200">
            <a:solidFill>
              <a:srgbClr val="FF0000"/>
            </a:solidFill>
          </a:ln>
        </p:spPr>
        <p:txBody>
          <a:bodyPr lIns="45719" rIns="45719" anchor="ctr"/>
          <a:lstStyle/>
          <a:p>
            <a:pPr algn="ctr">
              <a:defRPr>
                <a:solidFill>
                  <a:srgbClr val="FFFFFF"/>
                </a:solidFill>
              </a:defRPr>
            </a:pPr>
          </a:p>
        </p:txBody>
      </p:sp>
      <p:sp>
        <p:nvSpPr>
          <p:cNvPr id="427" name="Obdélník 7"/>
          <p:cNvSpPr/>
          <p:nvPr/>
        </p:nvSpPr>
        <p:spPr>
          <a:xfrm>
            <a:off x="474464" y="3249858"/>
            <a:ext cx="2016225" cy="1785568"/>
          </a:xfrm>
          <a:prstGeom prst="rect">
            <a:avLst/>
          </a:prstGeom>
          <a:ln w="76200">
            <a:solidFill>
              <a:srgbClr val="FF0000"/>
            </a:solidFill>
          </a:ln>
        </p:spPr>
        <p:txBody>
          <a:bodyPr lIns="45719" rIns="45719" anchor="ctr"/>
          <a:lstStyle/>
          <a:p>
            <a:pPr algn="ctr">
              <a:defRPr>
                <a:solidFill>
                  <a:srgbClr val="FFFFFF"/>
                </a:solidFill>
              </a:defRPr>
            </a:pPr>
          </a:p>
        </p:txBody>
      </p:sp>
      <p:sp>
        <p:nvSpPr>
          <p:cNvPr id="428" name="Obdélník 8"/>
          <p:cNvSpPr/>
          <p:nvPr/>
        </p:nvSpPr>
        <p:spPr>
          <a:xfrm>
            <a:off x="4654353" y="1404219"/>
            <a:ext cx="2016225" cy="1785567"/>
          </a:xfrm>
          <a:prstGeom prst="rect">
            <a:avLst/>
          </a:prstGeom>
          <a:ln w="76200">
            <a:solidFill>
              <a:srgbClr val="92D050"/>
            </a:solidFill>
          </a:ln>
        </p:spPr>
        <p:txBody>
          <a:bodyPr lIns="45719" rIns="45719" anchor="ctr"/>
          <a:lstStyle/>
          <a:p>
            <a:pPr algn="ctr">
              <a:defRPr>
                <a:solidFill>
                  <a:srgbClr val="FFFFFF"/>
                </a:solidFill>
              </a:defRPr>
            </a:pPr>
          </a:p>
        </p:txBody>
      </p:sp>
      <p:sp>
        <p:nvSpPr>
          <p:cNvPr id="429" name="Obdélník 9"/>
          <p:cNvSpPr/>
          <p:nvPr/>
        </p:nvSpPr>
        <p:spPr>
          <a:xfrm>
            <a:off x="6670578" y="1355316"/>
            <a:ext cx="2016225" cy="1785567"/>
          </a:xfrm>
          <a:prstGeom prst="rect">
            <a:avLst/>
          </a:prstGeom>
          <a:ln w="76200">
            <a:solidFill>
              <a:srgbClr val="FF0000"/>
            </a:solidFill>
          </a:ln>
        </p:spPr>
        <p:txBody>
          <a:bodyPr lIns="45719" rIns="45719" anchor="ctr"/>
          <a:lstStyle/>
          <a:p>
            <a:pPr algn="ctr">
              <a:defRPr>
                <a:solidFill>
                  <a:srgbClr val="FFFFFF"/>
                </a:solidFill>
              </a:defRPr>
            </a:pPr>
          </a:p>
        </p:txBody>
      </p:sp>
      <p:sp>
        <p:nvSpPr>
          <p:cNvPr id="430" name="Obdélník 10"/>
          <p:cNvSpPr/>
          <p:nvPr/>
        </p:nvSpPr>
        <p:spPr>
          <a:xfrm>
            <a:off x="2551369" y="1370333"/>
            <a:ext cx="2016225" cy="1785568"/>
          </a:xfrm>
          <a:prstGeom prst="rect">
            <a:avLst/>
          </a:prstGeom>
          <a:ln w="76200">
            <a:solidFill>
              <a:srgbClr val="FF0000"/>
            </a:solidFill>
          </a:ln>
        </p:spPr>
        <p:txBody>
          <a:bodyPr lIns="45719" rIns="45719" anchor="ctr"/>
          <a:lstStyle/>
          <a:p>
            <a:pPr algn="ctr">
              <a:defRPr>
                <a:solidFill>
                  <a:srgbClr val="FFFFFF"/>
                </a:solidFill>
              </a:defRPr>
            </a:pPr>
          </a:p>
        </p:txBody>
      </p:sp>
      <p:sp>
        <p:nvSpPr>
          <p:cNvPr id="431" name="Obdélník 11"/>
          <p:cNvSpPr/>
          <p:nvPr/>
        </p:nvSpPr>
        <p:spPr>
          <a:xfrm>
            <a:off x="4647231" y="3189784"/>
            <a:ext cx="2016225" cy="1785567"/>
          </a:xfrm>
          <a:prstGeom prst="rect">
            <a:avLst/>
          </a:prstGeom>
          <a:ln w="76200">
            <a:solidFill>
              <a:srgbClr val="FF0000"/>
            </a:solidFill>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3" name="Picture 2" descr="Picture 2"/>
          <p:cNvPicPr>
            <a:picLocks noChangeAspect="1"/>
          </p:cNvPicPr>
          <p:nvPr/>
        </p:nvPicPr>
        <p:blipFill>
          <a:blip r:embed="rId2">
            <a:extLst/>
          </a:blip>
          <a:stretch>
            <a:fillRect/>
          </a:stretch>
        </p:blipFill>
        <p:spPr>
          <a:xfrm>
            <a:off x="518727" y="1562100"/>
            <a:ext cx="8099426" cy="3443288"/>
          </a:xfrm>
          <a:prstGeom prst="rect">
            <a:avLst/>
          </a:prstGeom>
          <a:ln w="12700">
            <a:miter lim="400000"/>
          </a:ln>
        </p:spPr>
      </p:pic>
      <p:sp>
        <p:nvSpPr>
          <p:cNvPr id="434" name="Nadpis 1"/>
          <p:cNvSpPr txBox="1"/>
          <p:nvPr>
            <p:ph type="title"/>
          </p:nvPr>
        </p:nvSpPr>
        <p:spPr>
          <a:prstGeom prst="rect">
            <a:avLst/>
          </a:prstGeom>
        </p:spPr>
        <p:txBody>
          <a:bodyPr/>
          <a:lstStyle>
            <a:lvl1pPr algn="r"/>
          </a:lstStyle>
          <a:p>
            <a:pPr/>
            <a:r>
              <a:t>Distribuce tréninkových intenzit</a:t>
            </a:r>
          </a:p>
        </p:txBody>
      </p:sp>
      <p:sp>
        <p:nvSpPr>
          <p:cNvPr id="435" name="Obdélník 3"/>
          <p:cNvSpPr/>
          <p:nvPr/>
        </p:nvSpPr>
        <p:spPr>
          <a:xfrm>
            <a:off x="2552215" y="3219822"/>
            <a:ext cx="2016225" cy="1785567"/>
          </a:xfrm>
          <a:prstGeom prst="rect">
            <a:avLst/>
          </a:prstGeom>
          <a:ln w="76200">
            <a:solidFill>
              <a:srgbClr val="92D050"/>
            </a:solidFill>
          </a:ln>
        </p:spPr>
        <p:txBody>
          <a:bodyPr lIns="45719" rIns="45719" anchor="ctr"/>
          <a:lstStyle/>
          <a:p>
            <a:pPr algn="ctr">
              <a:defRPr>
                <a:solidFill>
                  <a:srgbClr val="FFFFFF"/>
                </a:solidFill>
              </a:defRPr>
            </a:pPr>
          </a:p>
        </p:txBody>
      </p:sp>
      <p:sp>
        <p:nvSpPr>
          <p:cNvPr id="436" name="Obdélník 4"/>
          <p:cNvSpPr/>
          <p:nvPr/>
        </p:nvSpPr>
        <p:spPr>
          <a:xfrm>
            <a:off x="4602084" y="1498178"/>
            <a:ext cx="2016226" cy="1785567"/>
          </a:xfrm>
          <a:prstGeom prst="rect">
            <a:avLst/>
          </a:prstGeom>
          <a:ln w="76200">
            <a:solidFill>
              <a:srgbClr val="92D050"/>
            </a:solidFill>
          </a:ln>
        </p:spPr>
        <p:txBody>
          <a:bodyPr lIns="45719" rIns="45719" anchor="ctr"/>
          <a:lstStyle/>
          <a:p>
            <a:pPr algn="ctr">
              <a:defRPr>
                <a:solidFill>
                  <a:srgbClr val="FFFFFF"/>
                </a:solidFill>
              </a:defRPr>
            </a:pPr>
          </a:p>
        </p:txBody>
      </p:sp>
      <p:sp>
        <p:nvSpPr>
          <p:cNvPr id="437" name="Šipka: doprava 1"/>
          <p:cNvSpPr/>
          <p:nvPr/>
        </p:nvSpPr>
        <p:spPr>
          <a:xfrm rot="19330135">
            <a:off x="2237349" y="3893423"/>
            <a:ext cx="1512169" cy="648073"/>
          </a:xfrm>
          <a:prstGeom prst="rightArrow">
            <a:avLst>
              <a:gd name="adj1" fmla="val 50000"/>
              <a:gd name="adj2" fmla="val 50000"/>
            </a:avLst>
          </a:prstGeom>
          <a:solidFill>
            <a:schemeClr val="accent3"/>
          </a:solidFill>
          <a:ln w="25400">
            <a:solidFill>
              <a:srgbClr val="718841"/>
            </a:solidFill>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9" name="Nadpis 1"/>
          <p:cNvSpPr txBox="1"/>
          <p:nvPr>
            <p:ph type="title"/>
          </p:nvPr>
        </p:nvSpPr>
        <p:spPr>
          <a:prstGeom prst="rect">
            <a:avLst/>
          </a:prstGeom>
        </p:spPr>
        <p:txBody>
          <a:bodyPr/>
          <a:lstStyle/>
          <a:p>
            <a:pPr/>
            <a:r>
              <a:t>Pravidlo 4-1-1</a:t>
            </a:r>
          </a:p>
        </p:txBody>
      </p:sp>
      <p:sp>
        <p:nvSpPr>
          <p:cNvPr id="440" name="Zástupný obsah 2"/>
          <p:cNvSpPr txBox="1"/>
          <p:nvPr>
            <p:ph type="body" idx="1"/>
          </p:nvPr>
        </p:nvSpPr>
        <p:spPr>
          <a:prstGeom prst="rect">
            <a:avLst/>
          </a:prstGeom>
        </p:spPr>
        <p:txBody>
          <a:bodyPr/>
          <a:lstStyle/>
          <a:p>
            <a:pPr marL="332613" indent="-332613" defTabSz="886968">
              <a:defRPr sz="3104"/>
            </a:pPr>
            <a:r>
              <a:t>4x OV - pomalý klus/kolo/lyže apod…</a:t>
            </a:r>
          </a:p>
          <a:p>
            <a:pPr marL="332613" indent="-332613" defTabSz="886968">
              <a:defRPr sz="3104"/>
            </a:pPr>
            <a:r>
              <a:t>1x síla zaměřená na max sílu – ne KT</a:t>
            </a:r>
          </a:p>
          <a:p>
            <a:pPr marL="332613" indent="-332613" defTabSz="886968">
              <a:defRPr sz="3104"/>
            </a:pPr>
            <a:r>
              <a:t>1x vysoké intervaly</a:t>
            </a:r>
          </a:p>
          <a:p>
            <a:pPr marL="332613" indent="-332613" defTabSz="886968">
              <a:defRPr sz="3104"/>
            </a:pPr>
          </a:p>
          <a:p>
            <a:pPr marL="332613" indent="-332613" defTabSz="886968">
              <a:defRPr sz="3104"/>
            </a:pPr>
            <a:r>
              <a:t>OV-HIIT-OV-OV-Síla-OV</a:t>
            </a:r>
          </a:p>
          <a:p>
            <a:pPr marL="332613" indent="-332613" defTabSz="886968">
              <a:defRPr sz="3104"/>
            </a:pPr>
            <a:r>
              <a:t>Pokud je únava, tak místo OV regenerační int.</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2" name="Nadpis 1"/>
          <p:cNvSpPr txBox="1"/>
          <p:nvPr>
            <p:ph type="title"/>
          </p:nvPr>
        </p:nvSpPr>
        <p:spPr>
          <a:prstGeom prst="rect">
            <a:avLst/>
          </a:prstGeom>
        </p:spPr>
        <p:txBody>
          <a:bodyPr/>
          <a:lstStyle/>
          <a:p>
            <a:pPr/>
            <a:r>
              <a:t>Co nás naučil doping</a:t>
            </a:r>
          </a:p>
        </p:txBody>
      </p:sp>
      <p:sp>
        <p:nvSpPr>
          <p:cNvPr id="443" name="Zástupný obsah 2"/>
          <p:cNvSpPr txBox="1"/>
          <p:nvPr>
            <p:ph type="body" idx="1"/>
          </p:nvPr>
        </p:nvSpPr>
        <p:spPr>
          <a:xfrm>
            <a:off x="471590" y="874712"/>
            <a:ext cx="8229601" cy="3394076"/>
          </a:xfrm>
          <a:prstGeom prst="rect">
            <a:avLst/>
          </a:prstGeom>
        </p:spPr>
        <p:txBody>
          <a:bodyPr/>
          <a:lstStyle>
            <a:lvl1pPr marL="0" indent="0">
              <a:buSzTx/>
              <a:buNone/>
            </a:lvl1pPr>
          </a:lstStyle>
          <a:p>
            <a:pPr/>
            <a:r>
              <a:t>Paměťová funkce (nejen) svalových buněk</a:t>
            </a:r>
          </a:p>
        </p:txBody>
      </p:sp>
      <p:grpSp>
        <p:nvGrpSpPr>
          <p:cNvPr id="446" name="Obrázek 4"/>
          <p:cNvGrpSpPr/>
          <p:nvPr/>
        </p:nvGrpSpPr>
        <p:grpSpPr>
          <a:xfrm>
            <a:off x="459751" y="1559146"/>
            <a:ext cx="3680441" cy="1083400"/>
            <a:chOff x="0" y="0"/>
            <a:chExt cx="3680440" cy="1083398"/>
          </a:xfrm>
        </p:grpSpPr>
        <p:sp>
          <p:nvSpPr>
            <p:cNvPr id="444" name="Obdélník"/>
            <p:cNvSpPr/>
            <p:nvPr/>
          </p:nvSpPr>
          <p:spPr>
            <a:xfrm>
              <a:off x="0" y="0"/>
              <a:ext cx="3680441" cy="1083399"/>
            </a:xfrm>
            <a:prstGeom prst="rect">
              <a:avLst/>
            </a:prstGeom>
            <a:solidFill>
              <a:srgbClr val="EDEDED"/>
            </a:solidFill>
            <a:ln w="12700" cap="flat">
              <a:noFill/>
              <a:miter lim="400000"/>
            </a:ln>
            <a:effectLst/>
          </p:spPr>
          <p:txBody>
            <a:bodyPr wrap="square" lIns="45719" tIns="45719" rIns="45719" bIns="45719" numCol="1" anchor="ctr">
              <a:noAutofit/>
            </a:bodyPr>
            <a:lstStyle/>
            <a:p>
              <a:pPr/>
            </a:p>
          </p:txBody>
        </p:sp>
        <p:pic>
          <p:nvPicPr>
            <p:cNvPr id="445" name="image75.png" descr="image75.png"/>
            <p:cNvPicPr>
              <a:picLocks noChangeAspect="1"/>
            </p:cNvPicPr>
            <p:nvPr/>
          </p:nvPicPr>
          <p:blipFill>
            <a:blip r:embed="rId2">
              <a:extLst/>
            </a:blip>
            <a:stretch>
              <a:fillRect/>
            </a:stretch>
          </p:blipFill>
          <p:spPr>
            <a:xfrm>
              <a:off x="0" y="0"/>
              <a:ext cx="3680441" cy="1083399"/>
            </a:xfrm>
            <a:prstGeom prst="rect">
              <a:avLst/>
            </a:prstGeom>
            <a:ln w="88900" cap="sq">
              <a:solidFill>
                <a:srgbClr val="FFFFFF"/>
              </a:solidFill>
              <a:prstDash val="solid"/>
              <a:miter lim="800000"/>
            </a:ln>
            <a:effectLst>
              <a:outerShdw sx="100000" sy="100000" kx="0" ky="0" algn="b" rotWithShape="0" blurRad="50800" dist="18000" dir="5400000">
                <a:srgbClr val="000000">
                  <a:alpha val="40000"/>
                </a:srgbClr>
              </a:outerShdw>
            </a:effectLst>
          </p:spPr>
        </p:pic>
      </p:grpSp>
      <p:grpSp>
        <p:nvGrpSpPr>
          <p:cNvPr id="449" name="Obrázek 5"/>
          <p:cNvGrpSpPr/>
          <p:nvPr/>
        </p:nvGrpSpPr>
        <p:grpSpPr>
          <a:xfrm>
            <a:off x="4355975" y="1543719"/>
            <a:ext cx="3873362" cy="1098827"/>
            <a:chOff x="0" y="0"/>
            <a:chExt cx="3873360" cy="1098825"/>
          </a:xfrm>
        </p:grpSpPr>
        <p:sp>
          <p:nvSpPr>
            <p:cNvPr id="447" name="Obdélník"/>
            <p:cNvSpPr/>
            <p:nvPr/>
          </p:nvSpPr>
          <p:spPr>
            <a:xfrm>
              <a:off x="0" y="0"/>
              <a:ext cx="3873361" cy="1098826"/>
            </a:xfrm>
            <a:prstGeom prst="rect">
              <a:avLst/>
            </a:prstGeom>
            <a:solidFill>
              <a:srgbClr val="EDEDED"/>
            </a:solidFill>
            <a:ln w="12700" cap="flat">
              <a:noFill/>
              <a:miter lim="400000"/>
            </a:ln>
            <a:effectLst/>
          </p:spPr>
          <p:txBody>
            <a:bodyPr wrap="square" lIns="45719" tIns="45719" rIns="45719" bIns="45719" numCol="1" anchor="ctr">
              <a:noAutofit/>
            </a:bodyPr>
            <a:lstStyle/>
            <a:p>
              <a:pPr/>
            </a:p>
          </p:txBody>
        </p:sp>
        <p:pic>
          <p:nvPicPr>
            <p:cNvPr id="448" name="image76.png" descr="image76.png"/>
            <p:cNvPicPr>
              <a:picLocks noChangeAspect="1"/>
            </p:cNvPicPr>
            <p:nvPr/>
          </p:nvPicPr>
          <p:blipFill>
            <a:blip r:embed="rId3">
              <a:extLst/>
            </a:blip>
            <a:stretch>
              <a:fillRect/>
            </a:stretch>
          </p:blipFill>
          <p:spPr>
            <a:xfrm>
              <a:off x="0" y="0"/>
              <a:ext cx="3873361" cy="1098826"/>
            </a:xfrm>
            <a:prstGeom prst="rect">
              <a:avLst/>
            </a:prstGeom>
            <a:ln w="88900" cap="sq">
              <a:solidFill>
                <a:srgbClr val="FFFFFF"/>
              </a:solidFill>
              <a:prstDash val="solid"/>
              <a:miter lim="800000"/>
            </a:ln>
            <a:effectLst>
              <a:outerShdw sx="100000" sy="100000" kx="0" ky="0" algn="b" rotWithShape="0" blurRad="50800" dist="18000" dir="5400000">
                <a:srgbClr val="000000">
                  <a:alpha val="40000"/>
                </a:srgbClr>
              </a:outerShdw>
            </a:effectLst>
          </p:spPr>
        </p:pic>
      </p:grpSp>
      <p:grpSp>
        <p:nvGrpSpPr>
          <p:cNvPr id="452" name="Obrázek 6"/>
          <p:cNvGrpSpPr/>
          <p:nvPr/>
        </p:nvGrpSpPr>
        <p:grpSpPr>
          <a:xfrm>
            <a:off x="476382" y="2857506"/>
            <a:ext cx="3663811" cy="931187"/>
            <a:chOff x="0" y="0"/>
            <a:chExt cx="3663810" cy="931185"/>
          </a:xfrm>
        </p:grpSpPr>
        <p:sp>
          <p:nvSpPr>
            <p:cNvPr id="450" name="Obdélník"/>
            <p:cNvSpPr/>
            <p:nvPr/>
          </p:nvSpPr>
          <p:spPr>
            <a:xfrm>
              <a:off x="0" y="0"/>
              <a:ext cx="3663811" cy="931186"/>
            </a:xfrm>
            <a:prstGeom prst="rect">
              <a:avLst/>
            </a:prstGeom>
            <a:solidFill>
              <a:srgbClr val="EDEDED"/>
            </a:solidFill>
            <a:ln w="12700" cap="flat">
              <a:noFill/>
              <a:miter lim="400000"/>
            </a:ln>
            <a:effectLst/>
          </p:spPr>
          <p:txBody>
            <a:bodyPr wrap="square" lIns="45719" tIns="45719" rIns="45719" bIns="45719" numCol="1" anchor="ctr">
              <a:noAutofit/>
            </a:bodyPr>
            <a:lstStyle/>
            <a:p>
              <a:pPr/>
            </a:p>
          </p:txBody>
        </p:sp>
        <p:pic>
          <p:nvPicPr>
            <p:cNvPr id="451" name="image77.png" descr="image77.png"/>
            <p:cNvPicPr>
              <a:picLocks noChangeAspect="1"/>
            </p:cNvPicPr>
            <p:nvPr/>
          </p:nvPicPr>
          <p:blipFill>
            <a:blip r:embed="rId4">
              <a:extLst/>
            </a:blip>
            <a:stretch>
              <a:fillRect/>
            </a:stretch>
          </p:blipFill>
          <p:spPr>
            <a:xfrm>
              <a:off x="0" y="0"/>
              <a:ext cx="3663811" cy="931186"/>
            </a:xfrm>
            <a:prstGeom prst="rect">
              <a:avLst/>
            </a:prstGeom>
            <a:ln w="88900" cap="sq">
              <a:solidFill>
                <a:srgbClr val="FFFFFF"/>
              </a:solidFill>
              <a:prstDash val="solid"/>
              <a:miter lim="800000"/>
            </a:ln>
            <a:effectLst>
              <a:outerShdw sx="100000" sy="100000" kx="0" ky="0" algn="b" rotWithShape="0" blurRad="50800" dist="18000" dir="5400000">
                <a:srgbClr val="000000">
                  <a:alpha val="40000"/>
                </a:srgbClr>
              </a:outerShdw>
            </a:effectLst>
          </p:spPr>
        </p:pic>
      </p:grpSp>
      <p:grpSp>
        <p:nvGrpSpPr>
          <p:cNvPr id="455" name="Obrázek 7"/>
          <p:cNvGrpSpPr/>
          <p:nvPr/>
        </p:nvGrpSpPr>
        <p:grpSpPr>
          <a:xfrm>
            <a:off x="4430536" y="2859851"/>
            <a:ext cx="3496817" cy="928843"/>
            <a:chOff x="0" y="0"/>
            <a:chExt cx="3496816" cy="928842"/>
          </a:xfrm>
        </p:grpSpPr>
        <p:sp>
          <p:nvSpPr>
            <p:cNvPr id="453" name="Obdélník"/>
            <p:cNvSpPr/>
            <p:nvPr/>
          </p:nvSpPr>
          <p:spPr>
            <a:xfrm>
              <a:off x="0" y="0"/>
              <a:ext cx="3496817" cy="928843"/>
            </a:xfrm>
            <a:prstGeom prst="rect">
              <a:avLst/>
            </a:prstGeom>
            <a:solidFill>
              <a:srgbClr val="EDEDED"/>
            </a:solidFill>
            <a:ln w="12700" cap="flat">
              <a:noFill/>
              <a:miter lim="400000"/>
            </a:ln>
            <a:effectLst/>
          </p:spPr>
          <p:txBody>
            <a:bodyPr wrap="square" lIns="45719" tIns="45719" rIns="45719" bIns="45719" numCol="1" anchor="ctr">
              <a:noAutofit/>
            </a:bodyPr>
            <a:lstStyle/>
            <a:p>
              <a:pPr/>
            </a:p>
          </p:txBody>
        </p:sp>
        <p:pic>
          <p:nvPicPr>
            <p:cNvPr id="454" name="image78.png" descr="image78.png"/>
            <p:cNvPicPr>
              <a:picLocks noChangeAspect="1"/>
            </p:cNvPicPr>
            <p:nvPr/>
          </p:nvPicPr>
          <p:blipFill>
            <a:blip r:embed="rId5">
              <a:extLst/>
            </a:blip>
            <a:stretch>
              <a:fillRect/>
            </a:stretch>
          </p:blipFill>
          <p:spPr>
            <a:xfrm>
              <a:off x="0" y="0"/>
              <a:ext cx="3496817" cy="928843"/>
            </a:xfrm>
            <a:prstGeom prst="rect">
              <a:avLst/>
            </a:prstGeom>
            <a:ln w="88900" cap="sq">
              <a:solidFill>
                <a:srgbClr val="FFFFFF"/>
              </a:solidFill>
              <a:prstDash val="solid"/>
              <a:miter lim="800000"/>
            </a:ln>
            <a:effectLst>
              <a:outerShdw sx="100000" sy="100000" kx="0" ky="0" algn="b" rotWithShape="0" blurRad="50800" dist="18000" dir="5400000">
                <a:srgbClr val="000000">
                  <a:alpha val="40000"/>
                </a:srgbClr>
              </a:outerShdw>
            </a:effectLst>
          </p:spPr>
        </p:pic>
      </p:grpSp>
      <p:sp>
        <p:nvSpPr>
          <p:cNvPr id="456" name="TextovéPole 3"/>
          <p:cNvSpPr txBox="1"/>
          <p:nvPr/>
        </p:nvSpPr>
        <p:spPr>
          <a:xfrm>
            <a:off x="437198" y="3945621"/>
            <a:ext cx="7751145" cy="61736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latin typeface="Arial"/>
                <a:ea typeface="Arial"/>
                <a:cs typeface="Arial"/>
                <a:sym typeface="Arial"/>
              </a:defRPr>
            </a:lvl1pPr>
          </a:lstStyle>
          <a:p>
            <a:pPr/>
            <a:r>
              <a:t>Doping začíná tam, kde poškození z těžkého tréninku je větší než rizika plynoucí z dopingového programu ( G. Rodčenko, film Ikarus)</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 name="Nadpis 1"/>
          <p:cNvSpPr txBox="1"/>
          <p:nvPr>
            <p:ph type="title"/>
          </p:nvPr>
        </p:nvSpPr>
        <p:spPr>
          <a:prstGeom prst="rect">
            <a:avLst/>
          </a:prstGeom>
        </p:spPr>
        <p:txBody>
          <a:bodyPr/>
          <a:lstStyle/>
          <a:p>
            <a:pPr/>
            <a:r>
              <a:t>Závěr</a:t>
            </a:r>
          </a:p>
        </p:txBody>
      </p:sp>
      <p:sp>
        <p:nvSpPr>
          <p:cNvPr id="459" name="Zástupný obsah 2"/>
          <p:cNvSpPr txBox="1"/>
          <p:nvPr>
            <p:ph type="body" idx="1"/>
          </p:nvPr>
        </p:nvSpPr>
        <p:spPr>
          <a:prstGeom prst="rect">
            <a:avLst/>
          </a:prstGeom>
        </p:spPr>
        <p:txBody>
          <a:bodyPr/>
          <a:lstStyle/>
          <a:p>
            <a:pPr marL="0" indent="0" algn="ctr">
              <a:buSzTx/>
              <a:buNone/>
            </a:pPr>
            <a:r>
              <a:t>Dovednostní sporty musí trénovat vytrvalost</a:t>
            </a:r>
          </a:p>
          <a:p>
            <a:pPr marL="0" indent="0" algn="ctr">
              <a:buSzTx/>
              <a:buNone/>
            </a:pPr>
          </a:p>
          <a:p>
            <a:pPr marL="0" indent="0" algn="ctr">
              <a:buSzTx/>
              <a:buNone/>
            </a:pPr>
            <a:r>
              <a:t>Vytrvalostní a rychlostně vytrvalostní sporty musí trénovat dovednost</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1" name="Nadpis 1"/>
          <p:cNvSpPr txBox="1"/>
          <p:nvPr>
            <p:ph type="title"/>
          </p:nvPr>
        </p:nvSpPr>
        <p:spPr>
          <a:prstGeom prst="rect">
            <a:avLst/>
          </a:prstGeom>
        </p:spPr>
        <p:txBody>
          <a:bodyPr/>
          <a:lstStyle/>
          <a:p>
            <a:pPr/>
            <a:r>
              <a:t>Ale proč to máme dělat, když …</a:t>
            </a:r>
          </a:p>
        </p:txBody>
      </p:sp>
      <p:sp>
        <p:nvSpPr>
          <p:cNvPr id="462" name="Zástupný obsah 2"/>
          <p:cNvSpPr txBox="1"/>
          <p:nvPr>
            <p:ph type="body" idx="1"/>
          </p:nvPr>
        </p:nvSpPr>
        <p:spPr>
          <a:xfrm>
            <a:off x="457199" y="1200150"/>
            <a:ext cx="8795322" cy="3394075"/>
          </a:xfrm>
          <a:prstGeom prst="rect">
            <a:avLst/>
          </a:prstGeom>
        </p:spPr>
        <p:txBody>
          <a:bodyPr/>
          <a:lstStyle/>
          <a:p>
            <a:pPr/>
            <a:r>
              <a:t>My jsme to nikdy nedělali a nevadilo to</a:t>
            </a:r>
          </a:p>
          <a:p>
            <a:pPr/>
            <a:r>
              <a:t>Nejsme vytrvalci, jsme technický sport</a:t>
            </a:r>
          </a:p>
          <a:p>
            <a:pPr/>
            <a:r>
              <a:t>XX to nedělal/a a má hodně zlatých z OH/MS/ME</a:t>
            </a:r>
          </a:p>
          <a:p>
            <a:pPr/>
            <a:r>
              <a:t>To přeci nikoho nebaví</a:t>
            </a:r>
          </a:p>
          <a:p>
            <a:pPr/>
            <a:r>
              <a:t>Nikdo okolo to nedělá a jaké mají dobré výsledky</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4" name="Nadpis 1"/>
          <p:cNvSpPr txBox="1"/>
          <p:nvPr>
            <p:ph type="title"/>
          </p:nvPr>
        </p:nvSpPr>
        <p:spPr>
          <a:prstGeom prst="rect">
            <a:avLst/>
          </a:prstGeom>
        </p:spPr>
        <p:txBody>
          <a:bodyPr/>
          <a:lstStyle/>
          <a:p>
            <a:pPr/>
            <a:r>
              <a:t>Ale proč to máme dělat, když …</a:t>
            </a:r>
          </a:p>
        </p:txBody>
      </p:sp>
      <p:sp>
        <p:nvSpPr>
          <p:cNvPr id="465" name="Zástupný obsah 2"/>
          <p:cNvSpPr txBox="1"/>
          <p:nvPr>
            <p:ph type="body" idx="1"/>
          </p:nvPr>
        </p:nvSpPr>
        <p:spPr>
          <a:xfrm>
            <a:off x="457199" y="1200150"/>
            <a:ext cx="8795322" cy="3394075"/>
          </a:xfrm>
          <a:prstGeom prst="rect">
            <a:avLst/>
          </a:prstGeom>
        </p:spPr>
        <p:txBody>
          <a:bodyPr/>
          <a:lstStyle/>
          <a:p>
            <a:pPr/>
            <a:r>
              <a:t>My jsme to nikdy nedělali a nevadilo to</a:t>
            </a:r>
          </a:p>
          <a:p>
            <a:pPr/>
            <a:r>
              <a:t>Nejsme vytrvalci, jsme technický sport</a:t>
            </a:r>
          </a:p>
          <a:p>
            <a:pPr/>
            <a:r>
              <a:t>XX to nedělal/a a má hodně zlatých z OH/MS/ME</a:t>
            </a:r>
          </a:p>
          <a:p>
            <a:pPr/>
            <a:r>
              <a:t>To přeci nikoho nebaví</a:t>
            </a:r>
          </a:p>
          <a:p>
            <a:pPr/>
            <a:r>
              <a:t>Nikdo okolo to nedělá a jaké mají dobré výsledky</a:t>
            </a:r>
          </a:p>
        </p:txBody>
      </p:sp>
      <p:sp>
        <p:nvSpPr>
          <p:cNvPr id="466" name="TextovéPole 5"/>
          <p:cNvSpPr txBox="1"/>
          <p:nvPr/>
        </p:nvSpPr>
        <p:spPr>
          <a:xfrm>
            <a:off x="429012" y="339501"/>
            <a:ext cx="8607484" cy="2932322"/>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4000">
                <a:solidFill>
                  <a:srgbClr val="FF0000"/>
                </a:solidFill>
                <a:latin typeface="Arial"/>
                <a:ea typeface="Arial"/>
                <a:cs typeface="Arial"/>
                <a:sym typeface="Arial"/>
              </a:defRPr>
            </a:lvl1pPr>
          </a:lstStyle>
          <a:p>
            <a:pPr/>
            <a:r>
              <a:t>Jsme v roce 2024 a bez toho, abychom změnili přístup v této oblasti riskujeme, že dopadneme jako jiné kdysi skvělé české sporty, které zaspaly a dnes to jinž nedoženou</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Nadpis 1"/>
          <p:cNvSpPr txBox="1"/>
          <p:nvPr>
            <p:ph type="title"/>
          </p:nvPr>
        </p:nvSpPr>
        <p:spPr>
          <a:prstGeom prst="rect">
            <a:avLst/>
          </a:prstGeom>
        </p:spPr>
        <p:txBody>
          <a:bodyPr/>
          <a:lstStyle/>
          <a:p>
            <a:pPr/>
            <a:r>
              <a:t>Děkuji za pozornost</a:t>
            </a:r>
          </a:p>
        </p:txBody>
      </p:sp>
      <p:pic>
        <p:nvPicPr>
          <p:cNvPr id="469" name="Zástupný obsah 6" descr="Zástupný obsah 6"/>
          <p:cNvPicPr>
            <a:picLocks noChangeAspect="1"/>
          </p:cNvPicPr>
          <p:nvPr/>
        </p:nvPicPr>
        <p:blipFill>
          <a:blip r:embed="rId2">
            <a:extLst/>
          </a:blip>
          <a:stretch>
            <a:fillRect/>
          </a:stretch>
        </p:blipFill>
        <p:spPr>
          <a:xfrm>
            <a:off x="539551" y="1995685"/>
            <a:ext cx="3083855" cy="1907121"/>
          </a:xfrm>
          <a:prstGeom prst="rect">
            <a:avLst/>
          </a:prstGeom>
          <a:ln w="12700">
            <a:miter lim="400000"/>
          </a:ln>
        </p:spPr>
      </p:pic>
      <p:sp>
        <p:nvSpPr>
          <p:cNvPr id="470" name="TextovéPole 7"/>
          <p:cNvSpPr txBox="1"/>
          <p:nvPr/>
        </p:nvSpPr>
        <p:spPr>
          <a:xfrm>
            <a:off x="3990533" y="1851669"/>
            <a:ext cx="4267831" cy="221756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a:latin typeface="Arial"/>
                <a:ea typeface="Arial"/>
                <a:cs typeface="Arial"/>
                <a:sym typeface="Arial"/>
              </a:defRPr>
            </a:pPr>
            <a:r>
              <a:t>MUDr. Jiří Dostal</a:t>
            </a:r>
          </a:p>
          <a:p>
            <a:pPr>
              <a:defRPr>
                <a:latin typeface="Arial"/>
                <a:ea typeface="Arial"/>
                <a:cs typeface="Arial"/>
                <a:sym typeface="Arial"/>
              </a:defRPr>
            </a:pPr>
            <a:r>
              <a:t>Centrum sportovní medicíny z.s.</a:t>
            </a:r>
          </a:p>
          <a:p>
            <a:pPr>
              <a:defRPr>
                <a:latin typeface="Arial"/>
                <a:ea typeface="Arial"/>
                <a:cs typeface="Arial"/>
                <a:sym typeface="Arial"/>
              </a:defRPr>
            </a:pPr>
            <a:r>
              <a:t>Sokolská 35/1662 ( náměstí I.P. Pavlova)</a:t>
            </a:r>
          </a:p>
          <a:p>
            <a:pPr>
              <a:defRPr>
                <a:latin typeface="Arial"/>
                <a:ea typeface="Arial"/>
                <a:cs typeface="Arial"/>
                <a:sym typeface="Arial"/>
              </a:defRPr>
            </a:pPr>
            <a:r>
              <a:t>120 00, Praha 2</a:t>
            </a:r>
          </a:p>
          <a:p>
            <a:pPr>
              <a:defRPr>
                <a:latin typeface="Arial"/>
                <a:ea typeface="Arial"/>
                <a:cs typeface="Arial"/>
                <a:sym typeface="Arial"/>
              </a:defRPr>
            </a:pPr>
            <a:r>
              <a:t>Tel: +420 722 050 450</a:t>
            </a:r>
          </a:p>
          <a:p>
            <a:pPr>
              <a:defRPr>
                <a:latin typeface="Arial"/>
                <a:ea typeface="Arial"/>
                <a:cs typeface="Arial"/>
                <a:sym typeface="Arial"/>
              </a:defRPr>
            </a:pPr>
            <a:r>
              <a:t>Email: dostal@centrumsportmed.cz</a:t>
            </a:r>
          </a:p>
          <a:p>
            <a:pPr>
              <a:defRPr>
                <a:latin typeface="Arial"/>
                <a:ea typeface="Arial"/>
                <a:cs typeface="Arial"/>
                <a:sym typeface="Arial"/>
              </a:defRPr>
            </a:pPr>
            <a:r>
              <a:t>Web: www.centrumsportmed.cz</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Motiv sady Office">
  <a:themeElements>
    <a:clrScheme name="Motiv sady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Motiv sady Office">
      <a:majorFont>
        <a:latin typeface="Calibri"/>
        <a:ea typeface="Calibri"/>
        <a:cs typeface="Calibri"/>
      </a:majorFont>
      <a:minorFont>
        <a:latin typeface="Helvetica"/>
        <a:ea typeface="Helvetica"/>
        <a:cs typeface="Helvetica"/>
      </a:minorFont>
    </a:fontScheme>
    <a:fmtScheme name="Motiv sady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Motiv sady Office">
  <a:themeElements>
    <a:clrScheme name="Motiv sady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Motiv sady Office">
      <a:majorFont>
        <a:latin typeface="Calibri"/>
        <a:ea typeface="Calibri"/>
        <a:cs typeface="Calibri"/>
      </a:majorFont>
      <a:minorFont>
        <a:latin typeface="Helvetica"/>
        <a:ea typeface="Helvetica"/>
        <a:cs typeface="Helvetica"/>
      </a:minorFont>
    </a:fontScheme>
    <a:fmtScheme name="Motiv sady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