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Nov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Nov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Nov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Nov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Nov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Nov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Nov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Nov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 Nov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CBCB"/>
          </a:solidFill>
        </a:fill>
      </a:tcStyle>
    </a:wholeTbl>
    <a:band2H>
      <a:tcTxStyle b="def" i="def"/>
      <a:tcStyle>
        <a:tcBdr/>
        <a:fill>
          <a:solidFill>
            <a:srgbClr val="FAE7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CBEA"/>
          </a:solidFill>
        </a:fill>
      </a:tcStyle>
    </a:wholeTbl>
    <a:band2H>
      <a:tcTxStyle b="def" i="def"/>
      <a:tcStyle>
        <a:tcBdr/>
        <a:fill>
          <a:solidFill>
            <a:srgbClr val="FAE7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CF1"/>
          </a:solidFill>
        </a:fill>
      </a:tcStyle>
    </a:wholeTbl>
    <a:band2H>
      <a:tcTxStyle b="def" i="def"/>
      <a:tcStyle>
        <a:tcBdr/>
        <a:fill>
          <a:solidFill>
            <a:srgbClr val="E7E7F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latinLnBrk="0">
      <a:defRPr sz="1200">
        <a:solidFill>
          <a:srgbClr val="FFFFFF"/>
        </a:solidFill>
        <a:latin typeface="+mn-lt"/>
        <a:ea typeface="+mn-ea"/>
        <a:cs typeface="+mn-cs"/>
        <a:sym typeface="Gill Sans Nova"/>
      </a:defRPr>
    </a:lvl1pPr>
    <a:lvl2pPr indent="228600" latinLnBrk="0">
      <a:defRPr sz="1200">
        <a:solidFill>
          <a:srgbClr val="FFFFFF"/>
        </a:solidFill>
        <a:latin typeface="+mn-lt"/>
        <a:ea typeface="+mn-ea"/>
        <a:cs typeface="+mn-cs"/>
        <a:sym typeface="Gill Sans Nova"/>
      </a:defRPr>
    </a:lvl2pPr>
    <a:lvl3pPr indent="457200" latinLnBrk="0">
      <a:defRPr sz="1200">
        <a:solidFill>
          <a:srgbClr val="FFFFFF"/>
        </a:solidFill>
        <a:latin typeface="+mn-lt"/>
        <a:ea typeface="+mn-ea"/>
        <a:cs typeface="+mn-cs"/>
        <a:sym typeface="Gill Sans Nova"/>
      </a:defRPr>
    </a:lvl3pPr>
    <a:lvl4pPr indent="685800" latinLnBrk="0">
      <a:defRPr sz="1200">
        <a:solidFill>
          <a:srgbClr val="FFFFFF"/>
        </a:solidFill>
        <a:latin typeface="+mn-lt"/>
        <a:ea typeface="+mn-ea"/>
        <a:cs typeface="+mn-cs"/>
        <a:sym typeface="Gill Sans Nova"/>
      </a:defRPr>
    </a:lvl4pPr>
    <a:lvl5pPr indent="914400" latinLnBrk="0">
      <a:defRPr sz="1200">
        <a:solidFill>
          <a:srgbClr val="FFFFFF"/>
        </a:solidFill>
        <a:latin typeface="+mn-lt"/>
        <a:ea typeface="+mn-ea"/>
        <a:cs typeface="+mn-cs"/>
        <a:sym typeface="Gill Sans Nova"/>
      </a:defRPr>
    </a:lvl5pPr>
    <a:lvl6pPr indent="1143000" latinLnBrk="0">
      <a:defRPr sz="1200">
        <a:solidFill>
          <a:srgbClr val="FFFFFF"/>
        </a:solidFill>
        <a:latin typeface="+mn-lt"/>
        <a:ea typeface="+mn-ea"/>
        <a:cs typeface="+mn-cs"/>
        <a:sym typeface="Gill Sans Nova"/>
      </a:defRPr>
    </a:lvl6pPr>
    <a:lvl7pPr indent="1371600" latinLnBrk="0">
      <a:defRPr sz="1200">
        <a:solidFill>
          <a:srgbClr val="FFFFFF"/>
        </a:solidFill>
        <a:latin typeface="+mn-lt"/>
        <a:ea typeface="+mn-ea"/>
        <a:cs typeface="+mn-cs"/>
        <a:sym typeface="Gill Sans Nova"/>
      </a:defRPr>
    </a:lvl7pPr>
    <a:lvl8pPr indent="1600200" latinLnBrk="0">
      <a:defRPr sz="1200">
        <a:solidFill>
          <a:srgbClr val="FFFFFF"/>
        </a:solidFill>
        <a:latin typeface="+mn-lt"/>
        <a:ea typeface="+mn-ea"/>
        <a:cs typeface="+mn-cs"/>
        <a:sym typeface="Gill Sans Nova"/>
      </a:defRPr>
    </a:lvl8pPr>
    <a:lvl9pPr indent="1828800" latinLnBrk="0">
      <a:defRPr sz="1200">
        <a:solidFill>
          <a:srgbClr val="FFFFFF"/>
        </a:solidFill>
        <a:latin typeface="+mn-lt"/>
        <a:ea typeface="+mn-ea"/>
        <a:cs typeface="+mn-cs"/>
        <a:sym typeface="Gill Sans Nova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bmp"/><Relationship Id="rId3" Type="http://schemas.openxmlformats.org/officeDocument/2006/relationships/image" Target="../media/image1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bmp"/><Relationship Id="rId3" Type="http://schemas.openxmlformats.org/officeDocument/2006/relationships/image" Target="../media/image1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bmp"/><Relationship Id="rId3" Type="http://schemas.openxmlformats.org/officeDocument/2006/relationships/image" Target="../media/image1.jpe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bmp"/><Relationship Id="rId3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názvu"/>
          <p:cNvSpPr txBox="1"/>
          <p:nvPr>
            <p:ph type="title"/>
          </p:nvPr>
        </p:nvSpPr>
        <p:spPr>
          <a:xfrm>
            <a:off x="457200" y="668049"/>
            <a:ext cx="7626795" cy="2841914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Text názvu</a:t>
            </a:r>
          </a:p>
        </p:txBody>
      </p:sp>
      <p:sp>
        <p:nvSpPr>
          <p:cNvPr id="21" name="Text úrovně 1…"/>
          <p:cNvSpPr txBox="1"/>
          <p:nvPr>
            <p:ph type="body" sz="half" idx="1"/>
          </p:nvPr>
        </p:nvSpPr>
        <p:spPr>
          <a:xfrm>
            <a:off x="457200" y="3602037"/>
            <a:ext cx="7626795" cy="250172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2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názvu"/>
          <p:cNvSpPr txBox="1"/>
          <p:nvPr>
            <p:ph type="title"/>
          </p:nvPr>
        </p:nvSpPr>
        <p:spPr>
          <a:xfrm>
            <a:off x="457200" y="668049"/>
            <a:ext cx="7685038" cy="1325563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30" name="Text úrovně 1…"/>
          <p:cNvSpPr txBox="1"/>
          <p:nvPr>
            <p:ph type="body" sz="half" idx="1"/>
          </p:nvPr>
        </p:nvSpPr>
        <p:spPr>
          <a:xfrm>
            <a:off x="457200" y="2096712"/>
            <a:ext cx="7685038" cy="4080252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1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názvu"/>
          <p:cNvSpPr txBox="1"/>
          <p:nvPr>
            <p:ph type="title"/>
          </p:nvPr>
        </p:nvSpPr>
        <p:spPr>
          <a:xfrm>
            <a:off x="457200" y="668050"/>
            <a:ext cx="7673389" cy="3816588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Text názvu</a:t>
            </a:r>
          </a:p>
        </p:txBody>
      </p:sp>
      <p:sp>
        <p:nvSpPr>
          <p:cNvPr id="39" name="Text úrovně 1…"/>
          <p:cNvSpPr txBox="1"/>
          <p:nvPr>
            <p:ph type="body" sz="quarter" idx="1"/>
          </p:nvPr>
        </p:nvSpPr>
        <p:spPr>
          <a:xfrm>
            <a:off x="457200" y="4589462"/>
            <a:ext cx="7673389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0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8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1A252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8" name="Color Fill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415C75">
              <a:alpha val="4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15C75"/>
                </a:solidFill>
              </a:defRPr>
            </a:pPr>
          </a:p>
        </p:txBody>
      </p:sp>
      <p:grpSp>
        <p:nvGrpSpPr>
          <p:cNvPr id="52" name="Group 13"/>
          <p:cNvGrpSpPr/>
          <p:nvPr/>
        </p:nvGrpSpPr>
        <p:grpSpPr>
          <a:xfrm>
            <a:off x="11151383" y="2767655"/>
            <a:ext cx="1040618" cy="2833045"/>
            <a:chOff x="0" y="0"/>
            <a:chExt cx="1040616" cy="2833044"/>
          </a:xfrm>
        </p:grpSpPr>
        <p:sp>
          <p:nvSpPr>
            <p:cNvPr id="49" name="Oval 14"/>
            <p:cNvSpPr/>
            <p:nvPr/>
          </p:nvSpPr>
          <p:spPr>
            <a:xfrm>
              <a:off x="631810" y="175366"/>
              <a:ext cx="246529" cy="246527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0" name="Freeform: Shape 16"/>
            <p:cNvSpPr/>
            <p:nvPr/>
          </p:nvSpPr>
          <p:spPr>
            <a:xfrm flipH="1" rot="10800000">
              <a:off x="0" y="1569166"/>
              <a:ext cx="1040618" cy="1263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8" h="19872" fill="norm" stroke="1" extrusionOk="0">
                  <a:moveTo>
                    <a:pt x="19073" y="17"/>
                  </a:moveTo>
                  <a:lnTo>
                    <a:pt x="19648" y="48"/>
                  </a:lnTo>
                  <a:lnTo>
                    <a:pt x="19648" y="16042"/>
                  </a:lnTo>
                  <a:lnTo>
                    <a:pt x="19470" y="16213"/>
                  </a:lnTo>
                  <a:cubicBezTo>
                    <a:pt x="13125" y="21497"/>
                    <a:pt x="443" y="19503"/>
                    <a:pt x="443" y="19503"/>
                  </a:cubicBezTo>
                  <a:cubicBezTo>
                    <a:pt x="443" y="19503"/>
                    <a:pt x="-1952" y="8942"/>
                    <a:pt x="4393" y="3659"/>
                  </a:cubicBezTo>
                  <a:cubicBezTo>
                    <a:pt x="8359" y="356"/>
                    <a:pt x="14800" y="-103"/>
                    <a:pt x="19073" y="17"/>
                  </a:cubicBez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" name="Freeform: Shape 17"/>
            <p:cNvSpPr/>
            <p:nvPr/>
          </p:nvSpPr>
          <p:spPr>
            <a:xfrm>
              <a:off x="487109" y="0"/>
              <a:ext cx="553509" cy="156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0" h="21600" fill="norm" stroke="1" extrusionOk="0">
                  <a:moveTo>
                    <a:pt x="19670" y="0"/>
                  </a:moveTo>
                  <a:lnTo>
                    <a:pt x="19670" y="21600"/>
                  </a:lnTo>
                  <a:lnTo>
                    <a:pt x="5788" y="16218"/>
                  </a:lnTo>
                  <a:cubicBezTo>
                    <a:pt x="-1930" y="13226"/>
                    <a:pt x="-1930" y="8374"/>
                    <a:pt x="5788" y="5382"/>
                  </a:cubicBezTo>
                  <a:close/>
                </a:path>
              </a:pathLst>
            </a:custGeom>
            <a:solidFill>
              <a:srgbClr val="F17F7F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53" name="Texture"/>
          <p:cNvSpPr/>
          <p:nvPr/>
        </p:nvSpPr>
        <p:spPr>
          <a:xfrm>
            <a:off x="3047" y="0"/>
            <a:ext cx="12188954" cy="6858000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4" name="Text názvu"/>
          <p:cNvSpPr txBox="1"/>
          <p:nvPr>
            <p:ph type="title"/>
          </p:nvPr>
        </p:nvSpPr>
        <p:spPr>
          <a:xfrm>
            <a:off x="457200" y="668049"/>
            <a:ext cx="10451535" cy="1591742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55" name="Text úrovně 1…"/>
          <p:cNvSpPr txBox="1"/>
          <p:nvPr>
            <p:ph type="body" sz="half" idx="1"/>
          </p:nvPr>
        </p:nvSpPr>
        <p:spPr>
          <a:xfrm>
            <a:off x="457200" y="2341328"/>
            <a:ext cx="5562600" cy="3835634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56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10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1A252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4" name="Color Fill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415C75">
              <a:alpha val="4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15C75"/>
                </a:solidFill>
              </a:defRPr>
            </a:pPr>
          </a:p>
        </p:txBody>
      </p:sp>
      <p:grpSp>
        <p:nvGrpSpPr>
          <p:cNvPr id="68" name="Group 15"/>
          <p:cNvGrpSpPr/>
          <p:nvPr/>
        </p:nvGrpSpPr>
        <p:grpSpPr>
          <a:xfrm>
            <a:off x="11151383" y="2767655"/>
            <a:ext cx="1040618" cy="2833045"/>
            <a:chOff x="0" y="0"/>
            <a:chExt cx="1040616" cy="2833044"/>
          </a:xfrm>
        </p:grpSpPr>
        <p:sp>
          <p:nvSpPr>
            <p:cNvPr id="65" name="Oval 16"/>
            <p:cNvSpPr/>
            <p:nvPr/>
          </p:nvSpPr>
          <p:spPr>
            <a:xfrm>
              <a:off x="631810" y="175366"/>
              <a:ext cx="246529" cy="246527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6" name="Freeform: Shape 17"/>
            <p:cNvSpPr/>
            <p:nvPr/>
          </p:nvSpPr>
          <p:spPr>
            <a:xfrm flipH="1" rot="10800000">
              <a:off x="0" y="1569166"/>
              <a:ext cx="1040618" cy="1263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8" h="19872" fill="norm" stroke="1" extrusionOk="0">
                  <a:moveTo>
                    <a:pt x="19073" y="17"/>
                  </a:moveTo>
                  <a:lnTo>
                    <a:pt x="19648" y="48"/>
                  </a:lnTo>
                  <a:lnTo>
                    <a:pt x="19648" y="16042"/>
                  </a:lnTo>
                  <a:lnTo>
                    <a:pt x="19470" y="16213"/>
                  </a:lnTo>
                  <a:cubicBezTo>
                    <a:pt x="13125" y="21497"/>
                    <a:pt x="443" y="19503"/>
                    <a:pt x="443" y="19503"/>
                  </a:cubicBezTo>
                  <a:cubicBezTo>
                    <a:pt x="443" y="19503"/>
                    <a:pt x="-1952" y="8942"/>
                    <a:pt x="4393" y="3659"/>
                  </a:cubicBezTo>
                  <a:cubicBezTo>
                    <a:pt x="8359" y="356"/>
                    <a:pt x="14800" y="-103"/>
                    <a:pt x="19073" y="17"/>
                  </a:cubicBez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7" name="Freeform: Shape 18"/>
            <p:cNvSpPr/>
            <p:nvPr/>
          </p:nvSpPr>
          <p:spPr>
            <a:xfrm>
              <a:off x="487109" y="0"/>
              <a:ext cx="553509" cy="156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0" h="21600" fill="norm" stroke="1" extrusionOk="0">
                  <a:moveTo>
                    <a:pt x="19670" y="0"/>
                  </a:moveTo>
                  <a:lnTo>
                    <a:pt x="19670" y="21600"/>
                  </a:lnTo>
                  <a:lnTo>
                    <a:pt x="5788" y="16218"/>
                  </a:lnTo>
                  <a:cubicBezTo>
                    <a:pt x="-1930" y="13226"/>
                    <a:pt x="-1930" y="8374"/>
                    <a:pt x="5788" y="5382"/>
                  </a:cubicBezTo>
                  <a:close/>
                </a:path>
              </a:pathLst>
            </a:custGeom>
            <a:solidFill>
              <a:srgbClr val="F17F7F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69" name="Texture"/>
          <p:cNvSpPr/>
          <p:nvPr/>
        </p:nvSpPr>
        <p:spPr>
          <a:xfrm>
            <a:off x="3047" y="0"/>
            <a:ext cx="12188954" cy="6858000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0" name="Text názvu"/>
          <p:cNvSpPr txBox="1"/>
          <p:nvPr>
            <p:ph type="title"/>
          </p:nvPr>
        </p:nvSpPr>
        <p:spPr>
          <a:xfrm>
            <a:off x="457200" y="668049"/>
            <a:ext cx="10450629" cy="1325564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71" name="Text úrovně 1…"/>
          <p:cNvSpPr txBox="1"/>
          <p:nvPr>
            <p:ph type="body" sz="quarter" idx="1"/>
          </p:nvPr>
        </p:nvSpPr>
        <p:spPr>
          <a:xfrm>
            <a:off x="457086" y="2182814"/>
            <a:ext cx="5021513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2" name="Text Placeholder 4"/>
          <p:cNvSpPr/>
          <p:nvPr>
            <p:ph type="body" sz="quarter" idx="21"/>
          </p:nvPr>
        </p:nvSpPr>
        <p:spPr>
          <a:xfrm>
            <a:off x="5890597" y="2182814"/>
            <a:ext cx="5017233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/>
            </a:pPr>
          </a:p>
        </p:txBody>
      </p:sp>
      <p:sp>
        <p:nvSpPr>
          <p:cNvPr id="7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názvu"/>
          <p:cNvSpPr txBox="1"/>
          <p:nvPr>
            <p:ph type="title"/>
          </p:nvPr>
        </p:nvSpPr>
        <p:spPr>
          <a:xfrm>
            <a:off x="457200" y="668049"/>
            <a:ext cx="7685038" cy="1363816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81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8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1A252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6" name="Color Fill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415C75">
              <a:alpha val="4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15C75"/>
                </a:solidFill>
              </a:defRPr>
            </a:pPr>
          </a:p>
        </p:txBody>
      </p:sp>
      <p:grpSp>
        <p:nvGrpSpPr>
          <p:cNvPr id="103" name="Group 13"/>
          <p:cNvGrpSpPr/>
          <p:nvPr/>
        </p:nvGrpSpPr>
        <p:grpSpPr>
          <a:xfrm>
            <a:off x="10300854" y="-1"/>
            <a:ext cx="1891147" cy="5600701"/>
            <a:chOff x="0" y="0"/>
            <a:chExt cx="1891145" cy="5600699"/>
          </a:xfrm>
        </p:grpSpPr>
        <p:sp>
          <p:nvSpPr>
            <p:cNvPr id="97" name="Oval 14"/>
            <p:cNvSpPr/>
            <p:nvPr/>
          </p:nvSpPr>
          <p:spPr>
            <a:xfrm>
              <a:off x="1482338" y="2943020"/>
              <a:ext cx="246529" cy="246529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" name="Graphic 9"/>
            <p:cNvSpPr/>
            <p:nvPr/>
          </p:nvSpPr>
          <p:spPr>
            <a:xfrm>
              <a:off x="29712" y="2199077"/>
              <a:ext cx="1195290" cy="1195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B71515">
                <a:alpha val="64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9" name="Freeform: Shape 16"/>
            <p:cNvSpPr/>
            <p:nvPr/>
          </p:nvSpPr>
          <p:spPr>
            <a:xfrm flipH="1" rot="10800000">
              <a:off x="850528" y="4336821"/>
              <a:ext cx="1040618" cy="1263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8" h="19872" fill="norm" stroke="1" extrusionOk="0">
                  <a:moveTo>
                    <a:pt x="19073" y="17"/>
                  </a:moveTo>
                  <a:lnTo>
                    <a:pt x="19648" y="48"/>
                  </a:lnTo>
                  <a:lnTo>
                    <a:pt x="19648" y="16042"/>
                  </a:lnTo>
                  <a:lnTo>
                    <a:pt x="19470" y="16213"/>
                  </a:lnTo>
                  <a:cubicBezTo>
                    <a:pt x="13125" y="21497"/>
                    <a:pt x="443" y="19503"/>
                    <a:pt x="443" y="19503"/>
                  </a:cubicBezTo>
                  <a:cubicBezTo>
                    <a:pt x="443" y="19503"/>
                    <a:pt x="-1952" y="8942"/>
                    <a:pt x="4393" y="3659"/>
                  </a:cubicBezTo>
                  <a:cubicBezTo>
                    <a:pt x="8359" y="356"/>
                    <a:pt x="14800" y="-103"/>
                    <a:pt x="19073" y="17"/>
                  </a:cubicBez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" name="Freeform: Shape 17"/>
            <p:cNvSpPr/>
            <p:nvPr/>
          </p:nvSpPr>
          <p:spPr>
            <a:xfrm>
              <a:off x="1337637" y="2767654"/>
              <a:ext cx="553509" cy="1567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0" h="21600" fill="norm" stroke="1" extrusionOk="0">
                  <a:moveTo>
                    <a:pt x="19670" y="0"/>
                  </a:moveTo>
                  <a:lnTo>
                    <a:pt x="19670" y="21600"/>
                  </a:lnTo>
                  <a:lnTo>
                    <a:pt x="5788" y="16218"/>
                  </a:lnTo>
                  <a:cubicBezTo>
                    <a:pt x="-1930" y="13226"/>
                    <a:pt x="-1930" y="8374"/>
                    <a:pt x="5788" y="5382"/>
                  </a:cubicBezTo>
                  <a:close/>
                </a:path>
              </a:pathLst>
            </a:custGeom>
            <a:solidFill>
              <a:srgbClr val="F17F7F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1" name="Graphic 9"/>
            <p:cNvSpPr/>
            <p:nvPr/>
          </p:nvSpPr>
          <p:spPr>
            <a:xfrm flipH="1">
              <a:off x="-1" y="-1"/>
              <a:ext cx="1891147" cy="1891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" name="Graphic 9"/>
            <p:cNvSpPr/>
            <p:nvPr/>
          </p:nvSpPr>
          <p:spPr>
            <a:xfrm flipH="1">
              <a:off x="123511" y="122794"/>
              <a:ext cx="1644120" cy="1644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04" name="Texture"/>
          <p:cNvSpPr/>
          <p:nvPr/>
        </p:nvSpPr>
        <p:spPr>
          <a:xfrm>
            <a:off x="3047" y="0"/>
            <a:ext cx="12188954" cy="6858000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5" name="Text názvu"/>
          <p:cNvSpPr txBox="1"/>
          <p:nvPr>
            <p:ph type="title"/>
          </p:nvPr>
        </p:nvSpPr>
        <p:spPr>
          <a:xfrm>
            <a:off x="457200" y="668049"/>
            <a:ext cx="4314825" cy="1957828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106" name="Text úrovně 1…"/>
          <p:cNvSpPr txBox="1"/>
          <p:nvPr>
            <p:ph type="body" sz="half" idx="1"/>
          </p:nvPr>
        </p:nvSpPr>
        <p:spPr>
          <a:xfrm>
            <a:off x="5183187" y="668049"/>
            <a:ext cx="4875213" cy="523125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731519" indent="-274319">
              <a:defRPr sz="2400"/>
            </a:lvl2pPr>
            <a:lvl3pPr marL="1219200" indent="-304800">
              <a:defRPr sz="2400"/>
            </a:lvl3pPr>
            <a:lvl4pPr marL="1714500" indent="-342900">
              <a:defRPr sz="2400"/>
            </a:lvl4pPr>
            <a:lvl5pPr marL="2171700" indent="-342900">
              <a:defRPr sz="2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07" name="Text Placeholder 3"/>
          <p:cNvSpPr/>
          <p:nvPr>
            <p:ph type="body" sz="quarter" idx="21"/>
          </p:nvPr>
        </p:nvSpPr>
        <p:spPr>
          <a:xfrm>
            <a:off x="457200" y="2749024"/>
            <a:ext cx="4314825" cy="3119965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2400"/>
            </a:pPr>
          </a:p>
        </p:txBody>
      </p:sp>
      <p:sp>
        <p:nvSpPr>
          <p:cNvPr id="10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8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1A252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6" name="Color Fill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415C75">
              <a:alpha val="4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15C75"/>
                </a:solidFill>
              </a:defRPr>
            </a:pPr>
          </a:p>
        </p:txBody>
      </p:sp>
      <p:grpSp>
        <p:nvGrpSpPr>
          <p:cNvPr id="123" name="Group 13"/>
          <p:cNvGrpSpPr/>
          <p:nvPr/>
        </p:nvGrpSpPr>
        <p:grpSpPr>
          <a:xfrm>
            <a:off x="10300854" y="-1"/>
            <a:ext cx="1891147" cy="5600701"/>
            <a:chOff x="0" y="0"/>
            <a:chExt cx="1891145" cy="5600699"/>
          </a:xfrm>
        </p:grpSpPr>
        <p:sp>
          <p:nvSpPr>
            <p:cNvPr id="117" name="Oval 14"/>
            <p:cNvSpPr/>
            <p:nvPr/>
          </p:nvSpPr>
          <p:spPr>
            <a:xfrm>
              <a:off x="1482338" y="2943020"/>
              <a:ext cx="246529" cy="246529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8" name="Graphic 9"/>
            <p:cNvSpPr/>
            <p:nvPr/>
          </p:nvSpPr>
          <p:spPr>
            <a:xfrm>
              <a:off x="29712" y="2199077"/>
              <a:ext cx="1195290" cy="1195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B71515">
                <a:alpha val="64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9" name="Freeform: Shape 16"/>
            <p:cNvSpPr/>
            <p:nvPr/>
          </p:nvSpPr>
          <p:spPr>
            <a:xfrm flipH="1" rot="10800000">
              <a:off x="850528" y="4336821"/>
              <a:ext cx="1040618" cy="1263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8" h="19872" fill="norm" stroke="1" extrusionOk="0">
                  <a:moveTo>
                    <a:pt x="19073" y="17"/>
                  </a:moveTo>
                  <a:lnTo>
                    <a:pt x="19648" y="48"/>
                  </a:lnTo>
                  <a:lnTo>
                    <a:pt x="19648" y="16042"/>
                  </a:lnTo>
                  <a:lnTo>
                    <a:pt x="19470" y="16213"/>
                  </a:lnTo>
                  <a:cubicBezTo>
                    <a:pt x="13125" y="21497"/>
                    <a:pt x="443" y="19503"/>
                    <a:pt x="443" y="19503"/>
                  </a:cubicBezTo>
                  <a:cubicBezTo>
                    <a:pt x="443" y="19503"/>
                    <a:pt x="-1952" y="8942"/>
                    <a:pt x="4393" y="3659"/>
                  </a:cubicBezTo>
                  <a:cubicBezTo>
                    <a:pt x="8359" y="356"/>
                    <a:pt x="14800" y="-103"/>
                    <a:pt x="19073" y="17"/>
                  </a:cubicBez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" name="Freeform: Shape 17"/>
            <p:cNvSpPr/>
            <p:nvPr/>
          </p:nvSpPr>
          <p:spPr>
            <a:xfrm>
              <a:off x="1337637" y="2767654"/>
              <a:ext cx="553509" cy="1567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0" h="21600" fill="norm" stroke="1" extrusionOk="0">
                  <a:moveTo>
                    <a:pt x="19670" y="0"/>
                  </a:moveTo>
                  <a:lnTo>
                    <a:pt x="19670" y="21600"/>
                  </a:lnTo>
                  <a:lnTo>
                    <a:pt x="5788" y="16218"/>
                  </a:lnTo>
                  <a:cubicBezTo>
                    <a:pt x="-1930" y="13226"/>
                    <a:pt x="-1930" y="8374"/>
                    <a:pt x="5788" y="5382"/>
                  </a:cubicBezTo>
                  <a:close/>
                </a:path>
              </a:pathLst>
            </a:custGeom>
            <a:solidFill>
              <a:srgbClr val="F17F7F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1" name="Graphic 9"/>
            <p:cNvSpPr/>
            <p:nvPr/>
          </p:nvSpPr>
          <p:spPr>
            <a:xfrm flipH="1">
              <a:off x="-1" y="-1"/>
              <a:ext cx="1891147" cy="1891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2" name="Graphic 9"/>
            <p:cNvSpPr/>
            <p:nvPr/>
          </p:nvSpPr>
          <p:spPr>
            <a:xfrm flipH="1">
              <a:off x="123511" y="122794"/>
              <a:ext cx="1644120" cy="1644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24" name="Texture"/>
          <p:cNvSpPr/>
          <p:nvPr/>
        </p:nvSpPr>
        <p:spPr>
          <a:xfrm>
            <a:off x="3047" y="0"/>
            <a:ext cx="12188954" cy="6858000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5" name="Text názvu"/>
          <p:cNvSpPr txBox="1"/>
          <p:nvPr>
            <p:ph type="title"/>
          </p:nvPr>
        </p:nvSpPr>
        <p:spPr>
          <a:xfrm>
            <a:off x="457200" y="668049"/>
            <a:ext cx="4314825" cy="2235712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126" name="Picture Placeholder 2"/>
          <p:cNvSpPr/>
          <p:nvPr>
            <p:ph type="pic" sz="half" idx="21"/>
          </p:nvPr>
        </p:nvSpPr>
        <p:spPr>
          <a:xfrm>
            <a:off x="5183187" y="668049"/>
            <a:ext cx="4958437" cy="5231254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27" name="Text úrovně 1…"/>
          <p:cNvSpPr txBox="1"/>
          <p:nvPr>
            <p:ph type="body" sz="quarter" idx="1"/>
          </p:nvPr>
        </p:nvSpPr>
        <p:spPr>
          <a:xfrm>
            <a:off x="457200" y="2941222"/>
            <a:ext cx="4314825" cy="292776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2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bmp"/><Relationship Id="rId3" Type="http://schemas.openxmlformats.org/officeDocument/2006/relationships/image" Target="../media/image2.bmp"/><Relationship Id="rId4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1A25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1A252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Color Fill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415C75">
              <a:alpha val="4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15C75"/>
                </a:solidFill>
              </a:defRPr>
            </a:pPr>
          </a:p>
        </p:txBody>
      </p:sp>
      <p:grpSp>
        <p:nvGrpSpPr>
          <p:cNvPr id="9" name="Group 12"/>
          <p:cNvGrpSpPr/>
          <p:nvPr/>
        </p:nvGrpSpPr>
        <p:grpSpPr>
          <a:xfrm>
            <a:off x="8351566" y="-1"/>
            <a:ext cx="3840435" cy="6858001"/>
            <a:chOff x="0" y="0"/>
            <a:chExt cx="3840434" cy="6858000"/>
          </a:xfrm>
        </p:grpSpPr>
        <p:sp>
          <p:nvSpPr>
            <p:cNvPr id="4" name="Oval 13"/>
            <p:cNvSpPr/>
            <p:nvPr/>
          </p:nvSpPr>
          <p:spPr>
            <a:xfrm>
              <a:off x="2908600" y="519203"/>
              <a:ext cx="474637" cy="474637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" name="Freeform: Shape 14"/>
            <p:cNvSpPr/>
            <p:nvPr/>
          </p:nvSpPr>
          <p:spPr>
            <a:xfrm>
              <a:off x="34306" y="-1"/>
              <a:ext cx="2955658" cy="679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141" y="2672"/>
                  </a:lnTo>
                  <a:cubicBezTo>
                    <a:pt x="18949" y="14232"/>
                    <a:pt x="15631" y="21600"/>
                    <a:pt x="11918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17F7F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" name="Freeform: Shape 15"/>
            <p:cNvSpPr/>
            <p:nvPr/>
          </p:nvSpPr>
          <p:spPr>
            <a:xfrm>
              <a:off x="0" y="4121413"/>
              <a:ext cx="3266318" cy="2736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6" y="0"/>
                  </a:moveTo>
                  <a:lnTo>
                    <a:pt x="21600" y="0"/>
                  </a:lnTo>
                  <a:lnTo>
                    <a:pt x="21600" y="12872"/>
                  </a:lnTo>
                  <a:cubicBezTo>
                    <a:pt x="21600" y="15991"/>
                    <a:pt x="20673" y="18852"/>
                    <a:pt x="19130" y="21083"/>
                  </a:cubicBezTo>
                  <a:lnTo>
                    <a:pt x="18737" y="21600"/>
                  </a:lnTo>
                  <a:lnTo>
                    <a:pt x="0" y="21600"/>
                  </a:lnTo>
                  <a:lnTo>
                    <a:pt x="0" y="12910"/>
                  </a:lnTo>
                  <a:cubicBezTo>
                    <a:pt x="0" y="5780"/>
                    <a:pt x="4842" y="0"/>
                    <a:pt x="10816" y="0"/>
                  </a:cubicBezTo>
                  <a:close/>
                </a:path>
              </a:pathLst>
            </a:custGeom>
            <a:solidFill>
              <a:srgbClr val="F17F7F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" name="Freeform: Shape 16"/>
            <p:cNvSpPr/>
            <p:nvPr/>
          </p:nvSpPr>
          <p:spPr>
            <a:xfrm>
              <a:off x="3404109" y="3386383"/>
              <a:ext cx="436326" cy="1309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270" y="0"/>
                  </a:moveTo>
                  <a:cubicBezTo>
                    <a:pt x="21270" y="0"/>
                    <a:pt x="21354" y="19"/>
                    <a:pt x="21509" y="56"/>
                  </a:cubicBezTo>
                  <a:lnTo>
                    <a:pt x="21600" y="78"/>
                  </a:lnTo>
                  <a:lnTo>
                    <a:pt x="21600" y="21522"/>
                  </a:lnTo>
                  <a:lnTo>
                    <a:pt x="21509" y="21544"/>
                  </a:lnTo>
                  <a:cubicBezTo>
                    <a:pt x="21354" y="21581"/>
                    <a:pt x="21270" y="21600"/>
                    <a:pt x="21270" y="21600"/>
                  </a:cubicBezTo>
                  <a:cubicBezTo>
                    <a:pt x="21270" y="21600"/>
                    <a:pt x="0" y="16765"/>
                    <a:pt x="0" y="10800"/>
                  </a:cubicBezTo>
                  <a:cubicBezTo>
                    <a:pt x="0" y="4835"/>
                    <a:pt x="21270" y="0"/>
                    <a:pt x="21270" y="0"/>
                  </a:cubicBez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" name="Graphic 9"/>
            <p:cNvSpPr/>
            <p:nvPr/>
          </p:nvSpPr>
          <p:spPr>
            <a:xfrm>
              <a:off x="34304" y="791587"/>
              <a:ext cx="3232014" cy="3232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blipFill rotWithShape="1">
              <a:blip r:embed="rId3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0" name="Texture"/>
          <p:cNvSpPr/>
          <p:nvPr/>
        </p:nvSpPr>
        <p:spPr>
          <a:xfrm>
            <a:off x="3047" y="0"/>
            <a:ext cx="12188954" cy="6858000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" name="Text názvu"/>
          <p:cNvSpPr txBox="1"/>
          <p:nvPr>
            <p:ph type="title"/>
          </p:nvPr>
        </p:nvSpPr>
        <p:spPr>
          <a:xfrm>
            <a:off x="609600" y="0"/>
            <a:ext cx="10972800" cy="1417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Text názvu</a:t>
            </a:r>
          </a:p>
        </p:txBody>
      </p:sp>
      <p:sp>
        <p:nvSpPr>
          <p:cNvPr id="12" name="Text úrovně 1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3" name="Číslo snímku"/>
          <p:cNvSpPr txBox="1"/>
          <p:nvPr>
            <p:ph type="sldNum" sz="quarter" idx="2"/>
          </p:nvPr>
        </p:nvSpPr>
        <p:spPr>
          <a:xfrm>
            <a:off x="11476697" y="6416039"/>
            <a:ext cx="273344" cy="243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pc="110" sz="10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1pPr>
      <a:lvl2pPr marL="6858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2pPr>
      <a:lvl3pPr marL="11430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3pPr>
      <a:lvl4pPr marL="16002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4pPr>
      <a:lvl5pPr marL="20574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5pPr>
      <a:lvl6pPr marL="25400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6pPr>
      <a:lvl7pPr marL="2997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7pPr>
      <a:lvl8pPr marL="34544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8pPr>
      <a:lvl9pPr marL="3911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000" u="none">
          <a:solidFill>
            <a:srgbClr val="FFFFFF"/>
          </a:solidFill>
          <a:uFillTx/>
          <a:latin typeface="+mn-lt"/>
          <a:ea typeface="+mn-ea"/>
          <a:cs typeface="+mn-cs"/>
          <a:sym typeface="Gill Sans Nov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11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 Nov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11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 Nov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11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 Nov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11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 Nov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11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 Nov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11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 Nov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11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 Nov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11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 Nov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11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Gill Sans Nov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bmp"/><Relationship Id="rId3" Type="http://schemas.openxmlformats.org/officeDocument/2006/relationships/image" Target="../media/image1.bmp"/><Relationship Id="rId4" Type="http://schemas.openxmlformats.org/officeDocument/2006/relationships/image" Target="../media/image1.jpeg"/><Relationship Id="rId5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bmp"/><Relationship Id="rId3" Type="http://schemas.openxmlformats.org/officeDocument/2006/relationships/image" Target="../media/image2.bmp"/><Relationship Id="rId4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bmp"/><Relationship Id="rId3" Type="http://schemas.openxmlformats.org/officeDocument/2006/relationships/image" Target="../media/image2.bmp"/><Relationship Id="rId4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Background Fill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52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8" name="Color Fill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415C75">
              <a:alpha val="4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15C75"/>
                </a:solidFill>
              </a:defRPr>
            </a:pPr>
          </a:p>
        </p:txBody>
      </p:sp>
      <p:grpSp>
        <p:nvGrpSpPr>
          <p:cNvPr id="144" name="Group 53"/>
          <p:cNvGrpSpPr/>
          <p:nvPr/>
        </p:nvGrpSpPr>
        <p:grpSpPr>
          <a:xfrm>
            <a:off x="6744624" y="-1"/>
            <a:ext cx="5737827" cy="7002803"/>
            <a:chOff x="0" y="0"/>
            <a:chExt cx="5737826" cy="7002801"/>
          </a:xfrm>
        </p:grpSpPr>
        <p:sp>
          <p:nvSpPr>
            <p:cNvPr id="139" name="Graphic 9"/>
            <p:cNvSpPr/>
            <p:nvPr/>
          </p:nvSpPr>
          <p:spPr>
            <a:xfrm>
              <a:off x="0" y="967196"/>
              <a:ext cx="2116767" cy="2116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0" name="Graphic 18"/>
            <p:cNvSpPr/>
            <p:nvPr/>
          </p:nvSpPr>
          <p:spPr>
            <a:xfrm rot="18900000">
              <a:off x="2873601" y="3599572"/>
              <a:ext cx="2057061" cy="3135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cubicBezTo>
                    <a:pt x="21600" y="16765"/>
                    <a:pt x="10800" y="21600"/>
                    <a:pt x="10800" y="21600"/>
                  </a:cubicBezTo>
                  <a:cubicBezTo>
                    <a:pt x="10800" y="21600"/>
                    <a:pt x="0" y="16765"/>
                    <a:pt x="0" y="10800"/>
                  </a:cubicBezTo>
                  <a:cubicBezTo>
                    <a:pt x="0" y="4835"/>
                    <a:pt x="10800" y="0"/>
                    <a:pt x="10800" y="0"/>
                  </a:cubicBezTo>
                  <a:cubicBezTo>
                    <a:pt x="10800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rgbClr val="B71515">
                <a:alpha val="64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1" name="Oval 56"/>
            <p:cNvSpPr/>
            <p:nvPr/>
          </p:nvSpPr>
          <p:spPr>
            <a:xfrm>
              <a:off x="1891637" y="685620"/>
              <a:ext cx="265581" cy="265581"/>
            </a:xfrm>
            <a:prstGeom prst="ellipse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2" name="Freeform: Shape 57"/>
            <p:cNvSpPr/>
            <p:nvPr/>
          </p:nvSpPr>
          <p:spPr>
            <a:xfrm>
              <a:off x="3308224" y="0"/>
              <a:ext cx="1303286" cy="962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519" y="1515"/>
                  </a:lnTo>
                  <a:cubicBezTo>
                    <a:pt x="20328" y="12796"/>
                    <a:pt x="10800" y="21600"/>
                    <a:pt x="10800" y="21600"/>
                  </a:cubicBezTo>
                  <a:cubicBezTo>
                    <a:pt x="10800" y="21600"/>
                    <a:pt x="1272" y="12796"/>
                    <a:pt x="81" y="1515"/>
                  </a:cubicBezTo>
                  <a:close/>
                </a:path>
              </a:pathLst>
            </a:custGeom>
            <a:solidFill>
              <a:srgbClr val="1A252F">
                <a:alpha val="34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3" name="Freeform: Shape 58"/>
            <p:cNvSpPr/>
            <p:nvPr/>
          </p:nvSpPr>
          <p:spPr>
            <a:xfrm>
              <a:off x="4915596" y="1219177"/>
              <a:ext cx="528732" cy="1057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45" name="Texture"/>
          <p:cNvSpPr/>
          <p:nvPr/>
        </p:nvSpPr>
        <p:spPr>
          <a:xfrm>
            <a:off x="3047" y="0"/>
            <a:ext cx="12188954" cy="6858000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6" name="Nadpis 1"/>
          <p:cNvSpPr txBox="1"/>
          <p:nvPr>
            <p:ph type="ctrTitle"/>
          </p:nvPr>
        </p:nvSpPr>
        <p:spPr>
          <a:xfrm>
            <a:off x="457198" y="676655"/>
            <a:ext cx="5996977" cy="3063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lvl1pPr>
          </a:lstStyle>
          <a:p>
            <a:pPr/>
            <a:r>
              <a:t>Seminář trenérů vodního slalomu</a:t>
            </a:r>
          </a:p>
        </p:txBody>
      </p:sp>
      <p:sp>
        <p:nvSpPr>
          <p:cNvPr id="147" name="Podnadpis 2"/>
          <p:cNvSpPr txBox="1"/>
          <p:nvPr>
            <p:ph type="subTitle" sz="quarter" idx="1"/>
          </p:nvPr>
        </p:nvSpPr>
        <p:spPr>
          <a:xfrm>
            <a:off x="457198" y="3840479"/>
            <a:ext cx="5996977" cy="23158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lvl1pPr>
          </a:lstStyle>
          <a:p>
            <a:pPr/>
            <a:r>
              <a:t>Praha Troja 7.11. 2024</a:t>
            </a:r>
          </a:p>
        </p:txBody>
      </p:sp>
      <p:pic>
        <p:nvPicPr>
          <p:cNvPr id="148" name="Picture 3" descr="Picture 3"/>
          <p:cNvPicPr>
            <a:picLocks noChangeAspect="1"/>
          </p:cNvPicPr>
          <p:nvPr/>
        </p:nvPicPr>
        <p:blipFill>
          <a:blip r:embed="rId5">
            <a:extLst/>
          </a:blip>
          <a:srcRect l="14997" t="0" r="18255" b="4"/>
          <a:stretch>
            <a:fillRect/>
          </a:stretch>
        </p:blipFill>
        <p:spPr>
          <a:xfrm>
            <a:off x="7048316" y="1135172"/>
            <a:ext cx="4748610" cy="4748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1" y="0"/>
                </a:moveTo>
                <a:cubicBezTo>
                  <a:pt x="4836" y="0"/>
                  <a:pt x="0" y="4836"/>
                  <a:pt x="0" y="10801"/>
                </a:cubicBezTo>
                <a:cubicBezTo>
                  <a:pt x="0" y="16766"/>
                  <a:pt x="4836" y="21600"/>
                  <a:pt x="10801" y="21600"/>
                </a:cubicBezTo>
                <a:cubicBezTo>
                  <a:pt x="16766" y="21600"/>
                  <a:pt x="21600" y="16766"/>
                  <a:pt x="21600" y="10801"/>
                </a:cubicBezTo>
                <a:cubicBezTo>
                  <a:pt x="21600" y="4836"/>
                  <a:pt x="16766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1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7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1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700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Class="entr" nodeType="withEffect" presetSubtype="0" presetID="10" grpId="2" fill="hold">
                                  <p:stCondLst>
                                    <p:cond delay="1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7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47" grpId="2"/>
      <p:bldP build="whole" bldLvl="1" animBg="1" rev="0" advAuto="0" spid="14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Nadpis 1"/>
          <p:cNvSpPr txBox="1"/>
          <p:nvPr>
            <p:ph type="title"/>
          </p:nvPr>
        </p:nvSpPr>
        <p:spPr>
          <a:xfrm>
            <a:off x="457199" y="668049"/>
            <a:ext cx="7685039" cy="1325563"/>
          </a:xfrm>
          <a:prstGeom prst="rect">
            <a:avLst/>
          </a:prstGeom>
        </p:spPr>
        <p:txBody>
          <a:bodyPr/>
          <a:lstStyle>
            <a:lvl1pPr defTabSz="877823">
              <a:defRPr sz="4224">
                <a:solidFill>
                  <a:schemeClr val="accent6">
                    <a:satOff val="-3194"/>
                    <a:lumOff val="-10235"/>
                  </a:schemeClr>
                </a:solidFill>
              </a:defRPr>
            </a:lvl1pPr>
          </a:lstStyle>
          <a:p>
            <a:pPr/>
            <a:r>
              <a:t>Technika a vývojové trendy ve slalomu a kajak krosu 2025</a:t>
            </a:r>
          </a:p>
        </p:txBody>
      </p:sp>
      <p:grpSp>
        <p:nvGrpSpPr>
          <p:cNvPr id="166" name="Zástupný obsah 2"/>
          <p:cNvGrpSpPr/>
          <p:nvPr/>
        </p:nvGrpSpPr>
        <p:grpSpPr>
          <a:xfrm>
            <a:off x="457200" y="2577732"/>
            <a:ext cx="7685038" cy="3000703"/>
            <a:chOff x="0" y="0"/>
            <a:chExt cx="7685037" cy="3000702"/>
          </a:xfrm>
        </p:grpSpPr>
        <p:grpSp>
          <p:nvGrpSpPr>
            <p:cNvPr id="153" name="Seskupit"/>
            <p:cNvGrpSpPr/>
            <p:nvPr/>
          </p:nvGrpSpPr>
          <p:grpSpPr>
            <a:xfrm>
              <a:off x="0" y="0"/>
              <a:ext cx="7685038" cy="763270"/>
              <a:chOff x="0" y="0"/>
              <a:chExt cx="7685037" cy="763269"/>
            </a:xfrm>
          </p:grpSpPr>
          <p:sp>
            <p:nvSpPr>
              <p:cNvPr id="151" name="Zaoblený obdélník"/>
              <p:cNvSpPr/>
              <p:nvPr/>
            </p:nvSpPr>
            <p:spPr>
              <a:xfrm>
                <a:off x="0" y="117507"/>
                <a:ext cx="7685038" cy="528256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52" name="Plánované změny v pravidlech a soutěžích ve slalomu a kajak krosu"/>
              <p:cNvSpPr txBox="1"/>
              <p:nvPr/>
            </p:nvSpPr>
            <p:spPr>
              <a:xfrm>
                <a:off x="25787" y="-1"/>
                <a:ext cx="7633463" cy="7632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0010" tIns="80010" rIns="80010" bIns="80010" numCol="1" anchor="ctr">
                <a:spAutoFit/>
              </a:bodyPr>
              <a:lstStyle>
                <a:lvl1pPr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Plánované změny v pravidlech a soutěžích ve slalomu a kajak krosu</a:t>
                </a:r>
              </a:p>
            </p:txBody>
          </p:sp>
        </p:grpSp>
        <p:grpSp>
          <p:nvGrpSpPr>
            <p:cNvPr id="156" name="Seskupit"/>
            <p:cNvGrpSpPr/>
            <p:nvPr/>
          </p:nvGrpSpPr>
          <p:grpSpPr>
            <a:xfrm>
              <a:off x="0" y="706242"/>
              <a:ext cx="7685038" cy="528256"/>
              <a:chOff x="0" y="0"/>
              <a:chExt cx="7685037" cy="528255"/>
            </a:xfrm>
          </p:grpSpPr>
          <p:sp>
            <p:nvSpPr>
              <p:cNvPr id="154" name="Zaoblený obdélník"/>
              <p:cNvSpPr/>
              <p:nvPr/>
            </p:nvSpPr>
            <p:spPr>
              <a:xfrm>
                <a:off x="0" y="0"/>
                <a:ext cx="7685038" cy="528256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55" name="Nové trendy ve vývoji techniky na K1"/>
              <p:cNvSpPr txBox="1"/>
              <p:nvPr/>
            </p:nvSpPr>
            <p:spPr>
              <a:xfrm>
                <a:off x="25787" y="25367"/>
                <a:ext cx="7633463" cy="4775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0010" tIns="80010" rIns="80010" bIns="80010" numCol="1" anchor="ctr">
                <a:spAutoFit/>
              </a:bodyPr>
              <a:lstStyle>
                <a:lvl1pPr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Nové trendy ve vývoji techniky na K1</a:t>
                </a:r>
              </a:p>
            </p:txBody>
          </p:sp>
        </p:grpSp>
        <p:grpSp>
          <p:nvGrpSpPr>
            <p:cNvPr id="159" name="Seskupit"/>
            <p:cNvGrpSpPr/>
            <p:nvPr/>
          </p:nvGrpSpPr>
          <p:grpSpPr>
            <a:xfrm>
              <a:off x="0" y="1294977"/>
              <a:ext cx="7685038" cy="528256"/>
              <a:chOff x="0" y="0"/>
              <a:chExt cx="7685037" cy="528255"/>
            </a:xfrm>
          </p:grpSpPr>
          <p:sp>
            <p:nvSpPr>
              <p:cNvPr id="157" name="Zaoblený obdélník"/>
              <p:cNvSpPr/>
              <p:nvPr/>
            </p:nvSpPr>
            <p:spPr>
              <a:xfrm>
                <a:off x="0" y="0"/>
                <a:ext cx="7685038" cy="528256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58" name="Nové trendy ve vývoji techniky na C1"/>
              <p:cNvSpPr txBox="1"/>
              <p:nvPr/>
            </p:nvSpPr>
            <p:spPr>
              <a:xfrm>
                <a:off x="25787" y="25367"/>
                <a:ext cx="7633463" cy="4775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0010" tIns="80010" rIns="80010" bIns="80010" numCol="1" anchor="ctr">
                <a:spAutoFit/>
              </a:bodyPr>
              <a:lstStyle>
                <a:lvl1pPr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Nové trendy ve vývoji techniky na C1 </a:t>
                </a:r>
              </a:p>
            </p:txBody>
          </p:sp>
        </p:grpSp>
        <p:grpSp>
          <p:nvGrpSpPr>
            <p:cNvPr id="162" name="Seskupit"/>
            <p:cNvGrpSpPr/>
            <p:nvPr/>
          </p:nvGrpSpPr>
          <p:grpSpPr>
            <a:xfrm>
              <a:off x="0" y="1883712"/>
              <a:ext cx="7685038" cy="528256"/>
              <a:chOff x="0" y="0"/>
              <a:chExt cx="7685037" cy="528255"/>
            </a:xfrm>
          </p:grpSpPr>
          <p:sp>
            <p:nvSpPr>
              <p:cNvPr id="160" name="Zaoblený obdélník"/>
              <p:cNvSpPr/>
              <p:nvPr/>
            </p:nvSpPr>
            <p:spPr>
              <a:xfrm>
                <a:off x="0" y="0"/>
                <a:ext cx="7685038" cy="528256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61" name="Nové trendy a technika v kajak krosu"/>
              <p:cNvSpPr txBox="1"/>
              <p:nvPr/>
            </p:nvSpPr>
            <p:spPr>
              <a:xfrm>
                <a:off x="25787" y="25367"/>
                <a:ext cx="7633463" cy="4775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0010" tIns="80010" rIns="80010" bIns="80010" numCol="1" anchor="ctr">
                <a:spAutoFit/>
              </a:bodyPr>
              <a:lstStyle>
                <a:lvl1pPr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Nové trendy a technika v kajak krosu</a:t>
                </a:r>
              </a:p>
            </p:txBody>
          </p:sp>
        </p:grpSp>
        <p:grpSp>
          <p:nvGrpSpPr>
            <p:cNvPr id="165" name="Seskupit"/>
            <p:cNvGrpSpPr/>
            <p:nvPr/>
          </p:nvGrpSpPr>
          <p:grpSpPr>
            <a:xfrm>
              <a:off x="0" y="2472447"/>
              <a:ext cx="7685038" cy="528256"/>
              <a:chOff x="0" y="0"/>
              <a:chExt cx="7685037" cy="528255"/>
            </a:xfrm>
          </p:grpSpPr>
          <p:sp>
            <p:nvSpPr>
              <p:cNvPr id="163" name="Zaoblený obdélník"/>
              <p:cNvSpPr/>
              <p:nvPr/>
            </p:nvSpPr>
            <p:spPr>
              <a:xfrm>
                <a:off x="0" y="0"/>
                <a:ext cx="7685038" cy="528256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64" name="Diskuse"/>
              <p:cNvSpPr txBox="1"/>
              <p:nvPr/>
            </p:nvSpPr>
            <p:spPr>
              <a:xfrm>
                <a:off x="25787" y="25367"/>
                <a:ext cx="7633463" cy="4775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0010" tIns="80010" rIns="80010" bIns="80010" numCol="1" anchor="ctr">
                <a:spAutoFit/>
              </a:bodyPr>
              <a:lstStyle>
                <a:lvl1pPr defTabSz="933450">
                  <a:lnSpc>
                    <a:spcPct val="90000"/>
                  </a:lnSpc>
                  <a:spcBef>
                    <a:spcPts val="800"/>
                  </a:spcBef>
                  <a:defRPr sz="21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Diskuse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Background Fill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52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9" name="Color Fill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415C75">
              <a:alpha val="4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15C75"/>
                </a:solidFill>
              </a:defRPr>
            </a:pPr>
          </a:p>
        </p:txBody>
      </p:sp>
      <p:grpSp>
        <p:nvGrpSpPr>
          <p:cNvPr id="175" name="Group 11"/>
          <p:cNvGrpSpPr/>
          <p:nvPr/>
        </p:nvGrpSpPr>
        <p:grpSpPr>
          <a:xfrm>
            <a:off x="7739088" y="-3533"/>
            <a:ext cx="4461816" cy="6861534"/>
            <a:chOff x="0" y="0"/>
            <a:chExt cx="4461815" cy="6861532"/>
          </a:xfrm>
        </p:grpSpPr>
        <p:sp>
          <p:nvSpPr>
            <p:cNvPr id="170" name="Oval 12"/>
            <p:cNvSpPr/>
            <p:nvPr/>
          </p:nvSpPr>
          <p:spPr>
            <a:xfrm>
              <a:off x="1168894" y="4124946"/>
              <a:ext cx="514759" cy="516941"/>
            </a:xfrm>
            <a:prstGeom prst="ellipse">
              <a:avLst/>
            </a:prstGeom>
            <a:solidFill>
              <a:srgbClr val="F17FD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1" name="Freeform: Shape 13"/>
            <p:cNvSpPr/>
            <p:nvPr/>
          </p:nvSpPr>
          <p:spPr>
            <a:xfrm>
              <a:off x="609286" y="4124946"/>
              <a:ext cx="3266317" cy="2736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16" y="0"/>
                  </a:moveTo>
                  <a:lnTo>
                    <a:pt x="21600" y="0"/>
                  </a:lnTo>
                  <a:lnTo>
                    <a:pt x="21600" y="12872"/>
                  </a:lnTo>
                  <a:cubicBezTo>
                    <a:pt x="21600" y="15991"/>
                    <a:pt x="20673" y="18852"/>
                    <a:pt x="19130" y="21083"/>
                  </a:cubicBezTo>
                  <a:lnTo>
                    <a:pt x="18737" y="21600"/>
                  </a:lnTo>
                  <a:lnTo>
                    <a:pt x="0" y="21600"/>
                  </a:lnTo>
                  <a:lnTo>
                    <a:pt x="0" y="12910"/>
                  </a:lnTo>
                  <a:cubicBezTo>
                    <a:pt x="0" y="5780"/>
                    <a:pt x="4842" y="0"/>
                    <a:pt x="10816" y="0"/>
                  </a:cubicBezTo>
                  <a:close/>
                </a:path>
              </a:pathLst>
            </a:custGeom>
            <a:solidFill>
              <a:srgbClr val="F17F7F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2" name="Freeform: Shape 14"/>
            <p:cNvSpPr/>
            <p:nvPr/>
          </p:nvSpPr>
          <p:spPr>
            <a:xfrm>
              <a:off x="4025489" y="3408146"/>
              <a:ext cx="436326" cy="1309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270" y="0"/>
                  </a:moveTo>
                  <a:cubicBezTo>
                    <a:pt x="21270" y="0"/>
                    <a:pt x="21354" y="19"/>
                    <a:pt x="21509" y="56"/>
                  </a:cubicBezTo>
                  <a:lnTo>
                    <a:pt x="21600" y="78"/>
                  </a:lnTo>
                  <a:lnTo>
                    <a:pt x="21600" y="21522"/>
                  </a:lnTo>
                  <a:lnTo>
                    <a:pt x="21509" y="21544"/>
                  </a:lnTo>
                  <a:cubicBezTo>
                    <a:pt x="21354" y="21581"/>
                    <a:pt x="21270" y="21600"/>
                    <a:pt x="21270" y="21600"/>
                  </a:cubicBezTo>
                  <a:cubicBezTo>
                    <a:pt x="21270" y="21600"/>
                    <a:pt x="0" y="16765"/>
                    <a:pt x="0" y="10800"/>
                  </a:cubicBezTo>
                  <a:cubicBezTo>
                    <a:pt x="0" y="4835"/>
                    <a:pt x="21270" y="0"/>
                    <a:pt x="21270" y="0"/>
                  </a:cubicBez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3" name="Graphic 9"/>
            <p:cNvSpPr/>
            <p:nvPr/>
          </p:nvSpPr>
          <p:spPr>
            <a:xfrm>
              <a:off x="-1" y="-1"/>
              <a:ext cx="3875605" cy="387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4" name="Graphic 9"/>
            <p:cNvSpPr/>
            <p:nvPr/>
          </p:nvSpPr>
          <p:spPr>
            <a:xfrm>
              <a:off x="192702" y="171807"/>
              <a:ext cx="3499106" cy="3499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blipFill rotWithShape="1">
              <a:blip r:embed="rId3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76" name="Texture"/>
          <p:cNvSpPr/>
          <p:nvPr/>
        </p:nvSpPr>
        <p:spPr>
          <a:xfrm>
            <a:off x="3047" y="0"/>
            <a:ext cx="12188954" cy="6858000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7" name="Nadpis 1"/>
          <p:cNvSpPr txBox="1"/>
          <p:nvPr>
            <p:ph type="title"/>
          </p:nvPr>
        </p:nvSpPr>
        <p:spPr>
          <a:xfrm>
            <a:off x="457201" y="668049"/>
            <a:ext cx="6984460" cy="1325563"/>
          </a:xfrm>
          <a:prstGeom prst="rect">
            <a:avLst/>
          </a:prstGeom>
        </p:spPr>
        <p:txBody>
          <a:bodyPr/>
          <a:lstStyle>
            <a:lvl1pPr defTabSz="868680">
              <a:defRPr sz="3514">
                <a:solidFill>
                  <a:schemeClr val="accent6">
                    <a:satOff val="-3194"/>
                    <a:lumOff val="-10235"/>
                  </a:schemeClr>
                </a:solidFill>
              </a:defRPr>
            </a:lvl1pPr>
          </a:lstStyle>
          <a:p>
            <a:pPr/>
            <a:r>
              <a:t>Plánované změny v pravidlech a soutěžích ve vodním slalomu 2025</a:t>
            </a:r>
          </a:p>
        </p:txBody>
      </p:sp>
      <p:sp>
        <p:nvSpPr>
          <p:cNvPr id="178" name="Zástupný obsah 2"/>
          <p:cNvSpPr txBox="1"/>
          <p:nvPr>
            <p:ph type="body" sz="half" idx="1"/>
          </p:nvPr>
        </p:nvSpPr>
        <p:spPr>
          <a:xfrm>
            <a:off x="457201" y="2096712"/>
            <a:ext cx="6984460" cy="408025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16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Vodní slalom</a:t>
            </a:r>
          </a:p>
          <a:p>
            <a:pPr>
              <a:defRPr sz="16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Šíře slalomové branky – 140cm</a:t>
            </a:r>
          </a:p>
          <a:p>
            <a:pPr>
              <a:defRPr sz="16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krátký slalom  - 10-12 bran, cca 40 – 60 sekund, (jen na vybraných SP)</a:t>
            </a:r>
          </a:p>
          <a:p>
            <a:pPr>
              <a:defRPr sz="16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Klasický slalom – nový formát, kvalifikace,  12 nejlepších finále</a:t>
            </a:r>
          </a:p>
          <a:p>
            <a:pPr>
              <a:defRPr sz="16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Omezení startu na SP z ICF rankingu 0 - 3 lodě v kategorii </a:t>
            </a:r>
          </a:p>
          <a:p>
            <a:pPr>
              <a:defRPr sz="16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</a:p>
          <a:p>
            <a:pPr marL="0" indent="0">
              <a:buSzTx/>
              <a:buNone/>
              <a:defRPr sz="16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Kajak kros</a:t>
            </a:r>
          </a:p>
          <a:p>
            <a:pPr>
              <a:defRPr sz="16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Time trial vyhlášen jako nová disciplína Kajak kros individuál</a:t>
            </a:r>
          </a:p>
          <a:p>
            <a:pPr>
              <a:defRPr sz="16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Možnost startu v SP a MS max. 3 lodě v kategorii</a:t>
            </a:r>
          </a:p>
          <a:p>
            <a:pPr>
              <a:defRPr sz="16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Nový postupový klíč – do vyřazovací části KK postoupí nejrychlejších 32 z kajak krosu individuál.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Background Fill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52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1" name="Color Fill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415C75">
              <a:alpha val="4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15C75"/>
                </a:solidFill>
              </a:defRPr>
            </a:pPr>
          </a:p>
        </p:txBody>
      </p:sp>
      <p:grpSp>
        <p:nvGrpSpPr>
          <p:cNvPr id="188" name="Group 11"/>
          <p:cNvGrpSpPr/>
          <p:nvPr/>
        </p:nvGrpSpPr>
        <p:grpSpPr>
          <a:xfrm>
            <a:off x="7649179" y="-1191"/>
            <a:ext cx="4311515" cy="6859192"/>
            <a:chOff x="0" y="0"/>
            <a:chExt cx="4311514" cy="6859190"/>
          </a:xfrm>
        </p:grpSpPr>
        <p:sp>
          <p:nvSpPr>
            <p:cNvPr id="182" name="Oval 12"/>
            <p:cNvSpPr/>
            <p:nvPr/>
          </p:nvSpPr>
          <p:spPr>
            <a:xfrm>
              <a:off x="3869838" y="797386"/>
              <a:ext cx="351327" cy="351327"/>
            </a:xfrm>
            <a:prstGeom prst="ellipse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3" name="Graphic 18"/>
            <p:cNvSpPr/>
            <p:nvPr/>
          </p:nvSpPr>
          <p:spPr>
            <a:xfrm>
              <a:off x="-1" y="4582598"/>
              <a:ext cx="856616" cy="1305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cubicBezTo>
                    <a:pt x="21600" y="16765"/>
                    <a:pt x="10800" y="21600"/>
                    <a:pt x="10800" y="21600"/>
                  </a:cubicBezTo>
                  <a:cubicBezTo>
                    <a:pt x="10800" y="21600"/>
                    <a:pt x="0" y="16765"/>
                    <a:pt x="0" y="10800"/>
                  </a:cubicBezTo>
                  <a:cubicBezTo>
                    <a:pt x="0" y="4835"/>
                    <a:pt x="10800" y="0"/>
                    <a:pt x="10800" y="0"/>
                  </a:cubicBezTo>
                  <a:cubicBezTo>
                    <a:pt x="10800" y="0"/>
                    <a:pt x="21600" y="4835"/>
                    <a:pt x="21600" y="10800"/>
                  </a:cubicBezTo>
                  <a:close/>
                </a:path>
              </a:pathLst>
            </a:custGeom>
            <a:blipFill rotWithShape="1">
              <a:blip r:embed="rId3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4" name="Graphic 9"/>
            <p:cNvSpPr/>
            <p:nvPr/>
          </p:nvSpPr>
          <p:spPr>
            <a:xfrm>
              <a:off x="664523" y="1607090"/>
              <a:ext cx="3646992" cy="3646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10816" y="21600"/>
                  </a:lnTo>
                  <a:cubicBezTo>
                    <a:pt x="4842" y="21600"/>
                    <a:pt x="0" y="16758"/>
                    <a:pt x="0" y="10784"/>
                  </a:cubicBezTo>
                  <a:lnTo>
                    <a:pt x="0" y="0"/>
                  </a:lnTo>
                  <a:lnTo>
                    <a:pt x="10784" y="0"/>
                  </a:lnTo>
                  <a:cubicBezTo>
                    <a:pt x="16758" y="0"/>
                    <a:pt x="21600" y="4842"/>
                    <a:pt x="21600" y="10816"/>
                  </a:cubicBezTo>
                  <a:lnTo>
                    <a:pt x="21600" y="21600"/>
                  </a:lnTo>
                  <a:close/>
                </a:path>
              </a:pathLst>
            </a:custGeom>
            <a:blipFill rotWithShape="1">
              <a:blip r:embed="rId3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5" name="Oval 15"/>
            <p:cNvSpPr/>
            <p:nvPr/>
          </p:nvSpPr>
          <p:spPr>
            <a:xfrm>
              <a:off x="1017741" y="5225983"/>
              <a:ext cx="439471" cy="439469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6" name="Freeform: Shape 16"/>
            <p:cNvSpPr/>
            <p:nvPr/>
          </p:nvSpPr>
          <p:spPr>
            <a:xfrm>
              <a:off x="665301" y="0"/>
              <a:ext cx="3597982" cy="1501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552" y="746"/>
                  </a:lnTo>
                  <a:cubicBezTo>
                    <a:pt x="20536" y="12647"/>
                    <a:pt x="16140" y="21600"/>
                    <a:pt x="10871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B71515">
                <a:alpha val="64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7" name="Freeform: Shape 17"/>
            <p:cNvSpPr/>
            <p:nvPr/>
          </p:nvSpPr>
          <p:spPr>
            <a:xfrm>
              <a:off x="693809" y="5359199"/>
              <a:ext cx="3597680" cy="1499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728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46" y="20882"/>
                  </a:lnTo>
                  <a:cubicBezTo>
                    <a:pt x="1062" y="8965"/>
                    <a:pt x="5459" y="0"/>
                    <a:pt x="10728" y="0"/>
                  </a:cubicBezTo>
                  <a:close/>
                </a:path>
              </a:pathLst>
            </a:custGeom>
            <a:solidFill>
              <a:srgbClr val="F17F7F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89" name="Texture"/>
          <p:cNvSpPr/>
          <p:nvPr/>
        </p:nvSpPr>
        <p:spPr>
          <a:xfrm>
            <a:off x="3047" y="0"/>
            <a:ext cx="12188954" cy="6858000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90" name="Nadpis 1"/>
          <p:cNvSpPr txBox="1"/>
          <p:nvPr>
            <p:ph type="title"/>
          </p:nvPr>
        </p:nvSpPr>
        <p:spPr>
          <a:xfrm>
            <a:off x="457199" y="668049"/>
            <a:ext cx="7685039" cy="1325563"/>
          </a:xfrm>
          <a:prstGeom prst="rect">
            <a:avLst/>
          </a:prstGeom>
        </p:spPr>
        <p:txBody>
          <a:bodyPr/>
          <a:lstStyle>
            <a:lvl1pPr defTabSz="877823">
              <a:defRPr sz="4224">
                <a:solidFill>
                  <a:schemeClr val="accent6">
                    <a:satOff val="-3194"/>
                    <a:lumOff val="-10235"/>
                  </a:schemeClr>
                </a:solidFill>
              </a:defRPr>
            </a:lvl1pPr>
          </a:lstStyle>
          <a:p>
            <a:pPr/>
            <a:r>
              <a:t>Vodní slalom – nové trendy ve vývoji techniky na K1</a:t>
            </a:r>
          </a:p>
        </p:txBody>
      </p:sp>
      <p:sp>
        <p:nvSpPr>
          <p:cNvPr id="191" name="Zástupný obsah 2"/>
          <p:cNvSpPr txBox="1"/>
          <p:nvPr>
            <p:ph type="body" sz="half" idx="1"/>
          </p:nvPr>
        </p:nvSpPr>
        <p:spPr>
          <a:xfrm>
            <a:off x="457199" y="2096712"/>
            <a:ext cx="7685039" cy="408025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Pokračující snaha o co nejkratší dráhu lodě – většinou nejrychlejší průjezdy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Velké množství natrénovaných průjezdů bran – snaha o rychlou změnu v řešení podle vodního terénu – každodenní trénink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Častý průjezd povodných bran na „R“, eventuelně na zadní traverz. Bude stále více třeba v krátkém slalomu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Trénink ovládání náklonů a protináklonů ve válcích.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Silová a silově vytrvalostní připravenost na velmi vysoké úrovni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Základem je stále optimální zvládnutí základních záběrů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Video ukázky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Nadpis 1"/>
          <p:cNvSpPr txBox="1"/>
          <p:nvPr>
            <p:ph type="title"/>
          </p:nvPr>
        </p:nvSpPr>
        <p:spPr>
          <a:xfrm>
            <a:off x="457199" y="668049"/>
            <a:ext cx="7685039" cy="1325563"/>
          </a:xfrm>
          <a:prstGeom prst="rect">
            <a:avLst/>
          </a:prstGeom>
        </p:spPr>
        <p:txBody>
          <a:bodyPr/>
          <a:lstStyle>
            <a:lvl1pPr defTabSz="877823">
              <a:defRPr sz="4224">
                <a:solidFill>
                  <a:schemeClr val="accent6">
                    <a:satOff val="-3194"/>
                    <a:lumOff val="-10235"/>
                  </a:schemeClr>
                </a:solidFill>
              </a:defRPr>
            </a:lvl1pPr>
          </a:lstStyle>
          <a:p>
            <a:pPr/>
            <a:r>
              <a:t>Vodní slalom – nové trendy ve vývoji techniky na C1</a:t>
            </a:r>
          </a:p>
        </p:txBody>
      </p:sp>
      <p:sp>
        <p:nvSpPr>
          <p:cNvPr id="194" name="Zástupný obsah 2"/>
          <p:cNvSpPr txBox="1"/>
          <p:nvPr>
            <p:ph type="body" sz="half" idx="1"/>
          </p:nvPr>
        </p:nvSpPr>
        <p:spPr>
          <a:xfrm>
            <a:off x="457199" y="2096712"/>
            <a:ext cx="7685039" cy="408025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Současní nejlepší kanoisté spíše nepřehazují, přesto doporučuji pro mladé kanoisty schopnost pádlovat na obou stranách.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Přehazování pro muže jen v místech kde je to výhodné, jinak jízda v přesahu. U žen častější přehození, než u mužů. 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Trénink přehození přes špičku i klasicky.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Snaha o zkrácení a napodobení dráhy jako u kategorie K1, přesazené branky bez přehození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Přehození bude ještě výhodnější u krátké verze slalomu.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Video ukázky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Nadpis 1"/>
          <p:cNvSpPr txBox="1"/>
          <p:nvPr>
            <p:ph type="title"/>
          </p:nvPr>
        </p:nvSpPr>
        <p:spPr>
          <a:xfrm>
            <a:off x="457199" y="668049"/>
            <a:ext cx="7685039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lvl1pPr>
          </a:lstStyle>
          <a:p>
            <a:pPr/>
            <a:r>
              <a:t>Kajak kros</a:t>
            </a:r>
          </a:p>
        </p:txBody>
      </p:sp>
      <p:sp>
        <p:nvSpPr>
          <p:cNvPr id="197" name="Zástupný obsah 2"/>
          <p:cNvSpPr txBox="1"/>
          <p:nvPr>
            <p:ph type="body" sz="half" idx="1"/>
          </p:nvPr>
        </p:nvSpPr>
        <p:spPr>
          <a:xfrm>
            <a:off x="457199" y="2096712"/>
            <a:ext cx="7685039" cy="408025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Odlišná technika průjezdů v kajak krosu individuálu a vyřazovacího závodu.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Ukázky techniky průjezdu v kajak krosu individuálu</a:t>
            </a:r>
          </a:p>
          <a:p>
            <a:pPr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Ukázky techniky a taktiky průjezdu ve vyřazovácím závodě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Zástupný obsah 2"/>
          <p:cNvSpPr txBox="1"/>
          <p:nvPr>
            <p:ph type="body" sz="half" idx="1"/>
          </p:nvPr>
        </p:nvSpPr>
        <p:spPr>
          <a:xfrm>
            <a:off x="457199" y="2096712"/>
            <a:ext cx="7685039" cy="408025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40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</a:p>
          <a:p>
            <a:pPr>
              <a:defRPr sz="40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Diskuse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Nadpis 1"/>
          <p:cNvSpPr txBox="1"/>
          <p:nvPr>
            <p:ph type="title"/>
          </p:nvPr>
        </p:nvSpPr>
        <p:spPr>
          <a:xfrm>
            <a:off x="457200" y="668049"/>
            <a:ext cx="45719" cy="45719"/>
          </a:xfrm>
          <a:prstGeom prst="rect">
            <a:avLst/>
          </a:prstGeom>
        </p:spPr>
        <p:txBody>
          <a:bodyPr/>
          <a:lstStyle/>
          <a:p>
            <a:pPr defTabSz="365760">
              <a:defRPr sz="1560"/>
            </a:pPr>
          </a:p>
        </p:txBody>
      </p:sp>
      <p:sp>
        <p:nvSpPr>
          <p:cNvPr id="202" name="Zástupný obsah 2"/>
          <p:cNvSpPr txBox="1"/>
          <p:nvPr>
            <p:ph type="body" sz="half" idx="1"/>
          </p:nvPr>
        </p:nvSpPr>
        <p:spPr>
          <a:xfrm>
            <a:off x="457199" y="2096712"/>
            <a:ext cx="7685039" cy="408025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</a:p>
          <a:p>
            <a:pPr marL="0" indent="0" algn="ctr">
              <a:buSzTx/>
              <a:buNone/>
              <a:defRPr sz="40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Děkuji za pozornost</a:t>
            </a:r>
          </a:p>
          <a:p>
            <a:pPr marL="0" indent="0" algn="ctr">
              <a:buSzTx/>
              <a:buNone/>
              <a:defRPr sz="40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</a:p>
          <a:p>
            <a:pPr marL="0" indent="0" algn="ctr">
              <a:buSzTx/>
              <a:buNone/>
              <a:defRPr sz="4000">
                <a:solidFill>
                  <a:schemeClr val="accent6">
                    <a:satOff val="-3194"/>
                    <a:lumOff val="-10235"/>
                  </a:schemeClr>
                </a:solidFill>
              </a:defRPr>
            </a:pPr>
            <a:r>
              <a:t>prskavec@czechcanoe.cz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ropicVTI">
  <a:themeElements>
    <a:clrScheme name="TropicVTI">
      <a:dk1>
        <a:srgbClr val="000000"/>
      </a:dk1>
      <a:lt1>
        <a:srgbClr val="1A252F"/>
      </a:lt1>
      <a:dk2>
        <a:srgbClr val="A7A7A7"/>
      </a:dk2>
      <a:lt2>
        <a:srgbClr val="535353"/>
      </a:lt2>
      <a:accent1>
        <a:srgbClr val="E72A29"/>
      </a:accent1>
      <a:accent2>
        <a:srgbClr val="D51765"/>
      </a:accent2>
      <a:accent3>
        <a:srgbClr val="E729C6"/>
      </a:accent3>
      <a:accent4>
        <a:srgbClr val="A717D5"/>
      </a:accent4>
      <a:accent5>
        <a:srgbClr val="6A29E7"/>
      </a:accent5>
      <a:accent6>
        <a:srgbClr val="2C39D9"/>
      </a:accent6>
      <a:hlink>
        <a:srgbClr val="0000FF"/>
      </a:hlink>
      <a:folHlink>
        <a:srgbClr val="FF00FF"/>
      </a:folHlink>
    </a:clrScheme>
    <a:fontScheme name="TropicVTI">
      <a:majorFont>
        <a:latin typeface="Helvetica"/>
        <a:ea typeface="Helvetica"/>
        <a:cs typeface="Helvetica"/>
      </a:majorFont>
      <a:minorFont>
        <a:latin typeface="Gill Sans Nova"/>
        <a:ea typeface="Gill Sans Nova"/>
        <a:cs typeface="Gill Sans Nova"/>
      </a:minorFont>
    </a:fontScheme>
    <a:fmtScheme name="TropicVT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ropicVTI">
  <a:themeElements>
    <a:clrScheme name="TropicVTI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72A29"/>
      </a:accent1>
      <a:accent2>
        <a:srgbClr val="D51765"/>
      </a:accent2>
      <a:accent3>
        <a:srgbClr val="E729C6"/>
      </a:accent3>
      <a:accent4>
        <a:srgbClr val="A717D5"/>
      </a:accent4>
      <a:accent5>
        <a:srgbClr val="6A29E7"/>
      </a:accent5>
      <a:accent6>
        <a:srgbClr val="2C39D9"/>
      </a:accent6>
      <a:hlink>
        <a:srgbClr val="0000FF"/>
      </a:hlink>
      <a:folHlink>
        <a:srgbClr val="FF00FF"/>
      </a:folHlink>
    </a:clrScheme>
    <a:fontScheme name="TropicVTI">
      <a:majorFont>
        <a:latin typeface="Helvetica"/>
        <a:ea typeface="Helvetica"/>
        <a:cs typeface="Helvetica"/>
      </a:majorFont>
      <a:minorFont>
        <a:latin typeface="Gill Sans Nova"/>
        <a:ea typeface="Gill Sans Nova"/>
        <a:cs typeface="Gill Sans Nova"/>
      </a:minorFont>
    </a:fontScheme>
    <a:fmtScheme name="TropicVT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