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9" r:id="rId14"/>
    <p:sldId id="270" r:id="rId15"/>
    <p:sldId id="271" r:id="rId16"/>
    <p:sldId id="272" r:id="rId17"/>
    <p:sldId id="273" r:id="rId18"/>
    <p:sldId id="267" r:id="rId19"/>
    <p:sldId id="274" r:id="rId20"/>
    <p:sldId id="275" r:id="rId21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8F8F8"/>
    <a:srgbClr val="EAEAEA"/>
    <a:srgbClr val="DDDDDD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2" autoAdjust="0"/>
    <p:restoredTop sz="94660"/>
  </p:normalViewPr>
  <p:slideViewPr>
    <p:cSldViewPr>
      <p:cViewPr varScale="1">
        <p:scale>
          <a:sx n="113" d="100"/>
          <a:sy n="113" d="100"/>
        </p:scale>
        <p:origin x="142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A703B-68D5-4FE9-AD6B-9850BD58CD65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95279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51E8F88-8D7E-4E61-9766-80458F88DB5D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590086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B56DD4A-5C8F-48FF-8933-A6A3FE6DDBC8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670835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EA06667-3FEB-4924-97DF-7C2B0E93CAA6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5843473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A4F7E6-71F2-4E1E-BBA2-4805E9FF20F7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3187846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3DF083-87BE-4AB5-89C9-A7DB2A57BFF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993665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6FF569-DBF1-418A-AC4D-8D797FF21A8E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236337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98354F-97FF-4050-A50B-C860D9CD1ED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380004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cs-C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A9FA9B-23D1-446C-AC80-498AB142488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27685844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5338CE-0450-49D4-9B3D-0EAD8BF03991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4931187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cs-C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cs-CZ" alt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2D73B57-5A6F-45E8-9778-71F8C3AA4449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704005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 smtClean="0"/>
              <a:t>Klepnutím lze upravit styly předlohy textu.</a:t>
            </a:r>
          </a:p>
          <a:p>
            <a:pPr lvl="1"/>
            <a:r>
              <a:rPr lang="cs-CZ" altLang="cs-CZ" smtClean="0"/>
              <a:t>Druhá úroveň</a:t>
            </a:r>
          </a:p>
          <a:p>
            <a:pPr lvl="2"/>
            <a:r>
              <a:rPr lang="cs-CZ" altLang="cs-CZ" smtClean="0"/>
              <a:t>Třetí úroveň</a:t>
            </a:r>
          </a:p>
          <a:p>
            <a:pPr lvl="3"/>
            <a:r>
              <a:rPr lang="cs-CZ" altLang="cs-CZ" smtClean="0"/>
              <a:t>Čtvrtá úroveň</a:t>
            </a:r>
          </a:p>
          <a:p>
            <a:pPr lvl="4"/>
            <a:r>
              <a:rPr lang="cs-CZ" altLang="cs-CZ" smtClean="0"/>
              <a:t>Pátá úroveň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cs-CZ" altLang="cs-CZ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cs-CZ" altLang="cs-CZ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0626572-4121-4020-B9EA-C1AEE64D3473}" type="slidenum">
              <a:rPr lang="cs-CZ" altLang="cs-CZ"/>
              <a:pPr/>
              <a:t>‹#›</a:t>
            </a:fld>
            <a:endParaRPr lang="cs-CZ" alt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>
                <a:solidFill>
                  <a:srgbClr val="F8F8F8"/>
                </a:solidFill>
                <a:latin typeface="Tw Cen MT" panose="020B0602020104020603" pitchFamily="34" charset="-18"/>
              </a:rPr>
              <a:t>Vodní záchranná služba ČČK</a:t>
            </a:r>
            <a:endParaRPr lang="cs-CZ" altLang="cs-CZ" sz="3200" b="1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129" name="Text Box 9"/>
          <p:cNvSpPr txBox="1">
            <a:spLocks noChangeArrowheads="1"/>
          </p:cNvSpPr>
          <p:nvPr/>
        </p:nvSpPr>
        <p:spPr bwMode="auto">
          <a:xfrm>
            <a:off x="0" y="2209800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cs-CZ" altLang="cs-CZ" sz="4400" b="1" dirty="0" smtClean="0">
                <a:solidFill>
                  <a:schemeClr val="accent2"/>
                </a:solidFill>
                <a:latin typeface="Tw Cen MT" panose="020B0602020104020603" pitchFamily="34" charset="-18"/>
              </a:rPr>
              <a:t>Zajištění bezpečnosti při závodech</a:t>
            </a:r>
            <a:endParaRPr lang="cs-CZ" altLang="cs-CZ" sz="4400" b="1" dirty="0">
              <a:solidFill>
                <a:schemeClr val="accent2"/>
              </a:solidFill>
              <a:latin typeface="Tw Cen MT" panose="020B0602020104020603" pitchFamily="34" charset="-1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23528" y="6165304"/>
            <a:ext cx="34547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 smtClean="0"/>
              <a:t>Ing. Ondřej Novák, </a:t>
            </a:r>
            <a:r>
              <a:rPr lang="cs-CZ" b="1" dirty="0" err="1" smtClean="0"/>
              <a:t>DiS</a:t>
            </a:r>
            <a:r>
              <a:rPr lang="cs-CZ" b="1" dirty="0" smtClean="0"/>
              <a:t>., Ph.D.</a:t>
            </a:r>
            <a:endParaRPr lang="cs-CZ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dirty="0" smtClean="0">
                <a:solidFill>
                  <a:srgbClr val="F8F8F8"/>
                </a:solidFill>
                <a:latin typeface="Tw Cen MT" panose="020B0602020104020603" pitchFamily="34" charset="-18"/>
              </a:rPr>
              <a:t>Úvod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Zdravotní zajištění závodů</a:t>
            </a:r>
          </a:p>
          <a:p>
            <a:r>
              <a:rPr lang="cs-CZ" dirty="0" smtClean="0"/>
              <a:t>Zajištění technické záchrany v průběhu závodu</a:t>
            </a:r>
          </a:p>
          <a:p>
            <a:pPr lvl="1"/>
            <a:r>
              <a:rPr lang="cs-CZ" dirty="0" smtClean="0"/>
              <a:t>Teoretická část</a:t>
            </a:r>
          </a:p>
          <a:p>
            <a:pPr lvl="1"/>
            <a:r>
              <a:rPr lang="cs-CZ" dirty="0" smtClean="0"/>
              <a:t>Praktická část</a:t>
            </a:r>
            <a:endParaRPr lang="cs-CZ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dirty="0" smtClean="0">
                <a:solidFill>
                  <a:srgbClr val="EAEAEA"/>
                </a:solidFill>
                <a:latin typeface="Tw Cen MT" panose="020B0602020104020603" pitchFamily="34" charset="-18"/>
              </a:rPr>
              <a:t>Zdravotní zajištění závodů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Informování ZZS</a:t>
            </a:r>
            <a:endParaRPr lang="cs-CZ" dirty="0"/>
          </a:p>
          <a:p>
            <a:pPr lvl="1"/>
            <a:r>
              <a:rPr lang="cs-CZ" dirty="0" smtClean="0"/>
              <a:t>Definování přístupových bodů a tras</a:t>
            </a:r>
          </a:p>
          <a:p>
            <a:pPr lvl="1"/>
            <a:r>
              <a:rPr lang="cs-CZ" dirty="0" smtClean="0"/>
              <a:t>Pravděpodobný počet účastníků</a:t>
            </a:r>
          </a:p>
          <a:p>
            <a:pPr lvl="1"/>
            <a:r>
              <a:rPr lang="cs-CZ" dirty="0" smtClean="0"/>
              <a:t>Kontaktní osoba a telefon</a:t>
            </a:r>
          </a:p>
          <a:p>
            <a:r>
              <a:rPr lang="cs-CZ" dirty="0" smtClean="0"/>
              <a:t>Zajištění zdravotníka pro neodkladnou první pomoc</a:t>
            </a:r>
            <a:endParaRPr lang="en-US" dirty="0" smtClean="0"/>
          </a:p>
          <a:p>
            <a:r>
              <a:rPr lang="en-US" dirty="0" err="1" smtClean="0"/>
              <a:t>Definov</a:t>
            </a:r>
            <a:r>
              <a:rPr lang="cs-CZ" dirty="0" err="1" smtClean="0"/>
              <a:t>ání</a:t>
            </a:r>
            <a:r>
              <a:rPr lang="cs-CZ" dirty="0" smtClean="0"/>
              <a:t> postupu v případě nehody</a:t>
            </a:r>
          </a:p>
        </p:txBody>
      </p:sp>
    </p:spTree>
    <p:extLst>
      <p:ext uri="{BB962C8B-B14F-4D97-AF65-F5344CB8AC3E}">
        <p14:creationId xmlns:p14="http://schemas.microsoft.com/office/powerpoint/2010/main" val="167528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dirty="0" smtClean="0">
                <a:solidFill>
                  <a:srgbClr val="EAEAEA"/>
                </a:solidFill>
                <a:latin typeface="Tw Cen MT" panose="020B0602020104020603" pitchFamily="34" charset="-18"/>
              </a:rPr>
              <a:t>Zdravotní zajištění závodů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Situace k neodkladnému řešení</a:t>
            </a:r>
          </a:p>
          <a:p>
            <a:pPr lvl="1"/>
            <a:r>
              <a:rPr lang="cs-CZ" dirty="0" smtClean="0"/>
              <a:t>Zástava masivního krvácení</a:t>
            </a:r>
          </a:p>
          <a:p>
            <a:pPr lvl="1"/>
            <a:r>
              <a:rPr lang="cs-CZ" dirty="0" smtClean="0"/>
              <a:t>Dušení</a:t>
            </a:r>
          </a:p>
          <a:p>
            <a:pPr lvl="1"/>
            <a:r>
              <a:rPr lang="cs-CZ" dirty="0" smtClean="0"/>
              <a:t>Zástava dechu (srdeční činnosti)</a:t>
            </a:r>
          </a:p>
          <a:p>
            <a:pPr lvl="1"/>
            <a:r>
              <a:rPr lang="cs-CZ" dirty="0" smtClean="0"/>
              <a:t>Osoby po tonutí</a:t>
            </a:r>
          </a:p>
          <a:p>
            <a:pPr lvl="1"/>
            <a:r>
              <a:rPr lang="cs-CZ" dirty="0" smtClean="0"/>
              <a:t>Osoby v bezvědomí</a:t>
            </a:r>
          </a:p>
        </p:txBody>
      </p:sp>
    </p:spTree>
    <p:extLst>
      <p:ext uri="{BB962C8B-B14F-4D97-AF65-F5344CB8AC3E}">
        <p14:creationId xmlns:p14="http://schemas.microsoft.com/office/powerpoint/2010/main" val="4158884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dirty="0" smtClean="0">
                <a:solidFill>
                  <a:srgbClr val="EAEAEA"/>
                </a:solidFill>
                <a:latin typeface="Tw Cen MT" panose="020B0602020104020603" pitchFamily="34" charset="-18"/>
              </a:rPr>
              <a:t>Zdravotní zajištění závodů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Lékař / zdravotník / </a:t>
            </a:r>
            <a:r>
              <a:rPr lang="cs-CZ" dirty="0" err="1" smtClean="0"/>
              <a:t>first</a:t>
            </a:r>
            <a:r>
              <a:rPr lang="cs-CZ" dirty="0" smtClean="0"/>
              <a:t> </a:t>
            </a:r>
            <a:r>
              <a:rPr lang="cs-CZ" smtClean="0"/>
              <a:t>responder</a:t>
            </a:r>
            <a:endParaRPr lang="cs-CZ" dirty="0" smtClean="0"/>
          </a:p>
          <a:p>
            <a:r>
              <a:rPr lang="cs-CZ" dirty="0" smtClean="0"/>
              <a:t>Minimální zdravotnické vybavení</a:t>
            </a:r>
          </a:p>
          <a:p>
            <a:pPr lvl="1"/>
            <a:r>
              <a:rPr lang="cs-CZ" dirty="0" smtClean="0"/>
              <a:t>AED</a:t>
            </a:r>
            <a:endParaRPr lang="en-US" dirty="0" smtClean="0"/>
          </a:p>
          <a:p>
            <a:pPr lvl="1"/>
            <a:endParaRPr lang="en-US" dirty="0"/>
          </a:p>
          <a:p>
            <a:pPr lvl="1"/>
            <a:r>
              <a:rPr lang="cs-CZ" dirty="0" err="1" smtClean="0"/>
              <a:t>Samorozpínací</a:t>
            </a:r>
            <a:r>
              <a:rPr lang="cs-CZ" dirty="0" smtClean="0"/>
              <a:t> dýchací vak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cs-CZ" dirty="0" smtClean="0"/>
              <a:t>s maskou</a:t>
            </a:r>
            <a:endParaRPr lang="en-US" dirty="0" smtClean="0"/>
          </a:p>
          <a:p>
            <a:pPr lvl="1"/>
            <a:r>
              <a:rPr lang="en-US" dirty="0" smtClean="0"/>
              <a:t>Pocket </a:t>
            </a:r>
            <a:r>
              <a:rPr lang="en-US" dirty="0" err="1" smtClean="0"/>
              <a:t>maska</a:t>
            </a:r>
            <a:endParaRPr lang="cs-CZ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003" b="16705"/>
          <a:stretch/>
        </p:blipFill>
        <p:spPr>
          <a:xfrm>
            <a:off x="2555776" y="2675181"/>
            <a:ext cx="2466975" cy="1188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217" y="3356992"/>
            <a:ext cx="2858264" cy="19478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3888" y="4938162"/>
            <a:ext cx="2409825" cy="1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343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smtClean="0">
                <a:solidFill>
                  <a:srgbClr val="EAEAEA"/>
                </a:solidFill>
                <a:latin typeface="Tw Cen MT" panose="020B0602020104020603" pitchFamily="34" charset="-18"/>
              </a:rPr>
              <a:t>Zajištění technické záchrany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Typ závodu – definice rizik</a:t>
            </a:r>
          </a:p>
          <a:p>
            <a:r>
              <a:rPr lang="cs-CZ" dirty="0" smtClean="0"/>
              <a:t>Identifikace nebezpečných míst</a:t>
            </a:r>
          </a:p>
          <a:p>
            <a:r>
              <a:rPr lang="cs-CZ" dirty="0" smtClean="0"/>
              <a:t>Identifikace míst vhodných pro záchranu</a:t>
            </a:r>
          </a:p>
          <a:p>
            <a:r>
              <a:rPr lang="cs-CZ" dirty="0" smtClean="0"/>
              <a:t>Materiálně technické zabezpečení</a:t>
            </a:r>
          </a:p>
          <a:p>
            <a:r>
              <a:rPr lang="cs-CZ" dirty="0" smtClean="0"/>
              <a:t>Techniky záchrany</a:t>
            </a:r>
          </a:p>
          <a:p>
            <a:r>
              <a:rPr lang="cs-CZ" dirty="0" smtClean="0"/>
              <a:t>Personální zabezpečení</a:t>
            </a:r>
          </a:p>
        </p:txBody>
      </p:sp>
    </p:spTree>
    <p:extLst>
      <p:ext uri="{BB962C8B-B14F-4D97-AF65-F5344CB8AC3E}">
        <p14:creationId xmlns:p14="http://schemas.microsoft.com/office/powerpoint/2010/main" val="2735049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smtClean="0">
                <a:solidFill>
                  <a:srgbClr val="EAEAEA"/>
                </a:solidFill>
                <a:latin typeface="Tw Cen MT" panose="020B0602020104020603" pitchFamily="34" charset="-18"/>
              </a:rPr>
              <a:t>Zajištění technické záchrany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Typ závodu – definice rizik</a:t>
            </a:r>
          </a:p>
          <a:p>
            <a:pPr lvl="1"/>
            <a:r>
              <a:rPr lang="cs-CZ" dirty="0" smtClean="0"/>
              <a:t>Obtížnost tratě</a:t>
            </a:r>
          </a:p>
          <a:p>
            <a:pPr lvl="1"/>
            <a:r>
              <a:rPr lang="cs-CZ" dirty="0" smtClean="0"/>
              <a:t>Délka tratě</a:t>
            </a:r>
          </a:p>
          <a:p>
            <a:pPr lvl="1"/>
            <a:r>
              <a:rPr lang="cs-CZ" dirty="0" smtClean="0"/>
              <a:t>Děti</a:t>
            </a:r>
          </a:p>
          <a:p>
            <a:pPr lvl="1"/>
            <a:r>
              <a:rPr lang="cs-CZ" dirty="0" smtClean="0"/>
              <a:t>Přístupy k trati</a:t>
            </a:r>
          </a:p>
        </p:txBody>
      </p:sp>
    </p:spTree>
    <p:extLst>
      <p:ext uri="{BB962C8B-B14F-4D97-AF65-F5344CB8AC3E}">
        <p14:creationId xmlns:p14="http://schemas.microsoft.com/office/powerpoint/2010/main" val="182605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smtClean="0">
                <a:solidFill>
                  <a:srgbClr val="EAEAEA"/>
                </a:solidFill>
                <a:latin typeface="Tw Cen MT" panose="020B0602020104020603" pitchFamily="34" charset="-18"/>
              </a:rPr>
              <a:t>Zajištění technické záchrany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Identifikace nebezpečných míst</a:t>
            </a:r>
          </a:p>
          <a:p>
            <a:pPr lvl="1"/>
            <a:r>
              <a:rPr lang="cs-CZ" dirty="0" smtClean="0"/>
              <a:t>Technicky náročná místa</a:t>
            </a:r>
          </a:p>
          <a:p>
            <a:pPr lvl="1"/>
            <a:r>
              <a:rPr lang="cs-CZ" dirty="0" smtClean="0"/>
              <a:t>Technicky náročná místa na konci tratě!!!</a:t>
            </a:r>
          </a:p>
          <a:p>
            <a:pPr lvl="1"/>
            <a:r>
              <a:rPr lang="cs-CZ" dirty="0" smtClean="0"/>
              <a:t>Nepřístupná místa</a:t>
            </a:r>
          </a:p>
        </p:txBody>
      </p:sp>
    </p:spTree>
    <p:extLst>
      <p:ext uri="{BB962C8B-B14F-4D97-AF65-F5344CB8AC3E}">
        <p14:creationId xmlns:p14="http://schemas.microsoft.com/office/powerpoint/2010/main" val="2615455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smtClean="0">
                <a:solidFill>
                  <a:srgbClr val="EAEAEA"/>
                </a:solidFill>
                <a:latin typeface="Tw Cen MT" panose="020B0602020104020603" pitchFamily="34" charset="-18"/>
              </a:rPr>
              <a:t>Zajištění technické záchrany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Identifikace míst vhodných pro záchranu</a:t>
            </a:r>
          </a:p>
          <a:p>
            <a:pPr lvl="1"/>
            <a:r>
              <a:rPr lang="cs-CZ" dirty="0" smtClean="0"/>
              <a:t>Poblíž nebezpečných míst</a:t>
            </a:r>
          </a:p>
          <a:p>
            <a:pPr lvl="1"/>
            <a:r>
              <a:rPr lang="cs-CZ" dirty="0" smtClean="0"/>
              <a:t>Bezpečný přístup do vody pro provedení záchrany</a:t>
            </a:r>
          </a:p>
          <a:p>
            <a:pPr lvl="1"/>
            <a:r>
              <a:rPr lang="cs-CZ" dirty="0" smtClean="0"/>
              <a:t>Dostatek vhodného prostoru na vyndání materiálu</a:t>
            </a:r>
          </a:p>
          <a:p>
            <a:pPr lvl="1"/>
            <a:r>
              <a:rPr lang="cs-CZ" dirty="0" smtClean="0"/>
              <a:t>Zajištěný přístup</a:t>
            </a:r>
          </a:p>
          <a:p>
            <a:pPr lvl="1"/>
            <a:r>
              <a:rPr lang="cs-CZ" dirty="0" err="1" smtClean="0"/>
              <a:t>Zajistěná</a:t>
            </a:r>
            <a:r>
              <a:rPr lang="cs-CZ" dirty="0" smtClean="0"/>
              <a:t> odsunová trasa pro zraněného</a:t>
            </a:r>
          </a:p>
        </p:txBody>
      </p:sp>
    </p:spTree>
    <p:extLst>
      <p:ext uri="{BB962C8B-B14F-4D97-AF65-F5344CB8AC3E}">
        <p14:creationId xmlns:p14="http://schemas.microsoft.com/office/powerpoint/2010/main" val="143826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smtClean="0">
                <a:solidFill>
                  <a:srgbClr val="EAEAEA"/>
                </a:solidFill>
                <a:latin typeface="Tw Cen MT" panose="020B0602020104020603" pitchFamily="34" charset="-18"/>
              </a:rPr>
              <a:t>Zajištění technické záchrany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Materiálně technické zabezpečení</a:t>
            </a:r>
          </a:p>
          <a:p>
            <a:pPr lvl="1"/>
            <a:r>
              <a:rPr lang="cs-CZ" dirty="0" smtClean="0"/>
              <a:t>OOP záchranářů</a:t>
            </a:r>
          </a:p>
          <a:p>
            <a:pPr lvl="2"/>
            <a:r>
              <a:rPr lang="cs-CZ" dirty="0" smtClean="0"/>
              <a:t>Vesta se sdruženým hrudním popruhem s dostatečným </a:t>
            </a:r>
            <a:r>
              <a:rPr lang="cs-CZ" dirty="0" smtClean="0"/>
              <a:t>výtlakem</a:t>
            </a:r>
            <a:r>
              <a:rPr lang="en-US" dirty="0" smtClean="0"/>
              <a:t> + n</a:t>
            </a:r>
            <a:r>
              <a:rPr lang="cs-CZ" smtClean="0"/>
              <a:t>ůž</a:t>
            </a:r>
            <a:endParaRPr lang="cs-CZ" dirty="0" smtClean="0"/>
          </a:p>
          <a:p>
            <a:pPr lvl="2"/>
            <a:r>
              <a:rPr lang="cs-CZ" dirty="0" smtClean="0"/>
              <a:t>Helma</a:t>
            </a:r>
          </a:p>
          <a:p>
            <a:pPr lvl="1"/>
            <a:r>
              <a:rPr lang="cs-CZ" dirty="0" smtClean="0"/>
              <a:t>Lana / házecí pytlíky</a:t>
            </a:r>
          </a:p>
          <a:p>
            <a:pPr lvl="1"/>
            <a:r>
              <a:rPr lang="cs-CZ" dirty="0" smtClean="0"/>
              <a:t>Ploché </a:t>
            </a:r>
            <a:r>
              <a:rPr lang="cs-CZ" dirty="0" err="1" smtClean="0"/>
              <a:t>smyce</a:t>
            </a:r>
            <a:r>
              <a:rPr lang="cs-CZ" dirty="0" smtClean="0"/>
              <a:t> na kotvení</a:t>
            </a:r>
          </a:p>
          <a:p>
            <a:pPr lvl="1"/>
            <a:r>
              <a:rPr lang="cs-CZ" dirty="0" smtClean="0"/>
              <a:t>Karabiny s pojistkami zámků</a:t>
            </a:r>
          </a:p>
          <a:p>
            <a:pPr lvl="1"/>
            <a:r>
              <a:rPr lang="cs-CZ" dirty="0" smtClean="0"/>
              <a:t>Plavidla</a:t>
            </a:r>
          </a:p>
        </p:txBody>
      </p:sp>
    </p:spTree>
    <p:extLst>
      <p:ext uri="{BB962C8B-B14F-4D97-AF65-F5344CB8AC3E}">
        <p14:creationId xmlns:p14="http://schemas.microsoft.com/office/powerpoint/2010/main" val="157237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smtClean="0">
                <a:solidFill>
                  <a:srgbClr val="EAEAEA"/>
                </a:solidFill>
                <a:latin typeface="Tw Cen MT" panose="020B0602020104020603" pitchFamily="34" charset="-18"/>
              </a:rPr>
              <a:t>Zajištění technické záchrany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Techniky záchrany</a:t>
            </a:r>
          </a:p>
          <a:p>
            <a:pPr lvl="1"/>
            <a:r>
              <a:rPr lang="cs-CZ" dirty="0" smtClean="0"/>
              <a:t>Materiál </a:t>
            </a:r>
            <a:r>
              <a:rPr lang="cs-CZ" dirty="0" err="1" smtClean="0"/>
              <a:t>vs</a:t>
            </a:r>
            <a:r>
              <a:rPr lang="cs-CZ" dirty="0" smtClean="0"/>
              <a:t> Osoby</a:t>
            </a:r>
          </a:p>
          <a:p>
            <a:pPr lvl="1"/>
            <a:endParaRPr lang="cs-CZ" dirty="0" smtClean="0"/>
          </a:p>
          <a:p>
            <a:pPr lvl="1"/>
            <a:r>
              <a:rPr lang="cs-CZ" dirty="0" smtClean="0"/>
              <a:t>Neupoutaný zachránce</a:t>
            </a:r>
          </a:p>
          <a:p>
            <a:pPr lvl="1"/>
            <a:r>
              <a:rPr lang="cs-CZ" dirty="0" smtClean="0"/>
              <a:t>Upoutaný zachránce</a:t>
            </a:r>
          </a:p>
          <a:p>
            <a:pPr lvl="1"/>
            <a:r>
              <a:rPr lang="cs-CZ" dirty="0" smtClean="0"/>
              <a:t>Plavidlo</a:t>
            </a:r>
          </a:p>
          <a:p>
            <a:pPr lvl="1"/>
            <a:endParaRPr lang="cs-CZ" dirty="0" smtClean="0"/>
          </a:p>
          <a:p>
            <a:pPr lvl="1"/>
            <a:r>
              <a:rPr lang="cs-CZ" dirty="0" smtClean="0"/>
              <a:t>Házecí pytlík</a:t>
            </a:r>
          </a:p>
        </p:txBody>
      </p:sp>
    </p:spTree>
    <p:extLst>
      <p:ext uri="{BB962C8B-B14F-4D97-AF65-F5344CB8AC3E}">
        <p14:creationId xmlns:p14="http://schemas.microsoft.com/office/powerpoint/2010/main" val="145947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smtClean="0">
                <a:solidFill>
                  <a:srgbClr val="EAEAEA"/>
                </a:solidFill>
                <a:latin typeface="Tw Cen MT" panose="020B0602020104020603" pitchFamily="34" charset="-18"/>
              </a:rPr>
              <a:t>Zajištění technické záchrany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Neupoutaný zachránce</a:t>
            </a:r>
          </a:p>
          <a:p>
            <a:pPr lvl="1"/>
            <a:r>
              <a:rPr lang="cs-CZ" dirty="0" smtClean="0"/>
              <a:t>Rizikové</a:t>
            </a:r>
          </a:p>
          <a:p>
            <a:pPr lvl="1"/>
            <a:r>
              <a:rPr lang="cs-CZ" dirty="0" smtClean="0"/>
              <a:t>Jen v zcela bezpečných a jednoduchých místech</a:t>
            </a:r>
          </a:p>
          <a:p>
            <a:pPr lvl="1"/>
            <a:r>
              <a:rPr lang="cs-CZ" dirty="0" smtClean="0"/>
              <a:t>Malá rychlost proudu</a:t>
            </a:r>
          </a:p>
          <a:p>
            <a:pPr lvl="1"/>
            <a:r>
              <a:rPr lang="cs-CZ" dirty="0" smtClean="0"/>
              <a:t>Snadné vytažení věcí na břeh</a:t>
            </a:r>
          </a:p>
          <a:p>
            <a:pPr lvl="1"/>
            <a:r>
              <a:rPr lang="cs-CZ" dirty="0" smtClean="0"/>
              <a:t>Jednoduché na provedení</a:t>
            </a:r>
          </a:p>
          <a:p>
            <a:pPr lvl="1"/>
            <a:r>
              <a:rPr lang="cs-CZ" dirty="0" smtClean="0"/>
              <a:t>Flexibilní pohyb po břehu</a:t>
            </a:r>
          </a:p>
        </p:txBody>
      </p:sp>
    </p:spTree>
    <p:extLst>
      <p:ext uri="{BB962C8B-B14F-4D97-AF65-F5344CB8AC3E}">
        <p14:creationId xmlns:p14="http://schemas.microsoft.com/office/powerpoint/2010/main" val="228610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smtClean="0">
                <a:solidFill>
                  <a:srgbClr val="EAEAEA"/>
                </a:solidFill>
                <a:latin typeface="Tw Cen MT" panose="020B0602020104020603" pitchFamily="34" charset="-18"/>
              </a:rPr>
              <a:t>Zajištění technické záchrany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Upoutaný zachránce</a:t>
            </a:r>
          </a:p>
          <a:p>
            <a:pPr lvl="1"/>
            <a:r>
              <a:rPr lang="cs-CZ" dirty="0" smtClean="0"/>
              <a:t>Ideálně ve dvou osobách</a:t>
            </a:r>
          </a:p>
          <a:p>
            <a:pPr lvl="1"/>
            <a:r>
              <a:rPr lang="cs-CZ" dirty="0" smtClean="0"/>
              <a:t>Náročné na výběr místa</a:t>
            </a:r>
          </a:p>
          <a:p>
            <a:pPr lvl="2"/>
            <a:r>
              <a:rPr lang="cs-CZ" dirty="0" smtClean="0"/>
              <a:t>Bezpečné místo pro skok</a:t>
            </a:r>
          </a:p>
          <a:p>
            <a:pPr lvl="2"/>
            <a:r>
              <a:rPr lang="cs-CZ" dirty="0" smtClean="0"/>
              <a:t>Dostatečně velký protiproud na výkyv lana</a:t>
            </a:r>
          </a:p>
          <a:p>
            <a:pPr lvl="1"/>
            <a:r>
              <a:rPr lang="cs-CZ" dirty="0" smtClean="0"/>
              <a:t>Velmi efektivní</a:t>
            </a:r>
          </a:p>
          <a:p>
            <a:pPr lvl="1"/>
            <a:r>
              <a:rPr lang="cs-CZ" dirty="0" smtClean="0"/>
              <a:t>Bezpečné</a:t>
            </a:r>
          </a:p>
          <a:p>
            <a:pPr lvl="1"/>
            <a:r>
              <a:rPr lang="cs-CZ" dirty="0" smtClean="0"/>
              <a:t>Málo flexibilní</a:t>
            </a:r>
          </a:p>
        </p:txBody>
      </p:sp>
    </p:spTree>
    <p:extLst>
      <p:ext uri="{BB962C8B-B14F-4D97-AF65-F5344CB8AC3E}">
        <p14:creationId xmlns:p14="http://schemas.microsoft.com/office/powerpoint/2010/main" val="1303473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smtClean="0">
                <a:solidFill>
                  <a:srgbClr val="EAEAEA"/>
                </a:solidFill>
                <a:latin typeface="Tw Cen MT" panose="020B0602020104020603" pitchFamily="34" charset="-18"/>
              </a:rPr>
              <a:t>Zajištění technické záchrany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Upoutaný zachránce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2168815"/>
            <a:ext cx="6120680" cy="4590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690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smtClean="0">
                <a:solidFill>
                  <a:srgbClr val="EAEAEA"/>
                </a:solidFill>
                <a:latin typeface="Tw Cen MT" panose="020B0602020104020603" pitchFamily="34" charset="-18"/>
              </a:rPr>
              <a:t>Zajištění technické záchrany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Upoutaný zachránce</a:t>
            </a:r>
          </a:p>
          <a:p>
            <a:pPr lvl="1"/>
            <a:r>
              <a:rPr lang="cs-CZ" dirty="0" smtClean="0"/>
              <a:t>Skok na hrudník, kontrola lana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424" y="2713708"/>
            <a:ext cx="3291951" cy="246896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552" y="3201070"/>
            <a:ext cx="3291951" cy="246896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4532" y="3805734"/>
            <a:ext cx="3291951" cy="24689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52120" y="4293096"/>
            <a:ext cx="3291951" cy="2468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35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smtClean="0">
                <a:solidFill>
                  <a:srgbClr val="EAEAEA"/>
                </a:solidFill>
                <a:latin typeface="Tw Cen MT" panose="020B0602020104020603" pitchFamily="34" charset="-18"/>
              </a:rPr>
              <a:t>Zajištění technické záchrany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Plavidlo</a:t>
            </a:r>
          </a:p>
          <a:p>
            <a:pPr lvl="1"/>
            <a:r>
              <a:rPr lang="cs-CZ" dirty="0" smtClean="0"/>
              <a:t>Upoutané – raft</a:t>
            </a:r>
          </a:p>
          <a:p>
            <a:pPr lvl="2"/>
            <a:r>
              <a:rPr lang="cs-CZ" dirty="0" smtClean="0"/>
              <a:t>Vysoce efektivní</a:t>
            </a:r>
          </a:p>
          <a:p>
            <a:pPr lvl="2"/>
            <a:r>
              <a:rPr lang="cs-CZ" dirty="0" smtClean="0"/>
              <a:t>Málo flexibilní</a:t>
            </a:r>
          </a:p>
          <a:p>
            <a:pPr lvl="2"/>
            <a:r>
              <a:rPr lang="cs-CZ" dirty="0" smtClean="0"/>
              <a:t>Dlouhá příprava</a:t>
            </a:r>
          </a:p>
          <a:p>
            <a:pPr lvl="1"/>
            <a:r>
              <a:rPr lang="cs-CZ" dirty="0" smtClean="0"/>
              <a:t>Neupoutané – </a:t>
            </a:r>
            <a:r>
              <a:rPr lang="cs-CZ" dirty="0" err="1" smtClean="0"/>
              <a:t>safety</a:t>
            </a:r>
            <a:r>
              <a:rPr lang="cs-CZ" dirty="0" smtClean="0"/>
              <a:t> kajakáři</a:t>
            </a:r>
          </a:p>
          <a:p>
            <a:pPr lvl="2"/>
            <a:r>
              <a:rPr lang="cs-CZ" dirty="0" smtClean="0"/>
              <a:t>Jednoduchý terén, kde lze loď dotlačit ke břehu</a:t>
            </a:r>
          </a:p>
          <a:p>
            <a:pPr lvl="2"/>
            <a:r>
              <a:rPr lang="cs-CZ" dirty="0" smtClean="0"/>
              <a:t>Flexibilní</a:t>
            </a:r>
          </a:p>
          <a:p>
            <a:pPr lvl="2"/>
            <a:r>
              <a:rPr lang="cs-CZ" dirty="0" smtClean="0"/>
              <a:t>Problematická záchrana osob v bezvědomí</a:t>
            </a:r>
          </a:p>
        </p:txBody>
      </p:sp>
    </p:spTree>
    <p:extLst>
      <p:ext uri="{BB962C8B-B14F-4D97-AF65-F5344CB8AC3E}">
        <p14:creationId xmlns:p14="http://schemas.microsoft.com/office/powerpoint/2010/main" val="2243996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smtClean="0">
                <a:solidFill>
                  <a:srgbClr val="EAEAEA"/>
                </a:solidFill>
                <a:latin typeface="Tw Cen MT" panose="020B0602020104020603" pitchFamily="34" charset="-18"/>
              </a:rPr>
              <a:t>Zajištění technické záchrany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Házecí pytlík</a:t>
            </a:r>
          </a:p>
          <a:p>
            <a:pPr lvl="1"/>
            <a:r>
              <a:rPr lang="cs-CZ" dirty="0" smtClean="0"/>
              <a:t>Pouze na záchranu osob</a:t>
            </a:r>
          </a:p>
          <a:p>
            <a:pPr lvl="1"/>
            <a:r>
              <a:rPr lang="cs-CZ" dirty="0" smtClean="0"/>
              <a:t>Flexibilní</a:t>
            </a:r>
          </a:p>
          <a:p>
            <a:pPr lvl="1"/>
            <a:r>
              <a:rPr lang="cs-CZ" dirty="0" smtClean="0"/>
              <a:t>Nutný delší trénink dovednosti - odhad</a:t>
            </a:r>
          </a:p>
          <a:p>
            <a:pPr lvl="1"/>
            <a:r>
              <a:rPr lang="cs-CZ" dirty="0" smtClean="0"/>
              <a:t>Ideálně více pytlíků na jednom stanovišti</a:t>
            </a:r>
          </a:p>
          <a:p>
            <a:pPr lvl="1"/>
            <a:r>
              <a:rPr lang="cs-CZ" dirty="0" smtClean="0"/>
              <a:t>Nevhodné na slalomové závody - dráty</a:t>
            </a:r>
          </a:p>
          <a:p>
            <a:pPr lvl="1"/>
            <a:r>
              <a:rPr lang="cs-CZ" dirty="0" smtClean="0"/>
              <a:t>Nevhodné při velkém množství lodí na jednou  </a:t>
            </a:r>
          </a:p>
        </p:txBody>
      </p:sp>
    </p:spTree>
    <p:extLst>
      <p:ext uri="{BB962C8B-B14F-4D97-AF65-F5344CB8AC3E}">
        <p14:creationId xmlns:p14="http://schemas.microsoft.com/office/powerpoint/2010/main" val="309854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smtClean="0">
                <a:solidFill>
                  <a:srgbClr val="EAEAEA"/>
                </a:solidFill>
                <a:latin typeface="Tw Cen MT" panose="020B0602020104020603" pitchFamily="34" charset="-18"/>
              </a:rPr>
              <a:t>Zajištění technické záchrany</a:t>
            </a:r>
            <a:endParaRPr lang="cs-CZ" altLang="cs-CZ" sz="3200" b="1" dirty="0">
              <a:solidFill>
                <a:srgbClr val="EAEAEA"/>
              </a:solidFill>
              <a:latin typeface="Tw Cen MT" panose="020B0602020104020603" pitchFamily="34" charset="-18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Personální zabezpečení</a:t>
            </a:r>
          </a:p>
          <a:p>
            <a:pPr lvl="1"/>
            <a:r>
              <a:rPr lang="cs-CZ" dirty="0" smtClean="0"/>
              <a:t>Vedoucího záchrany</a:t>
            </a:r>
          </a:p>
          <a:p>
            <a:pPr lvl="1"/>
            <a:r>
              <a:rPr lang="cs-CZ" dirty="0" smtClean="0"/>
              <a:t>Členové týmu</a:t>
            </a:r>
          </a:p>
          <a:p>
            <a:pPr lvl="2"/>
            <a:r>
              <a:rPr lang="cs-CZ" dirty="0" smtClean="0"/>
              <a:t>Znalosti</a:t>
            </a:r>
          </a:p>
          <a:p>
            <a:pPr lvl="2"/>
            <a:r>
              <a:rPr lang="cs-CZ" dirty="0" smtClean="0"/>
              <a:t>Výcvik</a:t>
            </a:r>
          </a:p>
          <a:p>
            <a:pPr lvl="2"/>
            <a:r>
              <a:rPr lang="cs-CZ" dirty="0" smtClean="0"/>
              <a:t>Trénink</a:t>
            </a:r>
          </a:p>
          <a:p>
            <a:pPr lvl="2"/>
            <a:r>
              <a:rPr lang="cs-CZ" dirty="0" smtClean="0"/>
              <a:t>Voda a transport</a:t>
            </a:r>
          </a:p>
          <a:p>
            <a:pPr lvl="2"/>
            <a:endParaRPr lang="cs-CZ" dirty="0"/>
          </a:p>
          <a:p>
            <a:pPr lvl="1"/>
            <a:r>
              <a:rPr lang="cs-CZ" dirty="0" smtClean="0"/>
              <a:t>Záchranný tým je potřeba cvičit, doplňovat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128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3200400" y="533400"/>
            <a:ext cx="59436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cs-CZ" altLang="cs-CZ" sz="3200" b="1" dirty="0" smtClean="0">
                <a:solidFill>
                  <a:srgbClr val="F8F8F8"/>
                </a:solidFill>
                <a:latin typeface="Tw Cen MT" panose="020B0602020104020603" pitchFamily="34" charset="-18"/>
              </a:rPr>
              <a:t>Závěr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Zdravotní zajištění závodů</a:t>
            </a:r>
          </a:p>
          <a:p>
            <a:r>
              <a:rPr lang="cs-CZ" dirty="0" smtClean="0"/>
              <a:t>Zajištění technické záchrany v průběhu závodu</a:t>
            </a:r>
          </a:p>
          <a:p>
            <a:pPr lvl="1"/>
            <a:r>
              <a:rPr lang="cs-CZ" dirty="0" smtClean="0"/>
              <a:t>Teoretická část</a:t>
            </a:r>
          </a:p>
          <a:p>
            <a:pPr lvl="1"/>
            <a:r>
              <a:rPr lang="cs-CZ" dirty="0" smtClean="0"/>
              <a:t>Praktická část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76257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s-CZ" dirty="0" smtClean="0"/>
              <a:t>Děkuji za pozornost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9426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ablona">
  <a:themeElements>
    <a:clrScheme name="sablon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ablon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blon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blon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ablon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sablona</Template>
  <TotalTime>446</TotalTime>
  <Words>418</Words>
  <Application>Microsoft Office PowerPoint</Application>
  <PresentationFormat>On-screen Show (4:3)</PresentationFormat>
  <Paragraphs>128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Tw Cen MT</vt:lpstr>
      <vt:lpstr>sablona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Ondra</dc:creator>
  <cp:lastModifiedBy>Ondra</cp:lastModifiedBy>
  <cp:revision>21</cp:revision>
  <dcterms:created xsi:type="dcterms:W3CDTF">2023-10-19T10:42:26Z</dcterms:created>
  <dcterms:modified xsi:type="dcterms:W3CDTF">2023-10-22T09:09:56Z</dcterms:modified>
</cp:coreProperties>
</file>