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ink/ink1.xml" ContentType="application/inkml+xml"/>
  <Override PartName="/ppt/notesSlides/notesSlide5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6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notesMasterIdLst>
    <p:notesMasterId r:id="rId127"/>
  </p:notesMasterIdLst>
  <p:sldIdLst>
    <p:sldId id="256" r:id="rId2"/>
    <p:sldId id="297" r:id="rId3"/>
    <p:sldId id="333" r:id="rId4"/>
    <p:sldId id="335" r:id="rId5"/>
    <p:sldId id="298" r:id="rId6"/>
    <p:sldId id="334" r:id="rId7"/>
    <p:sldId id="337" r:id="rId8"/>
    <p:sldId id="338" r:id="rId9"/>
    <p:sldId id="329" r:id="rId10"/>
    <p:sldId id="278" r:id="rId11"/>
    <p:sldId id="257" r:id="rId12"/>
    <p:sldId id="339" r:id="rId13"/>
    <p:sldId id="258" r:id="rId14"/>
    <p:sldId id="259" r:id="rId15"/>
    <p:sldId id="279" r:id="rId16"/>
    <p:sldId id="280" r:id="rId17"/>
    <p:sldId id="260" r:id="rId18"/>
    <p:sldId id="261" r:id="rId19"/>
    <p:sldId id="262" r:id="rId20"/>
    <p:sldId id="263" r:id="rId21"/>
    <p:sldId id="264" r:id="rId22"/>
    <p:sldId id="265" r:id="rId23"/>
    <p:sldId id="266" r:id="rId24"/>
    <p:sldId id="267" r:id="rId25"/>
    <p:sldId id="340" r:id="rId26"/>
    <p:sldId id="268" r:id="rId27"/>
    <p:sldId id="269" r:id="rId28"/>
    <p:sldId id="270" r:id="rId29"/>
    <p:sldId id="271" r:id="rId30"/>
    <p:sldId id="272" r:id="rId31"/>
    <p:sldId id="273" r:id="rId32"/>
    <p:sldId id="274" r:id="rId33"/>
    <p:sldId id="275" r:id="rId34"/>
    <p:sldId id="276" r:id="rId35"/>
    <p:sldId id="375" r:id="rId36"/>
    <p:sldId id="341" r:id="rId37"/>
    <p:sldId id="343" r:id="rId38"/>
    <p:sldId id="299" r:id="rId39"/>
    <p:sldId id="300" r:id="rId40"/>
    <p:sldId id="301" r:id="rId41"/>
    <p:sldId id="344" r:id="rId42"/>
    <p:sldId id="351" r:id="rId43"/>
    <p:sldId id="295" r:id="rId44"/>
    <p:sldId id="306" r:id="rId45"/>
    <p:sldId id="345" r:id="rId46"/>
    <p:sldId id="347" r:id="rId47"/>
    <p:sldId id="348" r:id="rId48"/>
    <p:sldId id="349" r:id="rId49"/>
    <p:sldId id="307" r:id="rId50"/>
    <p:sldId id="353" r:id="rId51"/>
    <p:sldId id="365" r:id="rId52"/>
    <p:sldId id="355" r:id="rId53"/>
    <p:sldId id="356" r:id="rId54"/>
    <p:sldId id="357" r:id="rId55"/>
    <p:sldId id="358" r:id="rId56"/>
    <p:sldId id="366" r:id="rId57"/>
    <p:sldId id="359" r:id="rId58"/>
    <p:sldId id="360" r:id="rId59"/>
    <p:sldId id="305" r:id="rId60"/>
    <p:sldId id="361" r:id="rId61"/>
    <p:sldId id="362" r:id="rId62"/>
    <p:sldId id="363" r:id="rId63"/>
    <p:sldId id="364" r:id="rId64"/>
    <p:sldId id="368" r:id="rId65"/>
    <p:sldId id="367" r:id="rId66"/>
    <p:sldId id="369" r:id="rId67"/>
    <p:sldId id="370" r:id="rId68"/>
    <p:sldId id="371" r:id="rId69"/>
    <p:sldId id="372" r:id="rId70"/>
    <p:sldId id="374" r:id="rId71"/>
    <p:sldId id="308" r:id="rId72"/>
    <p:sldId id="309" r:id="rId73"/>
    <p:sldId id="317" r:id="rId74"/>
    <p:sldId id="376" r:id="rId75"/>
    <p:sldId id="310" r:id="rId76"/>
    <p:sldId id="378" r:id="rId77"/>
    <p:sldId id="380" r:id="rId78"/>
    <p:sldId id="382" r:id="rId79"/>
    <p:sldId id="383" r:id="rId80"/>
    <p:sldId id="327" r:id="rId81"/>
    <p:sldId id="328" r:id="rId82"/>
    <p:sldId id="391" r:id="rId83"/>
    <p:sldId id="386" r:id="rId84"/>
    <p:sldId id="388" r:id="rId85"/>
    <p:sldId id="390" r:id="rId86"/>
    <p:sldId id="294" r:id="rId87"/>
    <p:sldId id="394" r:id="rId88"/>
    <p:sldId id="393" r:id="rId89"/>
    <p:sldId id="396" r:id="rId90"/>
    <p:sldId id="399" r:id="rId91"/>
    <p:sldId id="398" r:id="rId92"/>
    <p:sldId id="401" r:id="rId93"/>
    <p:sldId id="402" r:id="rId94"/>
    <p:sldId id="404" r:id="rId95"/>
    <p:sldId id="288" r:id="rId96"/>
    <p:sldId id="289" r:id="rId97"/>
    <p:sldId id="406" r:id="rId98"/>
    <p:sldId id="312" r:id="rId99"/>
    <p:sldId id="407" r:id="rId100"/>
    <p:sldId id="409" r:id="rId101"/>
    <p:sldId id="410" r:id="rId102"/>
    <p:sldId id="412" r:id="rId103"/>
    <p:sldId id="277" r:id="rId104"/>
    <p:sldId id="414" r:id="rId105"/>
    <p:sldId id="415" r:id="rId106"/>
    <p:sldId id="416" r:id="rId107"/>
    <p:sldId id="417" r:id="rId108"/>
    <p:sldId id="418" r:id="rId109"/>
    <p:sldId id="313" r:id="rId110"/>
    <p:sldId id="314" r:id="rId111"/>
    <p:sldId id="315" r:id="rId112"/>
    <p:sldId id="325" r:id="rId113"/>
    <p:sldId id="420" r:id="rId114"/>
    <p:sldId id="422" r:id="rId115"/>
    <p:sldId id="281" r:id="rId116"/>
    <p:sldId id="290" r:id="rId117"/>
    <p:sldId id="282" r:id="rId118"/>
    <p:sldId id="283" r:id="rId119"/>
    <p:sldId id="284" r:id="rId120"/>
    <p:sldId id="291" r:id="rId121"/>
    <p:sldId id="423" r:id="rId122"/>
    <p:sldId id="286" r:id="rId123"/>
    <p:sldId id="287" r:id="rId124"/>
    <p:sldId id="292" r:id="rId125"/>
    <p:sldId id="316" r:id="rId126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Střední styl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Světlý styl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presProps" Target="presProps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viewProps" Target="viewProps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theme" Target="theme/theme1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tableStyles" Target="tableStyles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6" Type="http://schemas.openxmlformats.org/officeDocument/2006/relationships/slide" Target="slides/slide2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025FC3-703D-437D-9869-2BCE7EB55748}" type="doc">
      <dgm:prSet loTypeId="urn:microsoft.com/office/officeart/2005/8/layout/hierarchy1" loCatId="hierarchy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866588C-13AF-4FDA-8A67-6BE6ED9E76A6}">
      <dgm:prSet/>
      <dgm:spPr/>
      <dgm:t>
        <a:bodyPr/>
        <a:lstStyle/>
        <a:p>
          <a:r>
            <a:rPr lang="cs-CZ"/>
            <a:t>- Zkušenosti </a:t>
          </a:r>
          <a:endParaRPr lang="en-US"/>
        </a:p>
      </dgm:t>
    </dgm:pt>
    <dgm:pt modelId="{2DF71B7B-1935-493B-A15F-8C26830FE8E6}" type="parTrans" cxnId="{0209F3AC-725C-4528-A5C2-671497C36A73}">
      <dgm:prSet/>
      <dgm:spPr/>
      <dgm:t>
        <a:bodyPr/>
        <a:lstStyle/>
        <a:p>
          <a:endParaRPr lang="en-US"/>
        </a:p>
      </dgm:t>
    </dgm:pt>
    <dgm:pt modelId="{8DCE640D-A08E-4521-97DE-F14AEB3D1C27}" type="sibTrans" cxnId="{0209F3AC-725C-4528-A5C2-671497C36A73}">
      <dgm:prSet/>
      <dgm:spPr/>
      <dgm:t>
        <a:bodyPr/>
        <a:lstStyle/>
        <a:p>
          <a:endParaRPr lang="en-US"/>
        </a:p>
      </dgm:t>
    </dgm:pt>
    <dgm:pt modelId="{83586B3C-B94A-4F16-9319-A31AA0A1508A}">
      <dgm:prSet/>
      <dgm:spPr/>
      <dgm:t>
        <a:bodyPr/>
        <a:lstStyle/>
        <a:p>
          <a:r>
            <a:rPr lang="cs-CZ"/>
            <a:t>- Osobnostní předpoklady </a:t>
          </a:r>
          <a:endParaRPr lang="en-US"/>
        </a:p>
      </dgm:t>
    </dgm:pt>
    <dgm:pt modelId="{6161612C-462E-493E-9A76-C60CACABC60E}" type="parTrans" cxnId="{E62E7D24-7D97-40BC-AE1D-1E32FC54F7B7}">
      <dgm:prSet/>
      <dgm:spPr/>
      <dgm:t>
        <a:bodyPr/>
        <a:lstStyle/>
        <a:p>
          <a:endParaRPr lang="en-US"/>
        </a:p>
      </dgm:t>
    </dgm:pt>
    <dgm:pt modelId="{B5DA97BD-A01B-4F3E-8789-53378586E32D}" type="sibTrans" cxnId="{E62E7D24-7D97-40BC-AE1D-1E32FC54F7B7}">
      <dgm:prSet/>
      <dgm:spPr/>
      <dgm:t>
        <a:bodyPr/>
        <a:lstStyle/>
        <a:p>
          <a:endParaRPr lang="en-US"/>
        </a:p>
      </dgm:t>
    </dgm:pt>
    <dgm:pt modelId="{B23F39E1-4E1E-4641-8E38-6118583014D2}">
      <dgm:prSet/>
      <dgm:spPr/>
      <dgm:t>
        <a:bodyPr/>
        <a:lstStyle/>
        <a:p>
          <a:r>
            <a:rPr lang="cs-CZ"/>
            <a:t>- Obecné i speciální vzdělání </a:t>
          </a:r>
          <a:endParaRPr lang="en-US"/>
        </a:p>
      </dgm:t>
    </dgm:pt>
    <dgm:pt modelId="{A9A11436-885B-47CF-AE9B-1D615DF63977}" type="parTrans" cxnId="{72CCEC34-5203-48B8-9EA3-2F28F3726342}">
      <dgm:prSet/>
      <dgm:spPr/>
      <dgm:t>
        <a:bodyPr/>
        <a:lstStyle/>
        <a:p>
          <a:endParaRPr lang="en-US"/>
        </a:p>
      </dgm:t>
    </dgm:pt>
    <dgm:pt modelId="{5943B4C4-6A2E-48B0-978E-5D7506123C88}" type="sibTrans" cxnId="{72CCEC34-5203-48B8-9EA3-2F28F3726342}">
      <dgm:prSet/>
      <dgm:spPr/>
      <dgm:t>
        <a:bodyPr/>
        <a:lstStyle/>
        <a:p>
          <a:endParaRPr lang="en-US"/>
        </a:p>
      </dgm:t>
    </dgm:pt>
    <dgm:pt modelId="{6D8FCBCB-C020-414F-B10F-20100EA97EF3}" type="pres">
      <dgm:prSet presAssocID="{65025FC3-703D-437D-9869-2BCE7EB5574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7DB2182-7348-4AE0-A58E-D14D854FECED}" type="pres">
      <dgm:prSet presAssocID="{8866588C-13AF-4FDA-8A67-6BE6ED9E76A6}" presName="hierRoot1" presStyleCnt="0"/>
      <dgm:spPr/>
    </dgm:pt>
    <dgm:pt modelId="{8601242B-B5B2-4B88-BC17-A5F5168DEAD8}" type="pres">
      <dgm:prSet presAssocID="{8866588C-13AF-4FDA-8A67-6BE6ED9E76A6}" presName="composite" presStyleCnt="0"/>
      <dgm:spPr/>
    </dgm:pt>
    <dgm:pt modelId="{80B982BB-3BEF-404C-9331-CA5AC7D5FE98}" type="pres">
      <dgm:prSet presAssocID="{8866588C-13AF-4FDA-8A67-6BE6ED9E76A6}" presName="background" presStyleLbl="node0" presStyleIdx="0" presStyleCnt="3"/>
      <dgm:spPr/>
    </dgm:pt>
    <dgm:pt modelId="{E449F754-6C53-440F-8BB5-131A9F28B9A1}" type="pres">
      <dgm:prSet presAssocID="{8866588C-13AF-4FDA-8A67-6BE6ED9E76A6}" presName="text" presStyleLbl="fgAcc0" presStyleIdx="0" presStyleCnt="3">
        <dgm:presLayoutVars>
          <dgm:chPref val="3"/>
        </dgm:presLayoutVars>
      </dgm:prSet>
      <dgm:spPr/>
    </dgm:pt>
    <dgm:pt modelId="{7DE0957A-6937-4FA8-81B2-1A320E6F8569}" type="pres">
      <dgm:prSet presAssocID="{8866588C-13AF-4FDA-8A67-6BE6ED9E76A6}" presName="hierChild2" presStyleCnt="0"/>
      <dgm:spPr/>
    </dgm:pt>
    <dgm:pt modelId="{2B7720B0-8B47-4377-B88A-52D88AE9BA39}" type="pres">
      <dgm:prSet presAssocID="{83586B3C-B94A-4F16-9319-A31AA0A1508A}" presName="hierRoot1" presStyleCnt="0"/>
      <dgm:spPr/>
    </dgm:pt>
    <dgm:pt modelId="{C16569FD-7BCA-4965-BA79-D52D83427014}" type="pres">
      <dgm:prSet presAssocID="{83586B3C-B94A-4F16-9319-A31AA0A1508A}" presName="composite" presStyleCnt="0"/>
      <dgm:spPr/>
    </dgm:pt>
    <dgm:pt modelId="{D0A545C9-32F9-4CAE-A516-D809D2D423B7}" type="pres">
      <dgm:prSet presAssocID="{83586B3C-B94A-4F16-9319-A31AA0A1508A}" presName="background" presStyleLbl="node0" presStyleIdx="1" presStyleCnt="3"/>
      <dgm:spPr/>
    </dgm:pt>
    <dgm:pt modelId="{7FCF32B6-A545-4B4F-ADFD-840A205B627F}" type="pres">
      <dgm:prSet presAssocID="{83586B3C-B94A-4F16-9319-A31AA0A1508A}" presName="text" presStyleLbl="fgAcc0" presStyleIdx="1" presStyleCnt="3">
        <dgm:presLayoutVars>
          <dgm:chPref val="3"/>
        </dgm:presLayoutVars>
      </dgm:prSet>
      <dgm:spPr/>
    </dgm:pt>
    <dgm:pt modelId="{F6CAA6DB-0451-4A56-842B-4AC34CEEFC7A}" type="pres">
      <dgm:prSet presAssocID="{83586B3C-B94A-4F16-9319-A31AA0A1508A}" presName="hierChild2" presStyleCnt="0"/>
      <dgm:spPr/>
    </dgm:pt>
    <dgm:pt modelId="{472F8871-B37C-439E-B530-3C010B4EC14F}" type="pres">
      <dgm:prSet presAssocID="{B23F39E1-4E1E-4641-8E38-6118583014D2}" presName="hierRoot1" presStyleCnt="0"/>
      <dgm:spPr/>
    </dgm:pt>
    <dgm:pt modelId="{A93D36B1-3ACA-4EBE-95B0-ED1010F10285}" type="pres">
      <dgm:prSet presAssocID="{B23F39E1-4E1E-4641-8E38-6118583014D2}" presName="composite" presStyleCnt="0"/>
      <dgm:spPr/>
    </dgm:pt>
    <dgm:pt modelId="{218F3418-FF6C-4934-B232-8100C79B52F9}" type="pres">
      <dgm:prSet presAssocID="{B23F39E1-4E1E-4641-8E38-6118583014D2}" presName="background" presStyleLbl="node0" presStyleIdx="2" presStyleCnt="3"/>
      <dgm:spPr/>
    </dgm:pt>
    <dgm:pt modelId="{E7C4F69C-DAE3-46CA-AF32-6F0DFD60CD8A}" type="pres">
      <dgm:prSet presAssocID="{B23F39E1-4E1E-4641-8E38-6118583014D2}" presName="text" presStyleLbl="fgAcc0" presStyleIdx="2" presStyleCnt="3">
        <dgm:presLayoutVars>
          <dgm:chPref val="3"/>
        </dgm:presLayoutVars>
      </dgm:prSet>
      <dgm:spPr/>
    </dgm:pt>
    <dgm:pt modelId="{C49FB1F3-46D5-45A6-8D91-BFF142F2F65E}" type="pres">
      <dgm:prSet presAssocID="{B23F39E1-4E1E-4641-8E38-6118583014D2}" presName="hierChild2" presStyleCnt="0"/>
      <dgm:spPr/>
    </dgm:pt>
  </dgm:ptLst>
  <dgm:cxnLst>
    <dgm:cxn modelId="{E62E7D24-7D97-40BC-AE1D-1E32FC54F7B7}" srcId="{65025FC3-703D-437D-9869-2BCE7EB55748}" destId="{83586B3C-B94A-4F16-9319-A31AA0A1508A}" srcOrd="1" destOrd="0" parTransId="{6161612C-462E-493E-9A76-C60CACABC60E}" sibTransId="{B5DA97BD-A01B-4F3E-8789-53378586E32D}"/>
    <dgm:cxn modelId="{72CCEC34-5203-48B8-9EA3-2F28F3726342}" srcId="{65025FC3-703D-437D-9869-2BCE7EB55748}" destId="{B23F39E1-4E1E-4641-8E38-6118583014D2}" srcOrd="2" destOrd="0" parTransId="{A9A11436-885B-47CF-AE9B-1D615DF63977}" sibTransId="{5943B4C4-6A2E-48B0-978E-5D7506123C88}"/>
    <dgm:cxn modelId="{3901343E-DCDE-4C83-8725-BBC63BF497AB}" type="presOf" srcId="{83586B3C-B94A-4F16-9319-A31AA0A1508A}" destId="{7FCF32B6-A545-4B4F-ADFD-840A205B627F}" srcOrd="0" destOrd="0" presId="urn:microsoft.com/office/officeart/2005/8/layout/hierarchy1"/>
    <dgm:cxn modelId="{B33A1755-6ECC-4E80-BCC3-76A5ABCFE4D6}" type="presOf" srcId="{B23F39E1-4E1E-4641-8E38-6118583014D2}" destId="{E7C4F69C-DAE3-46CA-AF32-6F0DFD60CD8A}" srcOrd="0" destOrd="0" presId="urn:microsoft.com/office/officeart/2005/8/layout/hierarchy1"/>
    <dgm:cxn modelId="{CE9DD775-7D98-4CEC-B080-3B1EE78789CE}" type="presOf" srcId="{65025FC3-703D-437D-9869-2BCE7EB55748}" destId="{6D8FCBCB-C020-414F-B10F-20100EA97EF3}" srcOrd="0" destOrd="0" presId="urn:microsoft.com/office/officeart/2005/8/layout/hierarchy1"/>
    <dgm:cxn modelId="{F97F7957-62E7-4C27-897C-83E05934F432}" type="presOf" srcId="{8866588C-13AF-4FDA-8A67-6BE6ED9E76A6}" destId="{E449F754-6C53-440F-8BB5-131A9F28B9A1}" srcOrd="0" destOrd="0" presId="urn:microsoft.com/office/officeart/2005/8/layout/hierarchy1"/>
    <dgm:cxn modelId="{0209F3AC-725C-4528-A5C2-671497C36A73}" srcId="{65025FC3-703D-437D-9869-2BCE7EB55748}" destId="{8866588C-13AF-4FDA-8A67-6BE6ED9E76A6}" srcOrd="0" destOrd="0" parTransId="{2DF71B7B-1935-493B-A15F-8C26830FE8E6}" sibTransId="{8DCE640D-A08E-4521-97DE-F14AEB3D1C27}"/>
    <dgm:cxn modelId="{B5EC7515-E36B-4819-915F-EE10698F0071}" type="presParOf" srcId="{6D8FCBCB-C020-414F-B10F-20100EA97EF3}" destId="{57DB2182-7348-4AE0-A58E-D14D854FECED}" srcOrd="0" destOrd="0" presId="urn:microsoft.com/office/officeart/2005/8/layout/hierarchy1"/>
    <dgm:cxn modelId="{E4802A06-3C79-4F24-9D92-8995B02EE79D}" type="presParOf" srcId="{57DB2182-7348-4AE0-A58E-D14D854FECED}" destId="{8601242B-B5B2-4B88-BC17-A5F5168DEAD8}" srcOrd="0" destOrd="0" presId="urn:microsoft.com/office/officeart/2005/8/layout/hierarchy1"/>
    <dgm:cxn modelId="{45922B4B-6B17-4B2F-90AA-87DB5C5DD592}" type="presParOf" srcId="{8601242B-B5B2-4B88-BC17-A5F5168DEAD8}" destId="{80B982BB-3BEF-404C-9331-CA5AC7D5FE98}" srcOrd="0" destOrd="0" presId="urn:microsoft.com/office/officeart/2005/8/layout/hierarchy1"/>
    <dgm:cxn modelId="{21913883-DE4C-4269-BDC6-28C6A7C6E4D0}" type="presParOf" srcId="{8601242B-B5B2-4B88-BC17-A5F5168DEAD8}" destId="{E449F754-6C53-440F-8BB5-131A9F28B9A1}" srcOrd="1" destOrd="0" presId="urn:microsoft.com/office/officeart/2005/8/layout/hierarchy1"/>
    <dgm:cxn modelId="{D0EA5A1E-D3D4-4B42-BB19-D41DF60902D1}" type="presParOf" srcId="{57DB2182-7348-4AE0-A58E-D14D854FECED}" destId="{7DE0957A-6937-4FA8-81B2-1A320E6F8569}" srcOrd="1" destOrd="0" presId="urn:microsoft.com/office/officeart/2005/8/layout/hierarchy1"/>
    <dgm:cxn modelId="{E9C3CCD1-3580-4441-9370-C73A76230F2B}" type="presParOf" srcId="{6D8FCBCB-C020-414F-B10F-20100EA97EF3}" destId="{2B7720B0-8B47-4377-B88A-52D88AE9BA39}" srcOrd="1" destOrd="0" presId="urn:microsoft.com/office/officeart/2005/8/layout/hierarchy1"/>
    <dgm:cxn modelId="{6642796C-D4F4-462E-881C-17A9D1914DCB}" type="presParOf" srcId="{2B7720B0-8B47-4377-B88A-52D88AE9BA39}" destId="{C16569FD-7BCA-4965-BA79-D52D83427014}" srcOrd="0" destOrd="0" presId="urn:microsoft.com/office/officeart/2005/8/layout/hierarchy1"/>
    <dgm:cxn modelId="{D4541147-D341-4B68-B2C7-5DE0487261A4}" type="presParOf" srcId="{C16569FD-7BCA-4965-BA79-D52D83427014}" destId="{D0A545C9-32F9-4CAE-A516-D809D2D423B7}" srcOrd="0" destOrd="0" presId="urn:microsoft.com/office/officeart/2005/8/layout/hierarchy1"/>
    <dgm:cxn modelId="{28F46053-771D-4F51-A30E-EB94ABE099AA}" type="presParOf" srcId="{C16569FD-7BCA-4965-BA79-D52D83427014}" destId="{7FCF32B6-A545-4B4F-ADFD-840A205B627F}" srcOrd="1" destOrd="0" presId="urn:microsoft.com/office/officeart/2005/8/layout/hierarchy1"/>
    <dgm:cxn modelId="{EB218519-1AC7-4385-A6D0-475765B4883C}" type="presParOf" srcId="{2B7720B0-8B47-4377-B88A-52D88AE9BA39}" destId="{F6CAA6DB-0451-4A56-842B-4AC34CEEFC7A}" srcOrd="1" destOrd="0" presId="urn:microsoft.com/office/officeart/2005/8/layout/hierarchy1"/>
    <dgm:cxn modelId="{12B48E5D-D739-482B-A764-A4B82721B04E}" type="presParOf" srcId="{6D8FCBCB-C020-414F-B10F-20100EA97EF3}" destId="{472F8871-B37C-439E-B530-3C010B4EC14F}" srcOrd="2" destOrd="0" presId="urn:microsoft.com/office/officeart/2005/8/layout/hierarchy1"/>
    <dgm:cxn modelId="{BEF30BFA-F921-4E79-8745-3B2C37F1C2B1}" type="presParOf" srcId="{472F8871-B37C-439E-B530-3C010B4EC14F}" destId="{A93D36B1-3ACA-4EBE-95B0-ED1010F10285}" srcOrd="0" destOrd="0" presId="urn:microsoft.com/office/officeart/2005/8/layout/hierarchy1"/>
    <dgm:cxn modelId="{E3024360-6806-404E-BCBA-D71C2AC94BF0}" type="presParOf" srcId="{A93D36B1-3ACA-4EBE-95B0-ED1010F10285}" destId="{218F3418-FF6C-4934-B232-8100C79B52F9}" srcOrd="0" destOrd="0" presId="urn:microsoft.com/office/officeart/2005/8/layout/hierarchy1"/>
    <dgm:cxn modelId="{C9C8DB9A-0F06-44B6-A33E-B829ADA9E747}" type="presParOf" srcId="{A93D36B1-3ACA-4EBE-95B0-ED1010F10285}" destId="{E7C4F69C-DAE3-46CA-AF32-6F0DFD60CD8A}" srcOrd="1" destOrd="0" presId="urn:microsoft.com/office/officeart/2005/8/layout/hierarchy1"/>
    <dgm:cxn modelId="{5F418FA2-341A-40EF-B973-75F8FA8F5DA3}" type="presParOf" srcId="{472F8871-B37C-439E-B530-3C010B4EC14F}" destId="{C49FB1F3-46D5-45A6-8D91-BFF142F2F65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E3E32D-4FF7-4433-88EC-2D1658585E03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992FAB6-586E-4EB2-BBBB-3C4B1902ED4A}">
      <dgm:prSet/>
      <dgm:spPr/>
      <dgm:t>
        <a:bodyPr/>
        <a:lstStyle/>
        <a:p>
          <a:r>
            <a:rPr lang="cs-CZ"/>
            <a:t>Biomedicínské poznatky </a:t>
          </a:r>
          <a:endParaRPr lang="en-US"/>
        </a:p>
      </dgm:t>
    </dgm:pt>
    <dgm:pt modelId="{A4046965-AC47-4C3E-BDAD-9C8B074429DD}" type="parTrans" cxnId="{90CC1F16-069D-45B3-BD04-3FDF6BDCA0D7}">
      <dgm:prSet/>
      <dgm:spPr/>
      <dgm:t>
        <a:bodyPr/>
        <a:lstStyle/>
        <a:p>
          <a:endParaRPr lang="en-US"/>
        </a:p>
      </dgm:t>
    </dgm:pt>
    <dgm:pt modelId="{1E903AC9-B39A-449F-944F-7A66473954B0}" type="sibTrans" cxnId="{90CC1F16-069D-45B3-BD04-3FDF6BDCA0D7}">
      <dgm:prSet/>
      <dgm:spPr/>
      <dgm:t>
        <a:bodyPr/>
        <a:lstStyle/>
        <a:p>
          <a:endParaRPr lang="en-US"/>
        </a:p>
      </dgm:t>
    </dgm:pt>
    <dgm:pt modelId="{6F858258-6E56-463D-BB3E-80E3DA7AE489}">
      <dgm:prSet/>
      <dgm:spPr/>
      <dgm:t>
        <a:bodyPr/>
        <a:lstStyle/>
        <a:p>
          <a:r>
            <a:rPr lang="cs-CZ"/>
            <a:t>Společenskovědní </a:t>
          </a:r>
          <a:endParaRPr lang="en-US"/>
        </a:p>
      </dgm:t>
    </dgm:pt>
    <dgm:pt modelId="{00B19F1A-C457-4DEE-A745-F2C6AACC5AF2}" type="parTrans" cxnId="{EB3D3CDD-9E6C-4D6C-A6ED-19061FD30C03}">
      <dgm:prSet/>
      <dgm:spPr/>
      <dgm:t>
        <a:bodyPr/>
        <a:lstStyle/>
        <a:p>
          <a:endParaRPr lang="en-US"/>
        </a:p>
      </dgm:t>
    </dgm:pt>
    <dgm:pt modelId="{E5CEF39D-1383-4951-9BE6-75B65D5BF3DC}" type="sibTrans" cxnId="{EB3D3CDD-9E6C-4D6C-A6ED-19061FD30C03}">
      <dgm:prSet/>
      <dgm:spPr/>
      <dgm:t>
        <a:bodyPr/>
        <a:lstStyle/>
        <a:p>
          <a:endParaRPr lang="en-US"/>
        </a:p>
      </dgm:t>
    </dgm:pt>
    <dgm:pt modelId="{7C8EFB45-9ACE-4F32-8892-AF2819E68ABE}">
      <dgm:prSet/>
      <dgm:spPr/>
      <dgm:t>
        <a:bodyPr/>
        <a:lstStyle/>
        <a:p>
          <a:r>
            <a:rPr lang="cs-CZ"/>
            <a:t>Sportovně-specifické </a:t>
          </a:r>
          <a:endParaRPr lang="en-US"/>
        </a:p>
      </dgm:t>
    </dgm:pt>
    <dgm:pt modelId="{CAF056EB-5D2B-4E45-8A7F-DAC7DDE51D5A}" type="parTrans" cxnId="{C9C2E0F6-5EBA-4570-9B36-F237D5B51A22}">
      <dgm:prSet/>
      <dgm:spPr/>
      <dgm:t>
        <a:bodyPr/>
        <a:lstStyle/>
        <a:p>
          <a:endParaRPr lang="en-US"/>
        </a:p>
      </dgm:t>
    </dgm:pt>
    <dgm:pt modelId="{DAEBE18E-9CC2-4FDE-B4F2-0DB9E7D58367}" type="sibTrans" cxnId="{C9C2E0F6-5EBA-4570-9B36-F237D5B51A22}">
      <dgm:prSet/>
      <dgm:spPr/>
      <dgm:t>
        <a:bodyPr/>
        <a:lstStyle/>
        <a:p>
          <a:endParaRPr lang="en-US"/>
        </a:p>
      </dgm:t>
    </dgm:pt>
    <dgm:pt modelId="{0B092A5A-F428-407D-9FA4-0E6634D9D2E2}" type="pres">
      <dgm:prSet presAssocID="{8DE3E32D-4FF7-4433-88EC-2D1658585E0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DD7E065-74EC-4CC4-96E0-04A01AD419FD}" type="pres">
      <dgm:prSet presAssocID="{F992FAB6-586E-4EB2-BBBB-3C4B1902ED4A}" presName="hierRoot1" presStyleCnt="0"/>
      <dgm:spPr/>
    </dgm:pt>
    <dgm:pt modelId="{DB4CD556-4847-4974-B8DD-51E1DA441B05}" type="pres">
      <dgm:prSet presAssocID="{F992FAB6-586E-4EB2-BBBB-3C4B1902ED4A}" presName="composite" presStyleCnt="0"/>
      <dgm:spPr/>
    </dgm:pt>
    <dgm:pt modelId="{0B93ECD6-CFA1-496A-BE24-DDB6DF8D061E}" type="pres">
      <dgm:prSet presAssocID="{F992FAB6-586E-4EB2-BBBB-3C4B1902ED4A}" presName="background" presStyleLbl="node0" presStyleIdx="0" presStyleCnt="3"/>
      <dgm:spPr/>
    </dgm:pt>
    <dgm:pt modelId="{FB075032-6478-4AC5-809E-E18FF554AB1D}" type="pres">
      <dgm:prSet presAssocID="{F992FAB6-586E-4EB2-BBBB-3C4B1902ED4A}" presName="text" presStyleLbl="fgAcc0" presStyleIdx="0" presStyleCnt="3">
        <dgm:presLayoutVars>
          <dgm:chPref val="3"/>
        </dgm:presLayoutVars>
      </dgm:prSet>
      <dgm:spPr/>
    </dgm:pt>
    <dgm:pt modelId="{4D89B153-2186-4D21-B0F7-B53DDA104A36}" type="pres">
      <dgm:prSet presAssocID="{F992FAB6-586E-4EB2-BBBB-3C4B1902ED4A}" presName="hierChild2" presStyleCnt="0"/>
      <dgm:spPr/>
    </dgm:pt>
    <dgm:pt modelId="{EC093E19-4D97-4462-8612-A811D2583369}" type="pres">
      <dgm:prSet presAssocID="{6F858258-6E56-463D-BB3E-80E3DA7AE489}" presName="hierRoot1" presStyleCnt="0"/>
      <dgm:spPr/>
    </dgm:pt>
    <dgm:pt modelId="{B9FB79DD-5714-4AE3-9672-AE0B0B374BD1}" type="pres">
      <dgm:prSet presAssocID="{6F858258-6E56-463D-BB3E-80E3DA7AE489}" presName="composite" presStyleCnt="0"/>
      <dgm:spPr/>
    </dgm:pt>
    <dgm:pt modelId="{064431AD-1A89-4689-98F0-CDB464A866B5}" type="pres">
      <dgm:prSet presAssocID="{6F858258-6E56-463D-BB3E-80E3DA7AE489}" presName="background" presStyleLbl="node0" presStyleIdx="1" presStyleCnt="3"/>
      <dgm:spPr/>
    </dgm:pt>
    <dgm:pt modelId="{A11118FE-33FC-457C-B518-18F13CD2269E}" type="pres">
      <dgm:prSet presAssocID="{6F858258-6E56-463D-BB3E-80E3DA7AE489}" presName="text" presStyleLbl="fgAcc0" presStyleIdx="1" presStyleCnt="3">
        <dgm:presLayoutVars>
          <dgm:chPref val="3"/>
        </dgm:presLayoutVars>
      </dgm:prSet>
      <dgm:spPr/>
    </dgm:pt>
    <dgm:pt modelId="{3CA86536-2E13-4797-A418-DF10BFC94EF0}" type="pres">
      <dgm:prSet presAssocID="{6F858258-6E56-463D-BB3E-80E3DA7AE489}" presName="hierChild2" presStyleCnt="0"/>
      <dgm:spPr/>
    </dgm:pt>
    <dgm:pt modelId="{C204FDA4-C296-44E3-B6ED-F1F55AE52F73}" type="pres">
      <dgm:prSet presAssocID="{7C8EFB45-9ACE-4F32-8892-AF2819E68ABE}" presName="hierRoot1" presStyleCnt="0"/>
      <dgm:spPr/>
    </dgm:pt>
    <dgm:pt modelId="{F194B621-4DD6-468A-AABA-074F90204EE0}" type="pres">
      <dgm:prSet presAssocID="{7C8EFB45-9ACE-4F32-8892-AF2819E68ABE}" presName="composite" presStyleCnt="0"/>
      <dgm:spPr/>
    </dgm:pt>
    <dgm:pt modelId="{0A867AE3-6368-400A-9359-C44C407E44D7}" type="pres">
      <dgm:prSet presAssocID="{7C8EFB45-9ACE-4F32-8892-AF2819E68ABE}" presName="background" presStyleLbl="node0" presStyleIdx="2" presStyleCnt="3"/>
      <dgm:spPr/>
    </dgm:pt>
    <dgm:pt modelId="{86E55E6A-7E52-4281-BDFB-4D96798FD564}" type="pres">
      <dgm:prSet presAssocID="{7C8EFB45-9ACE-4F32-8892-AF2819E68ABE}" presName="text" presStyleLbl="fgAcc0" presStyleIdx="2" presStyleCnt="3">
        <dgm:presLayoutVars>
          <dgm:chPref val="3"/>
        </dgm:presLayoutVars>
      </dgm:prSet>
      <dgm:spPr/>
    </dgm:pt>
    <dgm:pt modelId="{7BEF5E0E-6A05-4456-908B-81CB73AFF9E4}" type="pres">
      <dgm:prSet presAssocID="{7C8EFB45-9ACE-4F32-8892-AF2819E68ABE}" presName="hierChild2" presStyleCnt="0"/>
      <dgm:spPr/>
    </dgm:pt>
  </dgm:ptLst>
  <dgm:cxnLst>
    <dgm:cxn modelId="{90CC1F16-069D-45B3-BD04-3FDF6BDCA0D7}" srcId="{8DE3E32D-4FF7-4433-88EC-2D1658585E03}" destId="{F992FAB6-586E-4EB2-BBBB-3C4B1902ED4A}" srcOrd="0" destOrd="0" parTransId="{A4046965-AC47-4C3E-BDAD-9C8B074429DD}" sibTransId="{1E903AC9-B39A-449F-944F-7A66473954B0}"/>
    <dgm:cxn modelId="{D4881F2A-88E0-43D6-87E8-A0CCAB004B52}" type="presOf" srcId="{7C8EFB45-9ACE-4F32-8892-AF2819E68ABE}" destId="{86E55E6A-7E52-4281-BDFB-4D96798FD564}" srcOrd="0" destOrd="0" presId="urn:microsoft.com/office/officeart/2005/8/layout/hierarchy1"/>
    <dgm:cxn modelId="{CC4F90A2-EA82-492A-8537-B0D793B7935B}" type="presOf" srcId="{F992FAB6-586E-4EB2-BBBB-3C4B1902ED4A}" destId="{FB075032-6478-4AC5-809E-E18FF554AB1D}" srcOrd="0" destOrd="0" presId="urn:microsoft.com/office/officeart/2005/8/layout/hierarchy1"/>
    <dgm:cxn modelId="{6D61ADB5-4D86-454E-A19C-4C4A1E9AD369}" type="presOf" srcId="{6F858258-6E56-463D-BB3E-80E3DA7AE489}" destId="{A11118FE-33FC-457C-B518-18F13CD2269E}" srcOrd="0" destOrd="0" presId="urn:microsoft.com/office/officeart/2005/8/layout/hierarchy1"/>
    <dgm:cxn modelId="{EB3D3CDD-9E6C-4D6C-A6ED-19061FD30C03}" srcId="{8DE3E32D-4FF7-4433-88EC-2D1658585E03}" destId="{6F858258-6E56-463D-BB3E-80E3DA7AE489}" srcOrd="1" destOrd="0" parTransId="{00B19F1A-C457-4DEE-A745-F2C6AACC5AF2}" sibTransId="{E5CEF39D-1383-4951-9BE6-75B65D5BF3DC}"/>
    <dgm:cxn modelId="{1CEBD5DF-F8BA-452C-AC4D-A967C91E0B66}" type="presOf" srcId="{8DE3E32D-4FF7-4433-88EC-2D1658585E03}" destId="{0B092A5A-F428-407D-9FA4-0E6634D9D2E2}" srcOrd="0" destOrd="0" presId="urn:microsoft.com/office/officeart/2005/8/layout/hierarchy1"/>
    <dgm:cxn modelId="{C9C2E0F6-5EBA-4570-9B36-F237D5B51A22}" srcId="{8DE3E32D-4FF7-4433-88EC-2D1658585E03}" destId="{7C8EFB45-9ACE-4F32-8892-AF2819E68ABE}" srcOrd="2" destOrd="0" parTransId="{CAF056EB-5D2B-4E45-8A7F-DAC7DDE51D5A}" sibTransId="{DAEBE18E-9CC2-4FDE-B4F2-0DB9E7D58367}"/>
    <dgm:cxn modelId="{76187D44-CB73-4B86-9A91-C0E4C719A5E4}" type="presParOf" srcId="{0B092A5A-F428-407D-9FA4-0E6634D9D2E2}" destId="{8DD7E065-74EC-4CC4-96E0-04A01AD419FD}" srcOrd="0" destOrd="0" presId="urn:microsoft.com/office/officeart/2005/8/layout/hierarchy1"/>
    <dgm:cxn modelId="{54BDBC15-DF5F-4C8B-B6A5-43F028CA6AE7}" type="presParOf" srcId="{8DD7E065-74EC-4CC4-96E0-04A01AD419FD}" destId="{DB4CD556-4847-4974-B8DD-51E1DA441B05}" srcOrd="0" destOrd="0" presId="urn:microsoft.com/office/officeart/2005/8/layout/hierarchy1"/>
    <dgm:cxn modelId="{7970B149-6455-4966-A6E4-EEA30682346B}" type="presParOf" srcId="{DB4CD556-4847-4974-B8DD-51E1DA441B05}" destId="{0B93ECD6-CFA1-496A-BE24-DDB6DF8D061E}" srcOrd="0" destOrd="0" presId="urn:microsoft.com/office/officeart/2005/8/layout/hierarchy1"/>
    <dgm:cxn modelId="{6673880B-064B-4DE2-8030-34EF2FD0EF05}" type="presParOf" srcId="{DB4CD556-4847-4974-B8DD-51E1DA441B05}" destId="{FB075032-6478-4AC5-809E-E18FF554AB1D}" srcOrd="1" destOrd="0" presId="urn:microsoft.com/office/officeart/2005/8/layout/hierarchy1"/>
    <dgm:cxn modelId="{4A41F008-3B13-4235-9D58-06CA53B0D377}" type="presParOf" srcId="{8DD7E065-74EC-4CC4-96E0-04A01AD419FD}" destId="{4D89B153-2186-4D21-B0F7-B53DDA104A36}" srcOrd="1" destOrd="0" presId="urn:microsoft.com/office/officeart/2005/8/layout/hierarchy1"/>
    <dgm:cxn modelId="{138A3072-8144-4949-AED9-30FEB03EECF0}" type="presParOf" srcId="{0B092A5A-F428-407D-9FA4-0E6634D9D2E2}" destId="{EC093E19-4D97-4462-8612-A811D2583369}" srcOrd="1" destOrd="0" presId="urn:microsoft.com/office/officeart/2005/8/layout/hierarchy1"/>
    <dgm:cxn modelId="{FC263558-1FBE-4270-8C6E-ABF3F79896DA}" type="presParOf" srcId="{EC093E19-4D97-4462-8612-A811D2583369}" destId="{B9FB79DD-5714-4AE3-9672-AE0B0B374BD1}" srcOrd="0" destOrd="0" presId="urn:microsoft.com/office/officeart/2005/8/layout/hierarchy1"/>
    <dgm:cxn modelId="{3F37A3FF-D944-4B12-B433-AEDCA6DC7BF8}" type="presParOf" srcId="{B9FB79DD-5714-4AE3-9672-AE0B0B374BD1}" destId="{064431AD-1A89-4689-98F0-CDB464A866B5}" srcOrd="0" destOrd="0" presId="urn:microsoft.com/office/officeart/2005/8/layout/hierarchy1"/>
    <dgm:cxn modelId="{198F6039-2A51-4CBD-B2E2-28454ED96BB9}" type="presParOf" srcId="{B9FB79DD-5714-4AE3-9672-AE0B0B374BD1}" destId="{A11118FE-33FC-457C-B518-18F13CD2269E}" srcOrd="1" destOrd="0" presId="urn:microsoft.com/office/officeart/2005/8/layout/hierarchy1"/>
    <dgm:cxn modelId="{61A9BC1A-D337-48E0-A2A2-13D3700607F2}" type="presParOf" srcId="{EC093E19-4D97-4462-8612-A811D2583369}" destId="{3CA86536-2E13-4797-A418-DF10BFC94EF0}" srcOrd="1" destOrd="0" presId="urn:microsoft.com/office/officeart/2005/8/layout/hierarchy1"/>
    <dgm:cxn modelId="{FDE35213-F57B-495E-8889-88E43453126A}" type="presParOf" srcId="{0B092A5A-F428-407D-9FA4-0E6634D9D2E2}" destId="{C204FDA4-C296-44E3-B6ED-F1F55AE52F73}" srcOrd="2" destOrd="0" presId="urn:microsoft.com/office/officeart/2005/8/layout/hierarchy1"/>
    <dgm:cxn modelId="{CE15C076-3A9C-4D23-909E-1155C4BE6215}" type="presParOf" srcId="{C204FDA4-C296-44E3-B6ED-F1F55AE52F73}" destId="{F194B621-4DD6-468A-AABA-074F90204EE0}" srcOrd="0" destOrd="0" presId="urn:microsoft.com/office/officeart/2005/8/layout/hierarchy1"/>
    <dgm:cxn modelId="{24212CFF-434D-4DCA-962C-34F1DD8D95B1}" type="presParOf" srcId="{F194B621-4DD6-468A-AABA-074F90204EE0}" destId="{0A867AE3-6368-400A-9359-C44C407E44D7}" srcOrd="0" destOrd="0" presId="urn:microsoft.com/office/officeart/2005/8/layout/hierarchy1"/>
    <dgm:cxn modelId="{341442BD-EDAA-4A58-87EA-089FEE10C59B}" type="presParOf" srcId="{F194B621-4DD6-468A-AABA-074F90204EE0}" destId="{86E55E6A-7E52-4281-BDFB-4D96798FD564}" srcOrd="1" destOrd="0" presId="urn:microsoft.com/office/officeart/2005/8/layout/hierarchy1"/>
    <dgm:cxn modelId="{A996C7E1-D430-40A8-8EB3-834D8D3F6849}" type="presParOf" srcId="{C204FDA4-C296-44E3-B6ED-F1F55AE52F73}" destId="{7BEF5E0E-6A05-4456-908B-81CB73AFF9E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16C4C8E-4A84-4CE2-B98C-6423A6AEF2A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A871547-9FFE-4388-9FED-5D8371988AAB}">
      <dgm:prSet/>
      <dgm:spPr/>
      <dgm:t>
        <a:bodyPr/>
        <a:lstStyle/>
        <a:p>
          <a:r>
            <a:rPr lang="cs-CZ"/>
            <a:t>Racionální – řízený proces integrující poznatky vědy o sportovním tréninku i zkušenosti sportovce/trenéra. </a:t>
          </a:r>
          <a:endParaRPr lang="en-US"/>
        </a:p>
      </dgm:t>
    </dgm:pt>
    <dgm:pt modelId="{48177BB9-F947-40C2-A81F-23E2202EF3A8}" type="parTrans" cxnId="{C88EEF7B-D534-45FF-A9F3-887DA8356C12}">
      <dgm:prSet/>
      <dgm:spPr/>
      <dgm:t>
        <a:bodyPr/>
        <a:lstStyle/>
        <a:p>
          <a:endParaRPr lang="en-US"/>
        </a:p>
      </dgm:t>
    </dgm:pt>
    <dgm:pt modelId="{BAE19006-39B3-4E77-AF1F-C60C373F1077}" type="sibTrans" cxnId="{C88EEF7B-D534-45FF-A9F3-887DA8356C12}">
      <dgm:prSet/>
      <dgm:spPr/>
      <dgm:t>
        <a:bodyPr/>
        <a:lstStyle/>
        <a:p>
          <a:endParaRPr lang="en-US"/>
        </a:p>
      </dgm:t>
    </dgm:pt>
    <dgm:pt modelId="{172647DC-D9A3-4B79-B9C7-FC76A82D71EB}">
      <dgm:prSet/>
      <dgm:spPr/>
      <dgm:t>
        <a:bodyPr/>
        <a:lstStyle/>
        <a:p>
          <a:r>
            <a:rPr lang="cs-CZ"/>
            <a:t>Racionální – dlouhodobě plánovaný proces. </a:t>
          </a:r>
          <a:endParaRPr lang="en-US"/>
        </a:p>
      </dgm:t>
    </dgm:pt>
    <dgm:pt modelId="{D65EBF88-5BA0-44E4-B18C-79AB71C7783A}" type="parTrans" cxnId="{F56D4097-E0ED-4CE7-9B1B-54962B55D0E6}">
      <dgm:prSet/>
      <dgm:spPr/>
      <dgm:t>
        <a:bodyPr/>
        <a:lstStyle/>
        <a:p>
          <a:endParaRPr lang="en-US"/>
        </a:p>
      </dgm:t>
    </dgm:pt>
    <dgm:pt modelId="{70EFAF32-3E39-4039-8C7E-8E843C425C81}" type="sibTrans" cxnId="{F56D4097-E0ED-4CE7-9B1B-54962B55D0E6}">
      <dgm:prSet/>
      <dgm:spPr/>
      <dgm:t>
        <a:bodyPr/>
        <a:lstStyle/>
        <a:p>
          <a:endParaRPr lang="en-US"/>
        </a:p>
      </dgm:t>
    </dgm:pt>
    <dgm:pt modelId="{321347F6-FE87-469C-B3C2-AE43D259B480}">
      <dgm:prSet/>
      <dgm:spPr/>
      <dgm:t>
        <a:bodyPr/>
        <a:lstStyle/>
        <a:p>
          <a:r>
            <a:rPr lang="cs-CZ"/>
            <a:t>Racionální – správná rozhodnutí založená na důkazech v průběhu 10 a více let. </a:t>
          </a:r>
          <a:endParaRPr lang="en-US"/>
        </a:p>
      </dgm:t>
    </dgm:pt>
    <dgm:pt modelId="{FBD0FA54-3EF0-44BC-8E49-E5C14E6FC7C1}" type="parTrans" cxnId="{F6C05F4C-1B61-4193-B41D-077A84EABF8E}">
      <dgm:prSet/>
      <dgm:spPr/>
      <dgm:t>
        <a:bodyPr/>
        <a:lstStyle/>
        <a:p>
          <a:endParaRPr lang="en-US"/>
        </a:p>
      </dgm:t>
    </dgm:pt>
    <dgm:pt modelId="{7FA862EC-C0DF-4BE5-8897-DAC6DAA92268}" type="sibTrans" cxnId="{F6C05F4C-1B61-4193-B41D-077A84EABF8E}">
      <dgm:prSet/>
      <dgm:spPr/>
      <dgm:t>
        <a:bodyPr/>
        <a:lstStyle/>
        <a:p>
          <a:endParaRPr lang="en-US"/>
        </a:p>
      </dgm:t>
    </dgm:pt>
    <dgm:pt modelId="{C9A8066E-B490-489D-BC91-67C3E141646D}" type="pres">
      <dgm:prSet presAssocID="{016C4C8E-4A84-4CE2-B98C-6423A6AEF2A7}" presName="linear" presStyleCnt="0">
        <dgm:presLayoutVars>
          <dgm:animLvl val="lvl"/>
          <dgm:resizeHandles val="exact"/>
        </dgm:presLayoutVars>
      </dgm:prSet>
      <dgm:spPr/>
    </dgm:pt>
    <dgm:pt modelId="{25DEBE72-CB89-43F6-9376-F961B9F6CA33}" type="pres">
      <dgm:prSet presAssocID="{7A871547-9FFE-4388-9FED-5D8371988AA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38D0A97-303F-406A-9548-2F65A1E30029}" type="pres">
      <dgm:prSet presAssocID="{BAE19006-39B3-4E77-AF1F-C60C373F1077}" presName="spacer" presStyleCnt="0"/>
      <dgm:spPr/>
    </dgm:pt>
    <dgm:pt modelId="{7ABFFC2E-289E-467A-99BE-11DEB994CB54}" type="pres">
      <dgm:prSet presAssocID="{172647DC-D9A3-4B79-B9C7-FC76A82D71E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68C2B2C-ECA7-4F96-904F-35CF1EEEBBBA}" type="pres">
      <dgm:prSet presAssocID="{70EFAF32-3E39-4039-8C7E-8E843C425C81}" presName="spacer" presStyleCnt="0"/>
      <dgm:spPr/>
    </dgm:pt>
    <dgm:pt modelId="{114377F2-30B4-4A72-9B2E-0E317D63B563}" type="pres">
      <dgm:prSet presAssocID="{321347F6-FE87-469C-B3C2-AE43D259B48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1926209-68BD-451A-B4B4-B36F4F17DF35}" type="presOf" srcId="{321347F6-FE87-469C-B3C2-AE43D259B480}" destId="{114377F2-30B4-4A72-9B2E-0E317D63B563}" srcOrd="0" destOrd="0" presId="urn:microsoft.com/office/officeart/2005/8/layout/vList2"/>
    <dgm:cxn modelId="{52C1B418-36D6-4A62-BEF9-930C54F957AF}" type="presOf" srcId="{7A871547-9FFE-4388-9FED-5D8371988AAB}" destId="{25DEBE72-CB89-43F6-9376-F961B9F6CA33}" srcOrd="0" destOrd="0" presId="urn:microsoft.com/office/officeart/2005/8/layout/vList2"/>
    <dgm:cxn modelId="{72E93724-174A-408E-B421-31E2196FB77F}" type="presOf" srcId="{172647DC-D9A3-4B79-B9C7-FC76A82D71EB}" destId="{7ABFFC2E-289E-467A-99BE-11DEB994CB54}" srcOrd="0" destOrd="0" presId="urn:microsoft.com/office/officeart/2005/8/layout/vList2"/>
    <dgm:cxn modelId="{3903D834-2B2B-43F9-A93E-EB1D6CAE0453}" type="presOf" srcId="{016C4C8E-4A84-4CE2-B98C-6423A6AEF2A7}" destId="{C9A8066E-B490-489D-BC91-67C3E141646D}" srcOrd="0" destOrd="0" presId="urn:microsoft.com/office/officeart/2005/8/layout/vList2"/>
    <dgm:cxn modelId="{F6C05F4C-1B61-4193-B41D-077A84EABF8E}" srcId="{016C4C8E-4A84-4CE2-B98C-6423A6AEF2A7}" destId="{321347F6-FE87-469C-B3C2-AE43D259B480}" srcOrd="2" destOrd="0" parTransId="{FBD0FA54-3EF0-44BC-8E49-E5C14E6FC7C1}" sibTransId="{7FA862EC-C0DF-4BE5-8897-DAC6DAA92268}"/>
    <dgm:cxn modelId="{C88EEF7B-D534-45FF-A9F3-887DA8356C12}" srcId="{016C4C8E-4A84-4CE2-B98C-6423A6AEF2A7}" destId="{7A871547-9FFE-4388-9FED-5D8371988AAB}" srcOrd="0" destOrd="0" parTransId="{48177BB9-F947-40C2-A81F-23E2202EF3A8}" sibTransId="{BAE19006-39B3-4E77-AF1F-C60C373F1077}"/>
    <dgm:cxn modelId="{F56D4097-E0ED-4CE7-9B1B-54962B55D0E6}" srcId="{016C4C8E-4A84-4CE2-B98C-6423A6AEF2A7}" destId="{172647DC-D9A3-4B79-B9C7-FC76A82D71EB}" srcOrd="1" destOrd="0" parTransId="{D65EBF88-5BA0-44E4-B18C-79AB71C7783A}" sibTransId="{70EFAF32-3E39-4039-8C7E-8E843C425C81}"/>
    <dgm:cxn modelId="{C468C4E3-CFD0-4A9F-B736-CA5C585772B2}" type="presParOf" srcId="{C9A8066E-B490-489D-BC91-67C3E141646D}" destId="{25DEBE72-CB89-43F6-9376-F961B9F6CA33}" srcOrd="0" destOrd="0" presId="urn:microsoft.com/office/officeart/2005/8/layout/vList2"/>
    <dgm:cxn modelId="{4C5964F8-8214-4CFF-869A-E976F7EB5C9A}" type="presParOf" srcId="{C9A8066E-B490-489D-BC91-67C3E141646D}" destId="{C38D0A97-303F-406A-9548-2F65A1E30029}" srcOrd="1" destOrd="0" presId="urn:microsoft.com/office/officeart/2005/8/layout/vList2"/>
    <dgm:cxn modelId="{FC4E22D9-7BA7-40CA-B9CE-EEEA29968E4E}" type="presParOf" srcId="{C9A8066E-B490-489D-BC91-67C3E141646D}" destId="{7ABFFC2E-289E-467A-99BE-11DEB994CB54}" srcOrd="2" destOrd="0" presId="urn:microsoft.com/office/officeart/2005/8/layout/vList2"/>
    <dgm:cxn modelId="{F739C692-647B-46D2-845B-659FEE600824}" type="presParOf" srcId="{C9A8066E-B490-489D-BC91-67C3E141646D}" destId="{E68C2B2C-ECA7-4F96-904F-35CF1EEEBBBA}" srcOrd="3" destOrd="0" presId="urn:microsoft.com/office/officeart/2005/8/layout/vList2"/>
    <dgm:cxn modelId="{CEEC2C7E-551F-469F-B616-C3092CBD814E}" type="presParOf" srcId="{C9A8066E-B490-489D-BC91-67C3E141646D}" destId="{114377F2-30B4-4A72-9B2E-0E317D63B56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D29AC7A-FF48-45F2-8D54-ED3C85444BD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28F862B-7B6C-4EC4-A531-E61BEE5CC05F}">
      <dgm:prSet/>
      <dgm:spPr/>
      <dgm:t>
        <a:bodyPr/>
        <a:lstStyle/>
        <a:p>
          <a:r>
            <a:rPr lang="cs-CZ"/>
            <a:t>Haló efekt </a:t>
          </a:r>
          <a:endParaRPr lang="en-US"/>
        </a:p>
      </dgm:t>
    </dgm:pt>
    <dgm:pt modelId="{23B2A66F-5EB7-4193-9EAB-0CD169753633}" type="parTrans" cxnId="{C410BAE2-D48E-444D-BFC0-8942F789AD98}">
      <dgm:prSet/>
      <dgm:spPr/>
      <dgm:t>
        <a:bodyPr/>
        <a:lstStyle/>
        <a:p>
          <a:endParaRPr lang="en-US"/>
        </a:p>
      </dgm:t>
    </dgm:pt>
    <dgm:pt modelId="{4A859211-656B-47BC-B373-C7A4D183CDF8}" type="sibTrans" cxnId="{C410BAE2-D48E-444D-BFC0-8942F789AD98}">
      <dgm:prSet/>
      <dgm:spPr/>
      <dgm:t>
        <a:bodyPr/>
        <a:lstStyle/>
        <a:p>
          <a:endParaRPr lang="en-US"/>
        </a:p>
      </dgm:t>
    </dgm:pt>
    <dgm:pt modelId="{6CA99386-1C02-4A04-B543-B19B53E116D5}">
      <dgm:prSet/>
      <dgm:spPr/>
      <dgm:t>
        <a:bodyPr/>
        <a:lstStyle/>
        <a:p>
          <a:r>
            <a:rPr lang="cs-CZ"/>
            <a:t>Ukotvení </a:t>
          </a:r>
          <a:endParaRPr lang="en-US"/>
        </a:p>
      </dgm:t>
    </dgm:pt>
    <dgm:pt modelId="{CE5C4F0E-2D83-4CFC-8982-F8E443A1B843}" type="parTrans" cxnId="{38E3740C-0439-4A01-9CA1-79B5DFB3FDFC}">
      <dgm:prSet/>
      <dgm:spPr/>
      <dgm:t>
        <a:bodyPr/>
        <a:lstStyle/>
        <a:p>
          <a:endParaRPr lang="en-US"/>
        </a:p>
      </dgm:t>
    </dgm:pt>
    <dgm:pt modelId="{41944A97-BA85-4E1D-8CE5-B9607323063A}" type="sibTrans" cxnId="{38E3740C-0439-4A01-9CA1-79B5DFB3FDFC}">
      <dgm:prSet/>
      <dgm:spPr/>
      <dgm:t>
        <a:bodyPr/>
        <a:lstStyle/>
        <a:p>
          <a:endParaRPr lang="en-US"/>
        </a:p>
      </dgm:t>
    </dgm:pt>
    <dgm:pt modelId="{D2B7F6E5-AFAE-408C-9828-617934F2D487}">
      <dgm:prSet/>
      <dgm:spPr/>
      <dgm:t>
        <a:bodyPr/>
        <a:lstStyle/>
        <a:p>
          <a:r>
            <a:rPr lang="cs-CZ"/>
            <a:t>Nevycházíme ze základního poměru </a:t>
          </a:r>
          <a:endParaRPr lang="en-US"/>
        </a:p>
      </dgm:t>
    </dgm:pt>
    <dgm:pt modelId="{5ACD52A2-0E4C-4BAF-B1FE-3306A625F946}" type="parTrans" cxnId="{4E1EA163-21FC-4AF6-AD30-15793E63638A}">
      <dgm:prSet/>
      <dgm:spPr/>
      <dgm:t>
        <a:bodyPr/>
        <a:lstStyle/>
        <a:p>
          <a:endParaRPr lang="en-US"/>
        </a:p>
      </dgm:t>
    </dgm:pt>
    <dgm:pt modelId="{AE4EFF6E-638D-4916-BCC9-7C5799C56FDC}" type="sibTrans" cxnId="{4E1EA163-21FC-4AF6-AD30-15793E63638A}">
      <dgm:prSet/>
      <dgm:spPr/>
      <dgm:t>
        <a:bodyPr/>
        <a:lstStyle/>
        <a:p>
          <a:endParaRPr lang="en-US"/>
        </a:p>
      </dgm:t>
    </dgm:pt>
    <dgm:pt modelId="{A46263D1-FE26-4C49-ACBC-B110842F4305}">
      <dgm:prSet/>
      <dgm:spPr/>
      <dgm:t>
        <a:bodyPr/>
        <a:lstStyle/>
        <a:p>
          <a:r>
            <a:rPr lang="cs-CZ"/>
            <a:t>Nezohledňujeme regresi k průměru </a:t>
          </a:r>
          <a:endParaRPr lang="en-US"/>
        </a:p>
      </dgm:t>
    </dgm:pt>
    <dgm:pt modelId="{D3C6F326-94F9-4641-8A1D-F506E0FC654B}" type="parTrans" cxnId="{DD178E01-2B07-4540-AA9C-03A5232AFABA}">
      <dgm:prSet/>
      <dgm:spPr/>
      <dgm:t>
        <a:bodyPr/>
        <a:lstStyle/>
        <a:p>
          <a:endParaRPr lang="en-US"/>
        </a:p>
      </dgm:t>
    </dgm:pt>
    <dgm:pt modelId="{74A0CA94-EC4B-48DE-B5B4-ABA08F666BF5}" type="sibTrans" cxnId="{DD178E01-2B07-4540-AA9C-03A5232AFABA}">
      <dgm:prSet/>
      <dgm:spPr/>
      <dgm:t>
        <a:bodyPr/>
        <a:lstStyle/>
        <a:p>
          <a:endParaRPr lang="en-US"/>
        </a:p>
      </dgm:t>
    </dgm:pt>
    <dgm:pt modelId="{A7D1DB86-05C0-40D1-9E5E-E096608ACBA5}" type="pres">
      <dgm:prSet presAssocID="{8D29AC7A-FF48-45F2-8D54-ED3C85444BD3}" presName="linear" presStyleCnt="0">
        <dgm:presLayoutVars>
          <dgm:animLvl val="lvl"/>
          <dgm:resizeHandles val="exact"/>
        </dgm:presLayoutVars>
      </dgm:prSet>
      <dgm:spPr/>
    </dgm:pt>
    <dgm:pt modelId="{58DD0454-20AC-4F3D-9FA8-C939BFC75ACF}" type="pres">
      <dgm:prSet presAssocID="{E28F862B-7B6C-4EC4-A531-E61BEE5CC05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5688783-DB0A-40A3-A4BD-6E1FC9E5EB8F}" type="pres">
      <dgm:prSet presAssocID="{4A859211-656B-47BC-B373-C7A4D183CDF8}" presName="spacer" presStyleCnt="0"/>
      <dgm:spPr/>
    </dgm:pt>
    <dgm:pt modelId="{D2C491BE-756F-4B12-ABF7-A99B4509E043}" type="pres">
      <dgm:prSet presAssocID="{6CA99386-1C02-4A04-B543-B19B53E116D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8349CEC-A501-46EC-A7AA-842DE3AD5BA3}" type="pres">
      <dgm:prSet presAssocID="{41944A97-BA85-4E1D-8CE5-B9607323063A}" presName="spacer" presStyleCnt="0"/>
      <dgm:spPr/>
    </dgm:pt>
    <dgm:pt modelId="{600DDB97-3F85-44E3-938B-E709A68B0CEB}" type="pres">
      <dgm:prSet presAssocID="{D2B7F6E5-AFAE-408C-9828-617934F2D48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4558A69-A6A7-4210-9B38-811CBFF7F666}" type="pres">
      <dgm:prSet presAssocID="{AE4EFF6E-638D-4916-BCC9-7C5799C56FDC}" presName="spacer" presStyleCnt="0"/>
      <dgm:spPr/>
    </dgm:pt>
    <dgm:pt modelId="{482288EC-3B05-4962-8A9B-76CBCB344526}" type="pres">
      <dgm:prSet presAssocID="{A46263D1-FE26-4C49-ACBC-B110842F430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D178E01-2B07-4540-AA9C-03A5232AFABA}" srcId="{8D29AC7A-FF48-45F2-8D54-ED3C85444BD3}" destId="{A46263D1-FE26-4C49-ACBC-B110842F4305}" srcOrd="3" destOrd="0" parTransId="{D3C6F326-94F9-4641-8A1D-F506E0FC654B}" sibTransId="{74A0CA94-EC4B-48DE-B5B4-ABA08F666BF5}"/>
    <dgm:cxn modelId="{38E3740C-0439-4A01-9CA1-79B5DFB3FDFC}" srcId="{8D29AC7A-FF48-45F2-8D54-ED3C85444BD3}" destId="{6CA99386-1C02-4A04-B543-B19B53E116D5}" srcOrd="1" destOrd="0" parTransId="{CE5C4F0E-2D83-4CFC-8982-F8E443A1B843}" sibTransId="{41944A97-BA85-4E1D-8CE5-B9607323063A}"/>
    <dgm:cxn modelId="{D2E1FC3E-740A-47C9-B0E3-D5960EBB41F6}" type="presOf" srcId="{D2B7F6E5-AFAE-408C-9828-617934F2D487}" destId="{600DDB97-3F85-44E3-938B-E709A68B0CEB}" srcOrd="0" destOrd="0" presId="urn:microsoft.com/office/officeart/2005/8/layout/vList2"/>
    <dgm:cxn modelId="{4E1EA163-21FC-4AF6-AD30-15793E63638A}" srcId="{8D29AC7A-FF48-45F2-8D54-ED3C85444BD3}" destId="{D2B7F6E5-AFAE-408C-9828-617934F2D487}" srcOrd="2" destOrd="0" parTransId="{5ACD52A2-0E4C-4BAF-B1FE-3306A625F946}" sibTransId="{AE4EFF6E-638D-4916-BCC9-7C5799C56FDC}"/>
    <dgm:cxn modelId="{ED1F9EB1-6DD5-4928-9113-C7D7CDE939A8}" type="presOf" srcId="{6CA99386-1C02-4A04-B543-B19B53E116D5}" destId="{D2C491BE-756F-4B12-ABF7-A99B4509E043}" srcOrd="0" destOrd="0" presId="urn:microsoft.com/office/officeart/2005/8/layout/vList2"/>
    <dgm:cxn modelId="{72B27FB3-CB56-4A21-9703-ED848FC17427}" type="presOf" srcId="{A46263D1-FE26-4C49-ACBC-B110842F4305}" destId="{482288EC-3B05-4962-8A9B-76CBCB344526}" srcOrd="0" destOrd="0" presId="urn:microsoft.com/office/officeart/2005/8/layout/vList2"/>
    <dgm:cxn modelId="{CCCD70BE-DEAA-4CC0-B2F8-8112F654DEDC}" type="presOf" srcId="{8D29AC7A-FF48-45F2-8D54-ED3C85444BD3}" destId="{A7D1DB86-05C0-40D1-9E5E-E096608ACBA5}" srcOrd="0" destOrd="0" presId="urn:microsoft.com/office/officeart/2005/8/layout/vList2"/>
    <dgm:cxn modelId="{C410BAE2-D48E-444D-BFC0-8942F789AD98}" srcId="{8D29AC7A-FF48-45F2-8D54-ED3C85444BD3}" destId="{E28F862B-7B6C-4EC4-A531-E61BEE5CC05F}" srcOrd="0" destOrd="0" parTransId="{23B2A66F-5EB7-4193-9EAB-0CD169753633}" sibTransId="{4A859211-656B-47BC-B373-C7A4D183CDF8}"/>
    <dgm:cxn modelId="{B7A9C7F6-37DD-4812-9430-B4B3424A32B9}" type="presOf" srcId="{E28F862B-7B6C-4EC4-A531-E61BEE5CC05F}" destId="{58DD0454-20AC-4F3D-9FA8-C939BFC75ACF}" srcOrd="0" destOrd="0" presId="urn:microsoft.com/office/officeart/2005/8/layout/vList2"/>
    <dgm:cxn modelId="{92AE0DCF-C93F-4AF2-923A-56727635CFD3}" type="presParOf" srcId="{A7D1DB86-05C0-40D1-9E5E-E096608ACBA5}" destId="{58DD0454-20AC-4F3D-9FA8-C939BFC75ACF}" srcOrd="0" destOrd="0" presId="urn:microsoft.com/office/officeart/2005/8/layout/vList2"/>
    <dgm:cxn modelId="{51141BBA-F243-4671-95D0-24DA27A2AE8E}" type="presParOf" srcId="{A7D1DB86-05C0-40D1-9E5E-E096608ACBA5}" destId="{F5688783-DB0A-40A3-A4BD-6E1FC9E5EB8F}" srcOrd="1" destOrd="0" presId="urn:microsoft.com/office/officeart/2005/8/layout/vList2"/>
    <dgm:cxn modelId="{4ADF8A78-107B-4FCC-A07E-1E142AF27335}" type="presParOf" srcId="{A7D1DB86-05C0-40D1-9E5E-E096608ACBA5}" destId="{D2C491BE-756F-4B12-ABF7-A99B4509E043}" srcOrd="2" destOrd="0" presId="urn:microsoft.com/office/officeart/2005/8/layout/vList2"/>
    <dgm:cxn modelId="{8B36C2C8-34E7-409A-A56B-3884C38679E1}" type="presParOf" srcId="{A7D1DB86-05C0-40D1-9E5E-E096608ACBA5}" destId="{98349CEC-A501-46EC-A7AA-842DE3AD5BA3}" srcOrd="3" destOrd="0" presId="urn:microsoft.com/office/officeart/2005/8/layout/vList2"/>
    <dgm:cxn modelId="{5667496C-F2BA-4A1A-AC9B-8DAC881B7A3D}" type="presParOf" srcId="{A7D1DB86-05C0-40D1-9E5E-E096608ACBA5}" destId="{600DDB97-3F85-44E3-938B-E709A68B0CEB}" srcOrd="4" destOrd="0" presId="urn:microsoft.com/office/officeart/2005/8/layout/vList2"/>
    <dgm:cxn modelId="{915FE25D-5871-4828-A13B-763D85C60F49}" type="presParOf" srcId="{A7D1DB86-05C0-40D1-9E5E-E096608ACBA5}" destId="{B4558A69-A6A7-4210-9B38-811CBFF7F666}" srcOrd="5" destOrd="0" presId="urn:microsoft.com/office/officeart/2005/8/layout/vList2"/>
    <dgm:cxn modelId="{AAF83934-9A00-4BE0-96FC-811B61B61C9B}" type="presParOf" srcId="{A7D1DB86-05C0-40D1-9E5E-E096608ACBA5}" destId="{482288EC-3B05-4962-8A9B-76CBCB34452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A06109A-5703-4FF0-8820-9159309E360B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8CB59EA-4DA9-465D-A1E6-D572F5D2F98F}">
      <dgm:prSet/>
      <dgm:spPr/>
      <dgm:t>
        <a:bodyPr/>
        <a:lstStyle/>
        <a:p>
          <a:r>
            <a:rPr lang="cs-CZ" dirty="0"/>
            <a:t>C1 </a:t>
          </a:r>
          <a:r>
            <a:rPr lang="cs-CZ" dirty="0" err="1"/>
            <a:t>paddlers</a:t>
          </a:r>
          <a:r>
            <a:rPr lang="cs-CZ" dirty="0"/>
            <a:t> are </a:t>
          </a:r>
          <a:r>
            <a:rPr lang="cs-CZ" dirty="0" err="1"/>
            <a:t>taller</a:t>
          </a:r>
          <a:r>
            <a:rPr lang="cs-CZ" dirty="0"/>
            <a:t> and </a:t>
          </a:r>
          <a:r>
            <a:rPr lang="cs-CZ" dirty="0" err="1"/>
            <a:t>bigger</a:t>
          </a:r>
          <a:r>
            <a:rPr lang="cs-CZ" dirty="0"/>
            <a:t> </a:t>
          </a:r>
          <a:r>
            <a:rPr lang="cs-CZ" dirty="0" err="1"/>
            <a:t>than</a:t>
          </a:r>
          <a:r>
            <a:rPr lang="cs-CZ" dirty="0"/>
            <a:t> K1 </a:t>
          </a:r>
          <a:r>
            <a:rPr lang="cs-CZ" dirty="0" err="1"/>
            <a:t>paddlers</a:t>
          </a:r>
          <a:r>
            <a:rPr lang="cs-CZ" dirty="0"/>
            <a:t>.</a:t>
          </a:r>
          <a:endParaRPr lang="en-US" dirty="0"/>
        </a:p>
      </dgm:t>
    </dgm:pt>
    <dgm:pt modelId="{F6413F01-7B76-4C2F-B729-590D71DA4630}" type="parTrans" cxnId="{6D3D29E4-A29E-4316-BBBF-0EB6267B62B6}">
      <dgm:prSet/>
      <dgm:spPr/>
      <dgm:t>
        <a:bodyPr/>
        <a:lstStyle/>
        <a:p>
          <a:endParaRPr lang="en-US"/>
        </a:p>
      </dgm:t>
    </dgm:pt>
    <dgm:pt modelId="{333D53D7-5A1B-465F-A696-FA7D1DE8FE9C}" type="sibTrans" cxnId="{6D3D29E4-A29E-4316-BBBF-0EB6267B62B6}">
      <dgm:prSet phldrT="02"/>
      <dgm:spPr/>
      <dgm:t>
        <a:bodyPr/>
        <a:lstStyle/>
        <a:p>
          <a:endParaRPr lang="en-US"/>
        </a:p>
      </dgm:t>
    </dgm:pt>
    <dgm:pt modelId="{7156B344-9F91-46B5-9A59-9F901DEEA6F0}">
      <dgm:prSet/>
      <dgm:spPr/>
      <dgm:t>
        <a:bodyPr/>
        <a:lstStyle/>
        <a:p>
          <a:r>
            <a:rPr lang="cs-CZ" dirty="0" err="1"/>
            <a:t>Better</a:t>
          </a:r>
          <a:r>
            <a:rPr lang="cs-CZ" dirty="0"/>
            <a:t> </a:t>
          </a:r>
          <a:r>
            <a:rPr lang="cs-CZ" dirty="0" err="1"/>
            <a:t>paddlers</a:t>
          </a:r>
          <a:r>
            <a:rPr lang="cs-CZ" dirty="0"/>
            <a:t> </a:t>
          </a:r>
          <a:r>
            <a:rPr lang="cs-CZ" dirty="0" err="1"/>
            <a:t>have</a:t>
          </a:r>
          <a:r>
            <a:rPr lang="cs-CZ" dirty="0"/>
            <a:t> </a:t>
          </a:r>
          <a:r>
            <a:rPr lang="cs-CZ" dirty="0" err="1"/>
            <a:t>larger</a:t>
          </a:r>
          <a:r>
            <a:rPr lang="cs-CZ" dirty="0"/>
            <a:t> </a:t>
          </a:r>
          <a:r>
            <a:rPr lang="cs-CZ" dirty="0" err="1"/>
            <a:t>arm-span</a:t>
          </a:r>
          <a:r>
            <a:rPr lang="cs-CZ" dirty="0"/>
            <a:t>. </a:t>
          </a:r>
          <a:r>
            <a:rPr lang="cs-CZ" dirty="0" err="1"/>
            <a:t>Arm-span</a:t>
          </a:r>
          <a:r>
            <a:rPr lang="cs-CZ" dirty="0"/>
            <a:t> </a:t>
          </a:r>
          <a:r>
            <a:rPr lang="cs-CZ" dirty="0" err="1"/>
            <a:t>is</a:t>
          </a:r>
          <a:r>
            <a:rPr lang="cs-CZ" dirty="0"/>
            <a:t> a </a:t>
          </a:r>
          <a:r>
            <a:rPr lang="cs-CZ" dirty="0" err="1"/>
            <a:t>good</a:t>
          </a:r>
          <a:r>
            <a:rPr lang="cs-CZ" dirty="0"/>
            <a:t> </a:t>
          </a:r>
          <a:r>
            <a:rPr lang="cs-CZ" dirty="0" err="1"/>
            <a:t>predictor</a:t>
          </a:r>
          <a:r>
            <a:rPr lang="cs-CZ" dirty="0"/>
            <a:t> </a:t>
          </a:r>
          <a:r>
            <a:rPr lang="cs-CZ" dirty="0" err="1"/>
            <a:t>of</a:t>
          </a:r>
          <a:r>
            <a:rPr lang="cs-CZ" dirty="0"/>
            <a:t> </a:t>
          </a:r>
          <a:r>
            <a:rPr lang="cs-CZ" dirty="0" err="1"/>
            <a:t>success</a:t>
          </a:r>
          <a:r>
            <a:rPr lang="cs-CZ" dirty="0"/>
            <a:t>.</a:t>
          </a:r>
          <a:endParaRPr lang="en-US" dirty="0"/>
        </a:p>
      </dgm:t>
    </dgm:pt>
    <dgm:pt modelId="{40DB04E3-0002-4768-B430-C6D75C1D6037}" type="parTrans" cxnId="{826E845E-87AA-4828-8829-2CDD743C467E}">
      <dgm:prSet/>
      <dgm:spPr/>
      <dgm:t>
        <a:bodyPr/>
        <a:lstStyle/>
        <a:p>
          <a:endParaRPr lang="en-US"/>
        </a:p>
      </dgm:t>
    </dgm:pt>
    <dgm:pt modelId="{340071B2-DCDD-48A5-ACA7-F63780083CC8}" type="sibTrans" cxnId="{826E845E-87AA-4828-8829-2CDD743C467E}">
      <dgm:prSet phldrT="03"/>
      <dgm:spPr/>
      <dgm:t>
        <a:bodyPr/>
        <a:lstStyle/>
        <a:p>
          <a:endParaRPr lang="en-US"/>
        </a:p>
      </dgm:t>
    </dgm:pt>
    <dgm:pt modelId="{D6544A38-3F8B-488C-8BFC-EE59974BC304}">
      <dgm:prSet/>
      <dgm:spPr/>
      <dgm:t>
        <a:bodyPr/>
        <a:lstStyle/>
        <a:p>
          <a:r>
            <a:rPr lang="cs-CZ" dirty="0"/>
            <a:t>Somatotype has </a:t>
          </a:r>
          <a:r>
            <a:rPr lang="cs-CZ" dirty="0" err="1"/>
            <a:t>changed</a:t>
          </a:r>
          <a:r>
            <a:rPr lang="cs-CZ" dirty="0"/>
            <a:t>. </a:t>
          </a:r>
          <a:r>
            <a:rPr lang="cs-CZ" dirty="0" err="1"/>
            <a:t>Compared</a:t>
          </a:r>
          <a:r>
            <a:rPr lang="cs-CZ" dirty="0"/>
            <a:t> to </a:t>
          </a:r>
          <a:r>
            <a:rPr lang="cs-CZ" dirty="0" err="1"/>
            <a:t>the</a:t>
          </a:r>
          <a:r>
            <a:rPr lang="cs-CZ" dirty="0"/>
            <a:t> past are </a:t>
          </a:r>
          <a:r>
            <a:rPr lang="cs-CZ" dirty="0" err="1"/>
            <a:t>paddlers</a:t>
          </a:r>
          <a:r>
            <a:rPr lang="cs-CZ" dirty="0"/>
            <a:t> </a:t>
          </a:r>
          <a:r>
            <a:rPr lang="cs-CZ" dirty="0" err="1"/>
            <a:t>bigger</a:t>
          </a:r>
          <a:r>
            <a:rPr lang="cs-CZ" dirty="0"/>
            <a:t>, </a:t>
          </a:r>
          <a:r>
            <a:rPr lang="cs-CZ" dirty="0" err="1"/>
            <a:t>stronger</a:t>
          </a:r>
          <a:r>
            <a:rPr lang="cs-CZ" dirty="0"/>
            <a:t>…</a:t>
          </a:r>
          <a:endParaRPr lang="en-US" dirty="0"/>
        </a:p>
      </dgm:t>
    </dgm:pt>
    <dgm:pt modelId="{017B610D-A402-4D6B-9677-C84BF606D7D1}" type="parTrans" cxnId="{39ED2685-5F66-4FF6-8737-5E018B360429}">
      <dgm:prSet/>
      <dgm:spPr/>
      <dgm:t>
        <a:bodyPr/>
        <a:lstStyle/>
        <a:p>
          <a:endParaRPr lang="en-US"/>
        </a:p>
      </dgm:t>
    </dgm:pt>
    <dgm:pt modelId="{B4F3485D-4D0B-4831-AE51-44F17169C922}" type="sibTrans" cxnId="{39ED2685-5F66-4FF6-8737-5E018B360429}">
      <dgm:prSet phldrT="04"/>
      <dgm:spPr/>
      <dgm:t>
        <a:bodyPr/>
        <a:lstStyle/>
        <a:p>
          <a:endParaRPr lang="en-US"/>
        </a:p>
      </dgm:t>
    </dgm:pt>
    <dgm:pt modelId="{0239B3ED-2D8D-49BE-AFBD-E1D56010733C}">
      <dgm:prSet/>
      <dgm:spPr/>
      <dgm:t>
        <a:bodyPr/>
        <a:lstStyle/>
        <a:p>
          <a:r>
            <a:rPr lang="cs-CZ" dirty="0" err="1"/>
            <a:t>Every</a:t>
          </a:r>
          <a:r>
            <a:rPr lang="cs-CZ" dirty="0"/>
            <a:t> somatotype </a:t>
          </a:r>
          <a:r>
            <a:rPr lang="cs-CZ" dirty="0" err="1"/>
            <a:t>can</a:t>
          </a:r>
          <a:r>
            <a:rPr lang="cs-CZ" dirty="0"/>
            <a:t> </a:t>
          </a:r>
          <a:r>
            <a:rPr lang="cs-CZ" dirty="0" err="1"/>
            <a:t>be</a:t>
          </a:r>
          <a:r>
            <a:rPr lang="cs-CZ" dirty="0"/>
            <a:t> </a:t>
          </a:r>
          <a:r>
            <a:rPr lang="cs-CZ" dirty="0" err="1"/>
            <a:t>successful</a:t>
          </a:r>
          <a:r>
            <a:rPr lang="cs-CZ" dirty="0"/>
            <a:t> – </a:t>
          </a:r>
          <a:r>
            <a:rPr lang="cs-CZ" dirty="0" err="1"/>
            <a:t>canoe</a:t>
          </a:r>
          <a:r>
            <a:rPr lang="cs-CZ" dirty="0"/>
            <a:t> slalom </a:t>
          </a:r>
          <a:r>
            <a:rPr lang="cs-CZ" dirty="0" err="1"/>
            <a:t>offers</a:t>
          </a:r>
          <a:r>
            <a:rPr lang="cs-CZ" dirty="0"/>
            <a:t> </a:t>
          </a:r>
          <a:r>
            <a:rPr lang="cs-CZ" dirty="0" err="1"/>
            <a:t>equal</a:t>
          </a:r>
          <a:r>
            <a:rPr lang="cs-CZ" dirty="0"/>
            <a:t> </a:t>
          </a:r>
          <a:r>
            <a:rPr lang="cs-CZ" dirty="0" err="1"/>
            <a:t>chances</a:t>
          </a:r>
          <a:r>
            <a:rPr lang="cs-CZ" dirty="0"/>
            <a:t> </a:t>
          </a:r>
          <a:r>
            <a:rPr lang="cs-CZ" dirty="0" err="1"/>
            <a:t>for</a:t>
          </a:r>
          <a:r>
            <a:rPr lang="cs-CZ" dirty="0"/>
            <a:t> </a:t>
          </a:r>
          <a:r>
            <a:rPr lang="cs-CZ" dirty="0" err="1"/>
            <a:t>everyone</a:t>
          </a:r>
          <a:r>
            <a:rPr lang="cs-CZ" dirty="0"/>
            <a:t>.</a:t>
          </a:r>
        </a:p>
      </dgm:t>
    </dgm:pt>
    <dgm:pt modelId="{0B315E0C-CE97-4716-A046-9FCD40B61E79}" type="parTrans" cxnId="{7ECEDD0F-FE12-4010-8EBE-52C82B15C755}">
      <dgm:prSet/>
      <dgm:spPr/>
      <dgm:t>
        <a:bodyPr/>
        <a:lstStyle/>
        <a:p>
          <a:endParaRPr lang="cs-CZ"/>
        </a:p>
      </dgm:t>
    </dgm:pt>
    <dgm:pt modelId="{B1C5CB37-F18B-4358-A762-7F79EBBD4896}" type="sibTrans" cxnId="{7ECEDD0F-FE12-4010-8EBE-52C82B15C755}">
      <dgm:prSet phldrT="01"/>
      <dgm:spPr/>
      <dgm:t>
        <a:bodyPr/>
        <a:lstStyle/>
        <a:p>
          <a:endParaRPr lang="cs-CZ"/>
        </a:p>
      </dgm:t>
    </dgm:pt>
    <dgm:pt modelId="{B5FFFBDE-6AEC-4901-87C8-1F918AC2B00E}" type="pres">
      <dgm:prSet presAssocID="{5A06109A-5703-4FF0-8820-9159309E360B}" presName="diagram" presStyleCnt="0">
        <dgm:presLayoutVars>
          <dgm:dir/>
          <dgm:resizeHandles val="exact"/>
        </dgm:presLayoutVars>
      </dgm:prSet>
      <dgm:spPr/>
    </dgm:pt>
    <dgm:pt modelId="{8931304E-FB48-46EF-A036-F47C99042867}" type="pres">
      <dgm:prSet presAssocID="{0239B3ED-2D8D-49BE-AFBD-E1D56010733C}" presName="node" presStyleLbl="node1" presStyleIdx="0" presStyleCnt="4">
        <dgm:presLayoutVars>
          <dgm:bulletEnabled val="1"/>
        </dgm:presLayoutVars>
      </dgm:prSet>
      <dgm:spPr/>
    </dgm:pt>
    <dgm:pt modelId="{D843FDAA-E32F-495E-8AA0-3C1503DB55D5}" type="pres">
      <dgm:prSet presAssocID="{B1C5CB37-F18B-4358-A762-7F79EBBD4896}" presName="sibTrans" presStyleCnt="0"/>
      <dgm:spPr/>
    </dgm:pt>
    <dgm:pt modelId="{E867F022-BB53-4077-9E16-A749A4A7EF15}" type="pres">
      <dgm:prSet presAssocID="{48CB59EA-4DA9-465D-A1E6-D572F5D2F98F}" presName="node" presStyleLbl="node1" presStyleIdx="1" presStyleCnt="4">
        <dgm:presLayoutVars>
          <dgm:bulletEnabled val="1"/>
        </dgm:presLayoutVars>
      </dgm:prSet>
      <dgm:spPr/>
    </dgm:pt>
    <dgm:pt modelId="{FBCC528E-BF1B-4F9B-BCF6-8FB2F528BFC4}" type="pres">
      <dgm:prSet presAssocID="{333D53D7-5A1B-465F-A696-FA7D1DE8FE9C}" presName="sibTrans" presStyleCnt="0"/>
      <dgm:spPr/>
    </dgm:pt>
    <dgm:pt modelId="{0B0A67CB-4235-4158-9C05-D996E38E458A}" type="pres">
      <dgm:prSet presAssocID="{7156B344-9F91-46B5-9A59-9F901DEEA6F0}" presName="node" presStyleLbl="node1" presStyleIdx="2" presStyleCnt="4">
        <dgm:presLayoutVars>
          <dgm:bulletEnabled val="1"/>
        </dgm:presLayoutVars>
      </dgm:prSet>
      <dgm:spPr/>
    </dgm:pt>
    <dgm:pt modelId="{AD9AD698-9BE6-4017-83E2-5984598A026A}" type="pres">
      <dgm:prSet presAssocID="{340071B2-DCDD-48A5-ACA7-F63780083CC8}" presName="sibTrans" presStyleCnt="0"/>
      <dgm:spPr/>
    </dgm:pt>
    <dgm:pt modelId="{719C0A51-2F13-443F-9879-F97DD9B76055}" type="pres">
      <dgm:prSet presAssocID="{D6544A38-3F8B-488C-8BFC-EE59974BC304}" presName="node" presStyleLbl="node1" presStyleIdx="3" presStyleCnt="4">
        <dgm:presLayoutVars>
          <dgm:bulletEnabled val="1"/>
        </dgm:presLayoutVars>
      </dgm:prSet>
      <dgm:spPr/>
    </dgm:pt>
  </dgm:ptLst>
  <dgm:cxnLst>
    <dgm:cxn modelId="{7ECEDD0F-FE12-4010-8EBE-52C82B15C755}" srcId="{5A06109A-5703-4FF0-8820-9159309E360B}" destId="{0239B3ED-2D8D-49BE-AFBD-E1D56010733C}" srcOrd="0" destOrd="0" parTransId="{0B315E0C-CE97-4716-A046-9FCD40B61E79}" sibTransId="{B1C5CB37-F18B-4358-A762-7F79EBBD4896}"/>
    <dgm:cxn modelId="{826E845E-87AA-4828-8829-2CDD743C467E}" srcId="{5A06109A-5703-4FF0-8820-9159309E360B}" destId="{7156B344-9F91-46B5-9A59-9F901DEEA6F0}" srcOrd="2" destOrd="0" parTransId="{40DB04E3-0002-4768-B430-C6D75C1D6037}" sibTransId="{340071B2-DCDD-48A5-ACA7-F63780083CC8}"/>
    <dgm:cxn modelId="{0DEC5D59-B74B-42B4-8BED-F5C600EF7B04}" type="presOf" srcId="{7156B344-9F91-46B5-9A59-9F901DEEA6F0}" destId="{0B0A67CB-4235-4158-9C05-D996E38E458A}" srcOrd="0" destOrd="0" presId="urn:microsoft.com/office/officeart/2005/8/layout/default"/>
    <dgm:cxn modelId="{39ED2685-5F66-4FF6-8737-5E018B360429}" srcId="{5A06109A-5703-4FF0-8820-9159309E360B}" destId="{D6544A38-3F8B-488C-8BFC-EE59974BC304}" srcOrd="3" destOrd="0" parTransId="{017B610D-A402-4D6B-9677-C84BF606D7D1}" sibTransId="{B4F3485D-4D0B-4831-AE51-44F17169C922}"/>
    <dgm:cxn modelId="{7005A5A8-9C09-4CA2-B6E2-7760F64FD4F7}" type="presOf" srcId="{D6544A38-3F8B-488C-8BFC-EE59974BC304}" destId="{719C0A51-2F13-443F-9879-F97DD9B76055}" srcOrd="0" destOrd="0" presId="urn:microsoft.com/office/officeart/2005/8/layout/default"/>
    <dgm:cxn modelId="{3892D0B0-EC75-447F-89EB-49F3D66D2CBF}" type="presOf" srcId="{5A06109A-5703-4FF0-8820-9159309E360B}" destId="{B5FFFBDE-6AEC-4901-87C8-1F918AC2B00E}" srcOrd="0" destOrd="0" presId="urn:microsoft.com/office/officeart/2005/8/layout/default"/>
    <dgm:cxn modelId="{E04546E3-86B1-46E7-BEB4-FE930770F6B5}" type="presOf" srcId="{48CB59EA-4DA9-465D-A1E6-D572F5D2F98F}" destId="{E867F022-BB53-4077-9E16-A749A4A7EF15}" srcOrd="0" destOrd="0" presId="urn:microsoft.com/office/officeart/2005/8/layout/default"/>
    <dgm:cxn modelId="{6D3D29E4-A29E-4316-BBBF-0EB6267B62B6}" srcId="{5A06109A-5703-4FF0-8820-9159309E360B}" destId="{48CB59EA-4DA9-465D-A1E6-D572F5D2F98F}" srcOrd="1" destOrd="0" parTransId="{F6413F01-7B76-4C2F-B729-590D71DA4630}" sibTransId="{333D53D7-5A1B-465F-A696-FA7D1DE8FE9C}"/>
    <dgm:cxn modelId="{DAEB2FFA-4E0F-4534-B9F9-FA4EDDC6926B}" type="presOf" srcId="{0239B3ED-2D8D-49BE-AFBD-E1D56010733C}" destId="{8931304E-FB48-46EF-A036-F47C99042867}" srcOrd="0" destOrd="0" presId="urn:microsoft.com/office/officeart/2005/8/layout/default"/>
    <dgm:cxn modelId="{8FB967F2-9EFA-4FBC-93E0-5DAC18D2CB48}" type="presParOf" srcId="{B5FFFBDE-6AEC-4901-87C8-1F918AC2B00E}" destId="{8931304E-FB48-46EF-A036-F47C99042867}" srcOrd="0" destOrd="0" presId="urn:microsoft.com/office/officeart/2005/8/layout/default"/>
    <dgm:cxn modelId="{16514D5D-6640-4A9C-9C57-F260F7BDB739}" type="presParOf" srcId="{B5FFFBDE-6AEC-4901-87C8-1F918AC2B00E}" destId="{D843FDAA-E32F-495E-8AA0-3C1503DB55D5}" srcOrd="1" destOrd="0" presId="urn:microsoft.com/office/officeart/2005/8/layout/default"/>
    <dgm:cxn modelId="{D99F238B-DEA1-42B0-B388-CC93239D936C}" type="presParOf" srcId="{B5FFFBDE-6AEC-4901-87C8-1F918AC2B00E}" destId="{E867F022-BB53-4077-9E16-A749A4A7EF15}" srcOrd="2" destOrd="0" presId="urn:microsoft.com/office/officeart/2005/8/layout/default"/>
    <dgm:cxn modelId="{9E0757E3-952C-460B-94B3-5E23C62019DE}" type="presParOf" srcId="{B5FFFBDE-6AEC-4901-87C8-1F918AC2B00E}" destId="{FBCC528E-BF1B-4F9B-BCF6-8FB2F528BFC4}" srcOrd="3" destOrd="0" presId="urn:microsoft.com/office/officeart/2005/8/layout/default"/>
    <dgm:cxn modelId="{0ECE5BA0-C555-4B73-A3DA-2989FA5D56BB}" type="presParOf" srcId="{B5FFFBDE-6AEC-4901-87C8-1F918AC2B00E}" destId="{0B0A67CB-4235-4158-9C05-D996E38E458A}" srcOrd="4" destOrd="0" presId="urn:microsoft.com/office/officeart/2005/8/layout/default"/>
    <dgm:cxn modelId="{8598AA60-9353-4552-8DE6-F2EFEBE82F09}" type="presParOf" srcId="{B5FFFBDE-6AEC-4901-87C8-1F918AC2B00E}" destId="{AD9AD698-9BE6-4017-83E2-5984598A026A}" srcOrd="5" destOrd="0" presId="urn:microsoft.com/office/officeart/2005/8/layout/default"/>
    <dgm:cxn modelId="{3C6F82B2-DE37-49C7-BBEA-CE1EEBA3E482}" type="presParOf" srcId="{B5FFFBDE-6AEC-4901-87C8-1F918AC2B00E}" destId="{719C0A51-2F13-443F-9879-F97DD9B76055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A06109A-5703-4FF0-8820-9159309E360B}" type="doc">
      <dgm:prSet loTypeId="urn:microsoft.com/office/officeart/2005/8/layout/default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8CB59EA-4DA9-465D-A1E6-D572F5D2F98F}">
      <dgm:prSet/>
      <dgm:spPr/>
      <dgm:t>
        <a:bodyPr/>
        <a:lstStyle/>
        <a:p>
          <a:r>
            <a:rPr lang="cs-CZ" dirty="0"/>
            <a:t>C1 </a:t>
          </a:r>
          <a:r>
            <a:rPr lang="cs-CZ" dirty="0" err="1"/>
            <a:t>paddlers</a:t>
          </a:r>
          <a:r>
            <a:rPr lang="cs-CZ" dirty="0"/>
            <a:t> are </a:t>
          </a:r>
          <a:r>
            <a:rPr lang="cs-CZ" dirty="0" err="1"/>
            <a:t>taller</a:t>
          </a:r>
          <a:r>
            <a:rPr lang="cs-CZ" dirty="0"/>
            <a:t> and </a:t>
          </a:r>
          <a:r>
            <a:rPr lang="cs-CZ" dirty="0" err="1"/>
            <a:t>bigger</a:t>
          </a:r>
          <a:r>
            <a:rPr lang="cs-CZ" dirty="0"/>
            <a:t> </a:t>
          </a:r>
          <a:r>
            <a:rPr lang="cs-CZ" dirty="0" err="1"/>
            <a:t>than</a:t>
          </a:r>
          <a:r>
            <a:rPr lang="cs-CZ" dirty="0"/>
            <a:t> K1 </a:t>
          </a:r>
          <a:r>
            <a:rPr lang="cs-CZ" dirty="0" err="1"/>
            <a:t>paddlers</a:t>
          </a:r>
          <a:r>
            <a:rPr lang="cs-CZ" dirty="0"/>
            <a:t>.</a:t>
          </a:r>
          <a:endParaRPr lang="en-US" dirty="0"/>
        </a:p>
      </dgm:t>
    </dgm:pt>
    <dgm:pt modelId="{F6413F01-7B76-4C2F-B729-590D71DA4630}" type="parTrans" cxnId="{6D3D29E4-A29E-4316-BBBF-0EB6267B62B6}">
      <dgm:prSet/>
      <dgm:spPr/>
      <dgm:t>
        <a:bodyPr/>
        <a:lstStyle/>
        <a:p>
          <a:endParaRPr lang="en-US"/>
        </a:p>
      </dgm:t>
    </dgm:pt>
    <dgm:pt modelId="{333D53D7-5A1B-465F-A696-FA7D1DE8FE9C}" type="sibTrans" cxnId="{6D3D29E4-A29E-4316-BBBF-0EB6267B62B6}">
      <dgm:prSet/>
      <dgm:spPr/>
      <dgm:t>
        <a:bodyPr/>
        <a:lstStyle/>
        <a:p>
          <a:endParaRPr lang="en-US"/>
        </a:p>
      </dgm:t>
    </dgm:pt>
    <dgm:pt modelId="{7156B344-9F91-46B5-9A59-9F901DEEA6F0}">
      <dgm:prSet/>
      <dgm:spPr/>
      <dgm:t>
        <a:bodyPr/>
        <a:lstStyle/>
        <a:p>
          <a:r>
            <a:rPr lang="cs-CZ" dirty="0" err="1"/>
            <a:t>Better</a:t>
          </a:r>
          <a:r>
            <a:rPr lang="cs-CZ" dirty="0"/>
            <a:t> </a:t>
          </a:r>
          <a:r>
            <a:rPr lang="cs-CZ" dirty="0" err="1"/>
            <a:t>paddlers</a:t>
          </a:r>
          <a:r>
            <a:rPr lang="cs-CZ" dirty="0"/>
            <a:t> </a:t>
          </a:r>
          <a:r>
            <a:rPr lang="cs-CZ" dirty="0" err="1"/>
            <a:t>have</a:t>
          </a:r>
          <a:r>
            <a:rPr lang="cs-CZ" dirty="0"/>
            <a:t> </a:t>
          </a:r>
          <a:r>
            <a:rPr lang="cs-CZ" dirty="0" err="1"/>
            <a:t>larger</a:t>
          </a:r>
          <a:r>
            <a:rPr lang="cs-CZ" dirty="0"/>
            <a:t> </a:t>
          </a:r>
          <a:r>
            <a:rPr lang="cs-CZ" dirty="0" err="1"/>
            <a:t>arm-span</a:t>
          </a:r>
          <a:r>
            <a:rPr lang="cs-CZ" dirty="0"/>
            <a:t>. </a:t>
          </a:r>
          <a:r>
            <a:rPr lang="cs-CZ" dirty="0" err="1"/>
            <a:t>Arm-span</a:t>
          </a:r>
          <a:r>
            <a:rPr lang="cs-CZ" dirty="0"/>
            <a:t> </a:t>
          </a:r>
          <a:r>
            <a:rPr lang="cs-CZ" dirty="0" err="1"/>
            <a:t>is</a:t>
          </a:r>
          <a:r>
            <a:rPr lang="cs-CZ" dirty="0"/>
            <a:t> a </a:t>
          </a:r>
          <a:r>
            <a:rPr lang="cs-CZ" dirty="0" err="1"/>
            <a:t>good</a:t>
          </a:r>
          <a:r>
            <a:rPr lang="cs-CZ" dirty="0"/>
            <a:t> </a:t>
          </a:r>
          <a:r>
            <a:rPr lang="cs-CZ" dirty="0" err="1"/>
            <a:t>predictor</a:t>
          </a:r>
          <a:r>
            <a:rPr lang="cs-CZ" dirty="0"/>
            <a:t> </a:t>
          </a:r>
          <a:r>
            <a:rPr lang="cs-CZ" dirty="0" err="1"/>
            <a:t>of</a:t>
          </a:r>
          <a:r>
            <a:rPr lang="cs-CZ" dirty="0"/>
            <a:t> </a:t>
          </a:r>
          <a:r>
            <a:rPr lang="cs-CZ" dirty="0" err="1"/>
            <a:t>success</a:t>
          </a:r>
          <a:r>
            <a:rPr lang="cs-CZ" dirty="0"/>
            <a:t>.</a:t>
          </a:r>
          <a:endParaRPr lang="en-US" dirty="0"/>
        </a:p>
      </dgm:t>
    </dgm:pt>
    <dgm:pt modelId="{40DB04E3-0002-4768-B430-C6D75C1D6037}" type="parTrans" cxnId="{826E845E-87AA-4828-8829-2CDD743C467E}">
      <dgm:prSet/>
      <dgm:spPr/>
      <dgm:t>
        <a:bodyPr/>
        <a:lstStyle/>
        <a:p>
          <a:endParaRPr lang="en-US"/>
        </a:p>
      </dgm:t>
    </dgm:pt>
    <dgm:pt modelId="{340071B2-DCDD-48A5-ACA7-F63780083CC8}" type="sibTrans" cxnId="{826E845E-87AA-4828-8829-2CDD743C467E}">
      <dgm:prSet/>
      <dgm:spPr/>
      <dgm:t>
        <a:bodyPr/>
        <a:lstStyle/>
        <a:p>
          <a:endParaRPr lang="en-US"/>
        </a:p>
      </dgm:t>
    </dgm:pt>
    <dgm:pt modelId="{D6544A38-3F8B-488C-8BFC-EE59974BC304}">
      <dgm:prSet/>
      <dgm:spPr/>
      <dgm:t>
        <a:bodyPr/>
        <a:lstStyle/>
        <a:p>
          <a:r>
            <a:rPr lang="cs-CZ" dirty="0"/>
            <a:t>Somatotype has </a:t>
          </a:r>
          <a:r>
            <a:rPr lang="cs-CZ" dirty="0" err="1"/>
            <a:t>changed</a:t>
          </a:r>
          <a:r>
            <a:rPr lang="cs-CZ" dirty="0"/>
            <a:t> </a:t>
          </a:r>
          <a:r>
            <a:rPr lang="cs-CZ" dirty="0" err="1"/>
            <a:t>Compared</a:t>
          </a:r>
          <a:r>
            <a:rPr lang="cs-CZ" dirty="0"/>
            <a:t> to </a:t>
          </a:r>
          <a:r>
            <a:rPr lang="cs-CZ" dirty="0" err="1"/>
            <a:t>the</a:t>
          </a:r>
          <a:r>
            <a:rPr lang="cs-CZ" dirty="0"/>
            <a:t> past are </a:t>
          </a:r>
          <a:r>
            <a:rPr lang="cs-CZ" dirty="0" err="1"/>
            <a:t>paddlers</a:t>
          </a:r>
          <a:r>
            <a:rPr lang="cs-CZ" dirty="0"/>
            <a:t> </a:t>
          </a:r>
          <a:r>
            <a:rPr lang="cs-CZ" dirty="0" err="1"/>
            <a:t>bigger</a:t>
          </a:r>
          <a:r>
            <a:rPr lang="cs-CZ" dirty="0"/>
            <a:t>, </a:t>
          </a:r>
          <a:r>
            <a:rPr lang="cs-CZ" dirty="0" err="1"/>
            <a:t>stronger</a:t>
          </a:r>
          <a:r>
            <a:rPr lang="cs-CZ" dirty="0"/>
            <a:t>…</a:t>
          </a:r>
          <a:endParaRPr lang="en-US" dirty="0"/>
        </a:p>
      </dgm:t>
    </dgm:pt>
    <dgm:pt modelId="{017B610D-A402-4D6B-9677-C84BF606D7D1}" type="parTrans" cxnId="{39ED2685-5F66-4FF6-8737-5E018B360429}">
      <dgm:prSet/>
      <dgm:spPr/>
      <dgm:t>
        <a:bodyPr/>
        <a:lstStyle/>
        <a:p>
          <a:endParaRPr lang="en-US"/>
        </a:p>
      </dgm:t>
    </dgm:pt>
    <dgm:pt modelId="{B4F3485D-4D0B-4831-AE51-44F17169C922}" type="sibTrans" cxnId="{39ED2685-5F66-4FF6-8737-5E018B360429}">
      <dgm:prSet/>
      <dgm:spPr/>
      <dgm:t>
        <a:bodyPr/>
        <a:lstStyle/>
        <a:p>
          <a:endParaRPr lang="en-US"/>
        </a:p>
      </dgm:t>
    </dgm:pt>
    <dgm:pt modelId="{0239B3ED-2D8D-49BE-AFBD-E1D56010733C}">
      <dgm:prSet/>
      <dgm:spPr/>
      <dgm:t>
        <a:bodyPr/>
        <a:lstStyle/>
        <a:p>
          <a:r>
            <a:rPr lang="cs-CZ" dirty="0" err="1"/>
            <a:t>Every</a:t>
          </a:r>
          <a:r>
            <a:rPr lang="cs-CZ" dirty="0"/>
            <a:t> somatotype </a:t>
          </a:r>
          <a:r>
            <a:rPr lang="cs-CZ" dirty="0" err="1"/>
            <a:t>can</a:t>
          </a:r>
          <a:r>
            <a:rPr lang="cs-CZ" dirty="0"/>
            <a:t> </a:t>
          </a:r>
          <a:r>
            <a:rPr lang="cs-CZ" dirty="0" err="1"/>
            <a:t>be</a:t>
          </a:r>
          <a:r>
            <a:rPr lang="cs-CZ" dirty="0"/>
            <a:t> </a:t>
          </a:r>
          <a:r>
            <a:rPr lang="cs-CZ" dirty="0" err="1"/>
            <a:t>successful</a:t>
          </a:r>
          <a:r>
            <a:rPr lang="cs-CZ" dirty="0"/>
            <a:t> – </a:t>
          </a:r>
          <a:r>
            <a:rPr lang="cs-CZ" dirty="0" err="1"/>
            <a:t>canoe</a:t>
          </a:r>
          <a:r>
            <a:rPr lang="cs-CZ" dirty="0"/>
            <a:t> slalom </a:t>
          </a:r>
          <a:r>
            <a:rPr lang="cs-CZ" dirty="0" err="1"/>
            <a:t>offers</a:t>
          </a:r>
          <a:r>
            <a:rPr lang="cs-CZ" dirty="0"/>
            <a:t> </a:t>
          </a:r>
          <a:r>
            <a:rPr lang="cs-CZ" dirty="0" err="1"/>
            <a:t>equal</a:t>
          </a:r>
          <a:r>
            <a:rPr lang="cs-CZ" dirty="0"/>
            <a:t> </a:t>
          </a:r>
          <a:r>
            <a:rPr lang="cs-CZ" dirty="0" err="1"/>
            <a:t>chances</a:t>
          </a:r>
          <a:r>
            <a:rPr lang="cs-CZ" dirty="0"/>
            <a:t> </a:t>
          </a:r>
          <a:r>
            <a:rPr lang="cs-CZ" dirty="0" err="1"/>
            <a:t>for</a:t>
          </a:r>
          <a:r>
            <a:rPr lang="cs-CZ" dirty="0"/>
            <a:t> </a:t>
          </a:r>
          <a:r>
            <a:rPr lang="cs-CZ" dirty="0" err="1"/>
            <a:t>everyone</a:t>
          </a:r>
          <a:r>
            <a:rPr lang="cs-CZ" dirty="0"/>
            <a:t>.</a:t>
          </a:r>
        </a:p>
      </dgm:t>
    </dgm:pt>
    <dgm:pt modelId="{0B315E0C-CE97-4716-A046-9FCD40B61E79}" type="parTrans" cxnId="{7ECEDD0F-FE12-4010-8EBE-52C82B15C755}">
      <dgm:prSet/>
      <dgm:spPr/>
      <dgm:t>
        <a:bodyPr/>
        <a:lstStyle/>
        <a:p>
          <a:endParaRPr lang="cs-CZ"/>
        </a:p>
      </dgm:t>
    </dgm:pt>
    <dgm:pt modelId="{B1C5CB37-F18B-4358-A762-7F79EBBD4896}" type="sibTrans" cxnId="{7ECEDD0F-FE12-4010-8EBE-52C82B15C755}">
      <dgm:prSet/>
      <dgm:spPr/>
      <dgm:t>
        <a:bodyPr/>
        <a:lstStyle/>
        <a:p>
          <a:endParaRPr lang="cs-CZ"/>
        </a:p>
      </dgm:t>
    </dgm:pt>
    <dgm:pt modelId="{56241281-B42A-4E14-94CB-79B3816D59DD}" type="pres">
      <dgm:prSet presAssocID="{5A06109A-5703-4FF0-8820-9159309E360B}" presName="diagram" presStyleCnt="0">
        <dgm:presLayoutVars>
          <dgm:dir/>
          <dgm:resizeHandles val="exact"/>
        </dgm:presLayoutVars>
      </dgm:prSet>
      <dgm:spPr/>
    </dgm:pt>
    <dgm:pt modelId="{1081A062-6FD3-4651-A36D-A1FC636FB9C9}" type="pres">
      <dgm:prSet presAssocID="{0239B3ED-2D8D-49BE-AFBD-E1D56010733C}" presName="node" presStyleLbl="node1" presStyleIdx="0" presStyleCnt="4">
        <dgm:presLayoutVars>
          <dgm:bulletEnabled val="1"/>
        </dgm:presLayoutVars>
      </dgm:prSet>
      <dgm:spPr/>
    </dgm:pt>
    <dgm:pt modelId="{8B4CF463-B202-4458-AEEA-AC8DE3D6BFEC}" type="pres">
      <dgm:prSet presAssocID="{B1C5CB37-F18B-4358-A762-7F79EBBD4896}" presName="sibTrans" presStyleCnt="0"/>
      <dgm:spPr/>
    </dgm:pt>
    <dgm:pt modelId="{CCE7C85A-127F-4378-9A90-1D81C6DDFCB9}" type="pres">
      <dgm:prSet presAssocID="{48CB59EA-4DA9-465D-A1E6-D572F5D2F98F}" presName="node" presStyleLbl="node1" presStyleIdx="1" presStyleCnt="4">
        <dgm:presLayoutVars>
          <dgm:bulletEnabled val="1"/>
        </dgm:presLayoutVars>
      </dgm:prSet>
      <dgm:spPr/>
    </dgm:pt>
    <dgm:pt modelId="{A7E72DB6-A93F-4CFA-8910-68A7F1CDB74D}" type="pres">
      <dgm:prSet presAssocID="{333D53D7-5A1B-465F-A696-FA7D1DE8FE9C}" presName="sibTrans" presStyleCnt="0"/>
      <dgm:spPr/>
    </dgm:pt>
    <dgm:pt modelId="{D62BBF4B-8322-455E-9E3D-39B7DD8E820A}" type="pres">
      <dgm:prSet presAssocID="{7156B344-9F91-46B5-9A59-9F901DEEA6F0}" presName="node" presStyleLbl="node1" presStyleIdx="2" presStyleCnt="4">
        <dgm:presLayoutVars>
          <dgm:bulletEnabled val="1"/>
        </dgm:presLayoutVars>
      </dgm:prSet>
      <dgm:spPr/>
    </dgm:pt>
    <dgm:pt modelId="{AA47397D-C482-4079-AEE0-4F8EB2096297}" type="pres">
      <dgm:prSet presAssocID="{340071B2-DCDD-48A5-ACA7-F63780083CC8}" presName="sibTrans" presStyleCnt="0"/>
      <dgm:spPr/>
    </dgm:pt>
    <dgm:pt modelId="{21304836-8B80-43EE-9228-F96EF29784A8}" type="pres">
      <dgm:prSet presAssocID="{D6544A38-3F8B-488C-8BFC-EE59974BC304}" presName="node" presStyleLbl="node1" presStyleIdx="3" presStyleCnt="4">
        <dgm:presLayoutVars>
          <dgm:bulletEnabled val="1"/>
        </dgm:presLayoutVars>
      </dgm:prSet>
      <dgm:spPr/>
    </dgm:pt>
  </dgm:ptLst>
  <dgm:cxnLst>
    <dgm:cxn modelId="{7ECEDD0F-FE12-4010-8EBE-52C82B15C755}" srcId="{5A06109A-5703-4FF0-8820-9159309E360B}" destId="{0239B3ED-2D8D-49BE-AFBD-E1D56010733C}" srcOrd="0" destOrd="0" parTransId="{0B315E0C-CE97-4716-A046-9FCD40B61E79}" sibTransId="{B1C5CB37-F18B-4358-A762-7F79EBBD4896}"/>
    <dgm:cxn modelId="{8038121A-8FF5-40BC-931E-35E517426C77}" type="presOf" srcId="{7156B344-9F91-46B5-9A59-9F901DEEA6F0}" destId="{D62BBF4B-8322-455E-9E3D-39B7DD8E820A}" srcOrd="0" destOrd="0" presId="urn:microsoft.com/office/officeart/2005/8/layout/default"/>
    <dgm:cxn modelId="{826E845E-87AA-4828-8829-2CDD743C467E}" srcId="{5A06109A-5703-4FF0-8820-9159309E360B}" destId="{7156B344-9F91-46B5-9A59-9F901DEEA6F0}" srcOrd="2" destOrd="0" parTransId="{40DB04E3-0002-4768-B430-C6D75C1D6037}" sibTransId="{340071B2-DCDD-48A5-ACA7-F63780083CC8}"/>
    <dgm:cxn modelId="{9A2E7461-B6C5-42F1-BE5A-EA1D919F412F}" type="presOf" srcId="{D6544A38-3F8B-488C-8BFC-EE59974BC304}" destId="{21304836-8B80-43EE-9228-F96EF29784A8}" srcOrd="0" destOrd="0" presId="urn:microsoft.com/office/officeart/2005/8/layout/default"/>
    <dgm:cxn modelId="{39ED2685-5F66-4FF6-8737-5E018B360429}" srcId="{5A06109A-5703-4FF0-8820-9159309E360B}" destId="{D6544A38-3F8B-488C-8BFC-EE59974BC304}" srcOrd="3" destOrd="0" parTransId="{017B610D-A402-4D6B-9677-C84BF606D7D1}" sibTransId="{B4F3485D-4D0B-4831-AE51-44F17169C922}"/>
    <dgm:cxn modelId="{BBAF1E99-E70E-4C92-AC3D-394C8D49B39A}" type="presOf" srcId="{5A06109A-5703-4FF0-8820-9159309E360B}" destId="{56241281-B42A-4E14-94CB-79B3816D59DD}" srcOrd="0" destOrd="0" presId="urn:microsoft.com/office/officeart/2005/8/layout/default"/>
    <dgm:cxn modelId="{05BD38D4-35DF-412C-8057-5B93E6F8BEB4}" type="presOf" srcId="{48CB59EA-4DA9-465D-A1E6-D572F5D2F98F}" destId="{CCE7C85A-127F-4378-9A90-1D81C6DDFCB9}" srcOrd="0" destOrd="0" presId="urn:microsoft.com/office/officeart/2005/8/layout/default"/>
    <dgm:cxn modelId="{6D3D29E4-A29E-4316-BBBF-0EB6267B62B6}" srcId="{5A06109A-5703-4FF0-8820-9159309E360B}" destId="{48CB59EA-4DA9-465D-A1E6-D572F5D2F98F}" srcOrd="1" destOrd="0" parTransId="{F6413F01-7B76-4C2F-B729-590D71DA4630}" sibTransId="{333D53D7-5A1B-465F-A696-FA7D1DE8FE9C}"/>
    <dgm:cxn modelId="{8B93ADF3-3A93-42E0-963C-D768323E32B9}" type="presOf" srcId="{0239B3ED-2D8D-49BE-AFBD-E1D56010733C}" destId="{1081A062-6FD3-4651-A36D-A1FC636FB9C9}" srcOrd="0" destOrd="0" presId="urn:microsoft.com/office/officeart/2005/8/layout/default"/>
    <dgm:cxn modelId="{1C87770B-76CE-40A7-B6AC-2A23C58039FF}" type="presParOf" srcId="{56241281-B42A-4E14-94CB-79B3816D59DD}" destId="{1081A062-6FD3-4651-A36D-A1FC636FB9C9}" srcOrd="0" destOrd="0" presId="urn:microsoft.com/office/officeart/2005/8/layout/default"/>
    <dgm:cxn modelId="{82CC4425-45B7-48CB-8E19-CACDBF7718BC}" type="presParOf" srcId="{56241281-B42A-4E14-94CB-79B3816D59DD}" destId="{8B4CF463-B202-4458-AEEA-AC8DE3D6BFEC}" srcOrd="1" destOrd="0" presId="urn:microsoft.com/office/officeart/2005/8/layout/default"/>
    <dgm:cxn modelId="{2EFDA839-04DF-448C-8370-4FC6588EA62A}" type="presParOf" srcId="{56241281-B42A-4E14-94CB-79B3816D59DD}" destId="{CCE7C85A-127F-4378-9A90-1D81C6DDFCB9}" srcOrd="2" destOrd="0" presId="urn:microsoft.com/office/officeart/2005/8/layout/default"/>
    <dgm:cxn modelId="{D0FCA1C9-0DA6-4D5F-9858-0884AF9C87BC}" type="presParOf" srcId="{56241281-B42A-4E14-94CB-79B3816D59DD}" destId="{A7E72DB6-A93F-4CFA-8910-68A7F1CDB74D}" srcOrd="3" destOrd="0" presId="urn:microsoft.com/office/officeart/2005/8/layout/default"/>
    <dgm:cxn modelId="{A33B02F3-A9C1-4762-970E-A5AFE5E539C9}" type="presParOf" srcId="{56241281-B42A-4E14-94CB-79B3816D59DD}" destId="{D62BBF4B-8322-455E-9E3D-39B7DD8E820A}" srcOrd="4" destOrd="0" presId="urn:microsoft.com/office/officeart/2005/8/layout/default"/>
    <dgm:cxn modelId="{A5B4152B-7395-42E0-A488-C5E356D13670}" type="presParOf" srcId="{56241281-B42A-4E14-94CB-79B3816D59DD}" destId="{AA47397D-C482-4079-AEE0-4F8EB2096297}" srcOrd="5" destOrd="0" presId="urn:microsoft.com/office/officeart/2005/8/layout/default"/>
    <dgm:cxn modelId="{2C5651FF-97D9-4B50-9E2F-EE7701F2C907}" type="presParOf" srcId="{56241281-B42A-4E14-94CB-79B3816D59DD}" destId="{21304836-8B80-43EE-9228-F96EF29784A8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EBF1B93-8D98-4E55-AEB0-CDF17CF44DB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45B1037-567F-40CE-8920-CDB7B46B38D7}">
      <dgm:prSet/>
      <dgm:spPr/>
      <dgm:t>
        <a:bodyPr/>
        <a:lstStyle/>
        <a:p>
          <a:r>
            <a:rPr lang="cs-CZ" dirty="0"/>
            <a:t>Not </a:t>
          </a:r>
          <a:r>
            <a:rPr lang="cs-CZ" dirty="0" err="1"/>
            <a:t>every</a:t>
          </a:r>
          <a:r>
            <a:rPr lang="cs-CZ" dirty="0"/>
            <a:t> somatotype </a:t>
          </a:r>
          <a:r>
            <a:rPr lang="cs-CZ" dirty="0" err="1"/>
            <a:t>can</a:t>
          </a:r>
          <a:r>
            <a:rPr lang="cs-CZ" dirty="0"/>
            <a:t> </a:t>
          </a:r>
          <a:r>
            <a:rPr lang="cs-CZ" dirty="0" err="1"/>
            <a:t>be</a:t>
          </a:r>
          <a:r>
            <a:rPr lang="cs-CZ" dirty="0"/>
            <a:t> </a:t>
          </a:r>
          <a:r>
            <a:rPr lang="cs-CZ" dirty="0" err="1"/>
            <a:t>successful</a:t>
          </a:r>
          <a:r>
            <a:rPr lang="cs-CZ" dirty="0"/>
            <a:t> – </a:t>
          </a:r>
          <a:r>
            <a:rPr lang="cs-CZ" dirty="0" err="1"/>
            <a:t>height</a:t>
          </a:r>
          <a:r>
            <a:rPr lang="cs-CZ" dirty="0"/>
            <a:t> </a:t>
          </a:r>
          <a:r>
            <a:rPr lang="cs-CZ" dirty="0" err="1"/>
            <a:t>over</a:t>
          </a:r>
          <a:r>
            <a:rPr lang="cs-CZ" dirty="0"/>
            <a:t> 185 cm and </a:t>
          </a:r>
          <a:r>
            <a:rPr lang="cs-CZ" dirty="0" err="1"/>
            <a:t>weight</a:t>
          </a:r>
          <a:r>
            <a:rPr lang="cs-CZ" dirty="0"/>
            <a:t> </a:t>
          </a:r>
          <a:r>
            <a:rPr lang="cs-CZ" dirty="0" err="1"/>
            <a:t>over</a:t>
          </a:r>
          <a:r>
            <a:rPr lang="cs-CZ" dirty="0"/>
            <a:t> 85 </a:t>
          </a:r>
          <a:r>
            <a:rPr lang="cs-CZ" dirty="0" err="1"/>
            <a:t>is</a:t>
          </a:r>
          <a:r>
            <a:rPr lang="cs-CZ" dirty="0"/>
            <a:t> </a:t>
          </a:r>
          <a:r>
            <a:rPr lang="cs-CZ" dirty="0" err="1"/>
            <a:t>eliminating</a:t>
          </a:r>
          <a:r>
            <a:rPr lang="cs-CZ" dirty="0"/>
            <a:t>. </a:t>
          </a:r>
          <a:endParaRPr lang="en-US" dirty="0"/>
        </a:p>
      </dgm:t>
    </dgm:pt>
    <dgm:pt modelId="{C7A253C9-2427-454C-B9CC-8A80CF2AFB30}" type="parTrans" cxnId="{5BCFAAE2-6F60-4DEE-A3AE-F3A06B02D0FF}">
      <dgm:prSet/>
      <dgm:spPr/>
      <dgm:t>
        <a:bodyPr/>
        <a:lstStyle/>
        <a:p>
          <a:endParaRPr lang="en-US"/>
        </a:p>
      </dgm:t>
    </dgm:pt>
    <dgm:pt modelId="{C024DE6C-8CEF-4C7C-91C7-C4432538D9B5}" type="sibTrans" cxnId="{5BCFAAE2-6F60-4DEE-A3AE-F3A06B02D0FF}">
      <dgm:prSet/>
      <dgm:spPr/>
      <dgm:t>
        <a:bodyPr/>
        <a:lstStyle/>
        <a:p>
          <a:endParaRPr lang="en-US"/>
        </a:p>
      </dgm:t>
    </dgm:pt>
    <dgm:pt modelId="{D40C69D1-7379-4E96-865A-98E6DB60F78C}">
      <dgm:prSet/>
      <dgm:spPr/>
      <dgm:t>
        <a:bodyPr/>
        <a:lstStyle/>
        <a:p>
          <a:r>
            <a:rPr lang="cs-CZ" dirty="0"/>
            <a:t>Body </a:t>
          </a:r>
          <a:r>
            <a:rPr lang="cs-CZ" dirty="0" err="1"/>
            <a:t>morphology</a:t>
          </a:r>
          <a:r>
            <a:rPr lang="cs-CZ" dirty="0"/>
            <a:t> </a:t>
          </a:r>
          <a:r>
            <a:rPr lang="cs-CZ" dirty="0" err="1"/>
            <a:t>of</a:t>
          </a:r>
          <a:r>
            <a:rPr lang="cs-CZ" dirty="0"/>
            <a:t> </a:t>
          </a:r>
          <a:r>
            <a:rPr lang="cs-CZ" dirty="0" err="1"/>
            <a:t>the</a:t>
          </a:r>
          <a:r>
            <a:rPr lang="cs-CZ" dirty="0"/>
            <a:t> top-level </a:t>
          </a:r>
          <a:r>
            <a:rPr lang="cs-CZ" dirty="0" err="1"/>
            <a:t>canoe</a:t>
          </a:r>
          <a:r>
            <a:rPr lang="cs-CZ" dirty="0"/>
            <a:t> slalom </a:t>
          </a:r>
          <a:r>
            <a:rPr lang="cs-CZ" dirty="0" err="1"/>
            <a:t>paddlers</a:t>
          </a:r>
          <a:r>
            <a:rPr lang="cs-CZ" dirty="0"/>
            <a:t> </a:t>
          </a:r>
          <a:r>
            <a:rPr lang="cs-CZ" dirty="0" err="1"/>
            <a:t>is</a:t>
          </a:r>
          <a:r>
            <a:rPr lang="cs-CZ" dirty="0"/>
            <a:t> </a:t>
          </a:r>
          <a:r>
            <a:rPr lang="cs-CZ" dirty="0" err="1"/>
            <a:t>surprisingly</a:t>
          </a:r>
          <a:r>
            <a:rPr lang="cs-CZ" dirty="0"/>
            <a:t> very </a:t>
          </a:r>
          <a:r>
            <a:rPr lang="cs-CZ" dirty="0" err="1"/>
            <a:t>consistent</a:t>
          </a:r>
          <a:r>
            <a:rPr lang="cs-CZ" dirty="0"/>
            <a:t> (</a:t>
          </a:r>
          <a:r>
            <a:rPr lang="cs-CZ" b="0" i="0" dirty="0"/>
            <a:t>~180 cm, ~75 kg, </a:t>
          </a:r>
          <a:r>
            <a:rPr lang="cs-CZ" b="0" i="0" dirty="0" err="1"/>
            <a:t>ectomorphic</a:t>
          </a:r>
          <a:r>
            <a:rPr lang="cs-CZ" b="0" i="0" dirty="0"/>
            <a:t> </a:t>
          </a:r>
          <a:r>
            <a:rPr lang="cs-CZ" b="0" i="0" dirty="0" err="1"/>
            <a:t>mesomorph</a:t>
          </a:r>
          <a:r>
            <a:rPr lang="cs-CZ" b="0" i="0" dirty="0"/>
            <a:t>)</a:t>
          </a:r>
          <a:r>
            <a:rPr lang="cs-CZ" dirty="0"/>
            <a:t>. </a:t>
          </a:r>
          <a:endParaRPr lang="en-US" dirty="0"/>
        </a:p>
      </dgm:t>
    </dgm:pt>
    <dgm:pt modelId="{42D03CFB-68FA-4D95-8AD0-21E597757624}" type="parTrans" cxnId="{146AFA1E-920E-4F17-96D3-DF55FCA48B8F}">
      <dgm:prSet/>
      <dgm:spPr/>
      <dgm:t>
        <a:bodyPr/>
        <a:lstStyle/>
        <a:p>
          <a:endParaRPr lang="en-US"/>
        </a:p>
      </dgm:t>
    </dgm:pt>
    <dgm:pt modelId="{89B94EC0-E1F0-42B3-844A-961A6B6F14B2}" type="sibTrans" cxnId="{146AFA1E-920E-4F17-96D3-DF55FCA48B8F}">
      <dgm:prSet/>
      <dgm:spPr/>
      <dgm:t>
        <a:bodyPr/>
        <a:lstStyle/>
        <a:p>
          <a:endParaRPr lang="en-US"/>
        </a:p>
      </dgm:t>
    </dgm:pt>
    <dgm:pt modelId="{8B19455F-4179-4F70-9617-4292AEF3B944}" type="pres">
      <dgm:prSet presAssocID="{DEBF1B93-8D98-4E55-AEB0-CDF17CF44DBF}" presName="linear" presStyleCnt="0">
        <dgm:presLayoutVars>
          <dgm:animLvl val="lvl"/>
          <dgm:resizeHandles val="exact"/>
        </dgm:presLayoutVars>
      </dgm:prSet>
      <dgm:spPr/>
    </dgm:pt>
    <dgm:pt modelId="{078A2DFC-F09D-44C6-AADD-F93B3C1FB39C}" type="pres">
      <dgm:prSet presAssocID="{D45B1037-567F-40CE-8920-CDB7B46B38D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4F194EF-9722-4460-8489-068F5965C80D}" type="pres">
      <dgm:prSet presAssocID="{C024DE6C-8CEF-4C7C-91C7-C4432538D9B5}" presName="spacer" presStyleCnt="0"/>
      <dgm:spPr/>
    </dgm:pt>
    <dgm:pt modelId="{1182102A-381F-4FD8-ABD0-A8408EBE9F8A}" type="pres">
      <dgm:prSet presAssocID="{D40C69D1-7379-4E96-865A-98E6DB60F78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46AFA1E-920E-4F17-96D3-DF55FCA48B8F}" srcId="{DEBF1B93-8D98-4E55-AEB0-CDF17CF44DBF}" destId="{D40C69D1-7379-4E96-865A-98E6DB60F78C}" srcOrd="1" destOrd="0" parTransId="{42D03CFB-68FA-4D95-8AD0-21E597757624}" sibTransId="{89B94EC0-E1F0-42B3-844A-961A6B6F14B2}"/>
    <dgm:cxn modelId="{9657982C-0BB4-4FDE-8AA8-8B0B54605F42}" type="presOf" srcId="{D45B1037-567F-40CE-8920-CDB7B46B38D7}" destId="{078A2DFC-F09D-44C6-AADD-F93B3C1FB39C}" srcOrd="0" destOrd="0" presId="urn:microsoft.com/office/officeart/2005/8/layout/vList2"/>
    <dgm:cxn modelId="{E2CD5875-886F-435E-B799-547034712223}" type="presOf" srcId="{D40C69D1-7379-4E96-865A-98E6DB60F78C}" destId="{1182102A-381F-4FD8-ABD0-A8408EBE9F8A}" srcOrd="0" destOrd="0" presId="urn:microsoft.com/office/officeart/2005/8/layout/vList2"/>
    <dgm:cxn modelId="{E5D130B6-EE14-46C1-A0C5-F726D703B319}" type="presOf" srcId="{DEBF1B93-8D98-4E55-AEB0-CDF17CF44DBF}" destId="{8B19455F-4179-4F70-9617-4292AEF3B944}" srcOrd="0" destOrd="0" presId="urn:microsoft.com/office/officeart/2005/8/layout/vList2"/>
    <dgm:cxn modelId="{5BCFAAE2-6F60-4DEE-A3AE-F3A06B02D0FF}" srcId="{DEBF1B93-8D98-4E55-AEB0-CDF17CF44DBF}" destId="{D45B1037-567F-40CE-8920-CDB7B46B38D7}" srcOrd="0" destOrd="0" parTransId="{C7A253C9-2427-454C-B9CC-8A80CF2AFB30}" sibTransId="{C024DE6C-8CEF-4C7C-91C7-C4432538D9B5}"/>
    <dgm:cxn modelId="{1D7DFBB1-A720-440C-B9E1-C5C3206AE6AF}" type="presParOf" srcId="{8B19455F-4179-4F70-9617-4292AEF3B944}" destId="{078A2DFC-F09D-44C6-AADD-F93B3C1FB39C}" srcOrd="0" destOrd="0" presId="urn:microsoft.com/office/officeart/2005/8/layout/vList2"/>
    <dgm:cxn modelId="{104BE153-FAE4-46AD-A117-0B0E177EACBE}" type="presParOf" srcId="{8B19455F-4179-4F70-9617-4292AEF3B944}" destId="{64F194EF-9722-4460-8489-068F5965C80D}" srcOrd="1" destOrd="0" presId="urn:microsoft.com/office/officeart/2005/8/layout/vList2"/>
    <dgm:cxn modelId="{CD2313FA-4738-42B7-A60C-B785B08DCEA3}" type="presParOf" srcId="{8B19455F-4179-4F70-9617-4292AEF3B944}" destId="{1182102A-381F-4FD8-ABD0-A8408EBE9F8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EBF1B93-8D98-4E55-AEB0-CDF17CF44DB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45B1037-567F-40CE-8920-CDB7B46B38D7}">
      <dgm:prSet/>
      <dgm:spPr/>
      <dgm:t>
        <a:bodyPr/>
        <a:lstStyle/>
        <a:p>
          <a:pPr algn="ctr"/>
          <a:r>
            <a:rPr lang="cs-CZ" dirty="0"/>
            <a:t>C1 </a:t>
          </a:r>
          <a:r>
            <a:rPr lang="cs-CZ" dirty="0" err="1"/>
            <a:t>paddlers</a:t>
          </a:r>
          <a:r>
            <a:rPr lang="cs-CZ" dirty="0"/>
            <a:t> are not </a:t>
          </a:r>
          <a:r>
            <a:rPr lang="cs-CZ" dirty="0" err="1"/>
            <a:t>taller</a:t>
          </a:r>
          <a:r>
            <a:rPr lang="cs-CZ" dirty="0"/>
            <a:t> </a:t>
          </a:r>
          <a:r>
            <a:rPr lang="cs-CZ" dirty="0" err="1"/>
            <a:t>than</a:t>
          </a:r>
          <a:r>
            <a:rPr lang="cs-CZ" dirty="0"/>
            <a:t> K1 </a:t>
          </a:r>
          <a:r>
            <a:rPr lang="cs-CZ" dirty="0" err="1"/>
            <a:t>paddlers</a:t>
          </a:r>
          <a:r>
            <a:rPr lang="cs-CZ" dirty="0"/>
            <a:t>. </a:t>
          </a:r>
          <a:endParaRPr lang="en-US" dirty="0"/>
        </a:p>
      </dgm:t>
    </dgm:pt>
    <dgm:pt modelId="{C7A253C9-2427-454C-B9CC-8A80CF2AFB30}" type="parTrans" cxnId="{5BCFAAE2-6F60-4DEE-A3AE-F3A06B02D0FF}">
      <dgm:prSet/>
      <dgm:spPr/>
      <dgm:t>
        <a:bodyPr/>
        <a:lstStyle/>
        <a:p>
          <a:endParaRPr lang="en-US"/>
        </a:p>
      </dgm:t>
    </dgm:pt>
    <dgm:pt modelId="{C024DE6C-8CEF-4C7C-91C7-C4432538D9B5}" type="sibTrans" cxnId="{5BCFAAE2-6F60-4DEE-A3AE-F3A06B02D0FF}">
      <dgm:prSet/>
      <dgm:spPr/>
      <dgm:t>
        <a:bodyPr/>
        <a:lstStyle/>
        <a:p>
          <a:endParaRPr lang="en-US"/>
        </a:p>
      </dgm:t>
    </dgm:pt>
    <dgm:pt modelId="{D40C69D1-7379-4E96-865A-98E6DB60F78C}">
      <dgm:prSet/>
      <dgm:spPr/>
      <dgm:t>
        <a:bodyPr/>
        <a:lstStyle/>
        <a:p>
          <a:pPr algn="ctr"/>
          <a:r>
            <a:rPr lang="cs-CZ" dirty="0" err="1"/>
            <a:t>There</a:t>
          </a:r>
          <a:r>
            <a:rPr lang="cs-CZ" dirty="0"/>
            <a:t> are not </a:t>
          </a:r>
          <a:r>
            <a:rPr lang="cs-CZ" dirty="0" err="1"/>
            <a:t>significant</a:t>
          </a:r>
          <a:r>
            <a:rPr lang="cs-CZ" dirty="0"/>
            <a:t> </a:t>
          </a:r>
          <a:r>
            <a:rPr lang="cs-CZ" dirty="0" err="1"/>
            <a:t>differences</a:t>
          </a:r>
          <a:r>
            <a:rPr lang="cs-CZ" dirty="0"/>
            <a:t> </a:t>
          </a:r>
          <a:r>
            <a:rPr lang="cs-CZ" dirty="0" err="1"/>
            <a:t>between</a:t>
          </a:r>
          <a:r>
            <a:rPr lang="cs-CZ" dirty="0"/>
            <a:t> C1 and K1 </a:t>
          </a:r>
          <a:r>
            <a:rPr lang="cs-CZ" dirty="0" err="1"/>
            <a:t>paddlers</a:t>
          </a:r>
          <a:r>
            <a:rPr lang="cs-CZ" dirty="0"/>
            <a:t>.</a:t>
          </a:r>
          <a:endParaRPr lang="en-US" dirty="0"/>
        </a:p>
      </dgm:t>
    </dgm:pt>
    <dgm:pt modelId="{42D03CFB-68FA-4D95-8AD0-21E597757624}" type="parTrans" cxnId="{146AFA1E-920E-4F17-96D3-DF55FCA48B8F}">
      <dgm:prSet/>
      <dgm:spPr/>
      <dgm:t>
        <a:bodyPr/>
        <a:lstStyle/>
        <a:p>
          <a:endParaRPr lang="en-US"/>
        </a:p>
      </dgm:t>
    </dgm:pt>
    <dgm:pt modelId="{89B94EC0-E1F0-42B3-844A-961A6B6F14B2}" type="sibTrans" cxnId="{146AFA1E-920E-4F17-96D3-DF55FCA48B8F}">
      <dgm:prSet/>
      <dgm:spPr/>
      <dgm:t>
        <a:bodyPr/>
        <a:lstStyle/>
        <a:p>
          <a:endParaRPr lang="en-US"/>
        </a:p>
      </dgm:t>
    </dgm:pt>
    <dgm:pt modelId="{8B19455F-4179-4F70-9617-4292AEF3B944}" type="pres">
      <dgm:prSet presAssocID="{DEBF1B93-8D98-4E55-AEB0-CDF17CF44DBF}" presName="linear" presStyleCnt="0">
        <dgm:presLayoutVars>
          <dgm:animLvl val="lvl"/>
          <dgm:resizeHandles val="exact"/>
        </dgm:presLayoutVars>
      </dgm:prSet>
      <dgm:spPr/>
    </dgm:pt>
    <dgm:pt modelId="{078A2DFC-F09D-44C6-AADD-F93B3C1FB39C}" type="pres">
      <dgm:prSet presAssocID="{D45B1037-567F-40CE-8920-CDB7B46B38D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4F194EF-9722-4460-8489-068F5965C80D}" type="pres">
      <dgm:prSet presAssocID="{C024DE6C-8CEF-4C7C-91C7-C4432538D9B5}" presName="spacer" presStyleCnt="0"/>
      <dgm:spPr/>
    </dgm:pt>
    <dgm:pt modelId="{1182102A-381F-4FD8-ABD0-A8408EBE9F8A}" type="pres">
      <dgm:prSet presAssocID="{D40C69D1-7379-4E96-865A-98E6DB60F78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46AFA1E-920E-4F17-96D3-DF55FCA48B8F}" srcId="{DEBF1B93-8D98-4E55-AEB0-CDF17CF44DBF}" destId="{D40C69D1-7379-4E96-865A-98E6DB60F78C}" srcOrd="1" destOrd="0" parTransId="{42D03CFB-68FA-4D95-8AD0-21E597757624}" sibTransId="{89B94EC0-E1F0-42B3-844A-961A6B6F14B2}"/>
    <dgm:cxn modelId="{9657982C-0BB4-4FDE-8AA8-8B0B54605F42}" type="presOf" srcId="{D45B1037-567F-40CE-8920-CDB7B46B38D7}" destId="{078A2DFC-F09D-44C6-AADD-F93B3C1FB39C}" srcOrd="0" destOrd="0" presId="urn:microsoft.com/office/officeart/2005/8/layout/vList2"/>
    <dgm:cxn modelId="{E2CD5875-886F-435E-B799-547034712223}" type="presOf" srcId="{D40C69D1-7379-4E96-865A-98E6DB60F78C}" destId="{1182102A-381F-4FD8-ABD0-A8408EBE9F8A}" srcOrd="0" destOrd="0" presId="urn:microsoft.com/office/officeart/2005/8/layout/vList2"/>
    <dgm:cxn modelId="{E5D130B6-EE14-46C1-A0C5-F726D703B319}" type="presOf" srcId="{DEBF1B93-8D98-4E55-AEB0-CDF17CF44DBF}" destId="{8B19455F-4179-4F70-9617-4292AEF3B944}" srcOrd="0" destOrd="0" presId="urn:microsoft.com/office/officeart/2005/8/layout/vList2"/>
    <dgm:cxn modelId="{5BCFAAE2-6F60-4DEE-A3AE-F3A06B02D0FF}" srcId="{DEBF1B93-8D98-4E55-AEB0-CDF17CF44DBF}" destId="{D45B1037-567F-40CE-8920-CDB7B46B38D7}" srcOrd="0" destOrd="0" parTransId="{C7A253C9-2427-454C-B9CC-8A80CF2AFB30}" sibTransId="{C024DE6C-8CEF-4C7C-91C7-C4432538D9B5}"/>
    <dgm:cxn modelId="{1D7DFBB1-A720-440C-B9E1-C5C3206AE6AF}" type="presParOf" srcId="{8B19455F-4179-4F70-9617-4292AEF3B944}" destId="{078A2DFC-F09D-44C6-AADD-F93B3C1FB39C}" srcOrd="0" destOrd="0" presId="urn:microsoft.com/office/officeart/2005/8/layout/vList2"/>
    <dgm:cxn modelId="{104BE153-FAE4-46AD-A117-0B0E177EACBE}" type="presParOf" srcId="{8B19455F-4179-4F70-9617-4292AEF3B944}" destId="{64F194EF-9722-4460-8489-068F5965C80D}" srcOrd="1" destOrd="0" presId="urn:microsoft.com/office/officeart/2005/8/layout/vList2"/>
    <dgm:cxn modelId="{CD2313FA-4738-42B7-A60C-B785B08DCEA3}" type="presParOf" srcId="{8B19455F-4179-4F70-9617-4292AEF3B944}" destId="{1182102A-381F-4FD8-ABD0-A8408EBE9F8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EBF1B93-8D98-4E55-AEB0-CDF17CF44DB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45B1037-567F-40CE-8920-CDB7B46B38D7}">
      <dgm:prSet/>
      <dgm:spPr/>
      <dgm:t>
        <a:bodyPr/>
        <a:lstStyle/>
        <a:p>
          <a:r>
            <a:rPr lang="cs-CZ" dirty="0" err="1"/>
            <a:t>Arm-span</a:t>
          </a:r>
          <a:r>
            <a:rPr lang="cs-CZ" dirty="0"/>
            <a:t> </a:t>
          </a:r>
          <a:r>
            <a:rPr lang="cs-CZ" dirty="0" err="1"/>
            <a:t>is</a:t>
          </a:r>
          <a:r>
            <a:rPr lang="cs-CZ" dirty="0"/>
            <a:t> not a </a:t>
          </a:r>
          <a:r>
            <a:rPr lang="cs-CZ" dirty="0" err="1"/>
            <a:t>good</a:t>
          </a:r>
          <a:r>
            <a:rPr lang="cs-CZ" dirty="0"/>
            <a:t> </a:t>
          </a:r>
          <a:r>
            <a:rPr lang="cs-CZ" dirty="0" err="1"/>
            <a:t>predictor</a:t>
          </a:r>
          <a:r>
            <a:rPr lang="cs-CZ" dirty="0"/>
            <a:t> </a:t>
          </a:r>
          <a:r>
            <a:rPr lang="cs-CZ" dirty="0" err="1"/>
            <a:t>of</a:t>
          </a:r>
          <a:r>
            <a:rPr lang="cs-CZ" dirty="0"/>
            <a:t> </a:t>
          </a:r>
          <a:r>
            <a:rPr lang="cs-CZ" dirty="0" err="1"/>
            <a:t>canoe</a:t>
          </a:r>
          <a:r>
            <a:rPr lang="cs-CZ" dirty="0"/>
            <a:t> slalom performance. </a:t>
          </a:r>
          <a:r>
            <a:rPr lang="cs-CZ" dirty="0" err="1"/>
            <a:t>Larger</a:t>
          </a:r>
          <a:r>
            <a:rPr lang="cs-CZ" dirty="0"/>
            <a:t> </a:t>
          </a:r>
          <a:r>
            <a:rPr lang="cs-CZ" dirty="0" err="1"/>
            <a:t>arm-span</a:t>
          </a:r>
          <a:r>
            <a:rPr lang="cs-CZ" dirty="0"/>
            <a:t> </a:t>
          </a:r>
          <a:r>
            <a:rPr lang="cs-CZ" dirty="0" err="1"/>
            <a:t>is</a:t>
          </a:r>
          <a:r>
            <a:rPr lang="cs-CZ" dirty="0"/>
            <a:t> </a:t>
          </a:r>
          <a:r>
            <a:rPr lang="cs-CZ" dirty="0" err="1"/>
            <a:t>better</a:t>
          </a:r>
          <a:r>
            <a:rPr lang="cs-CZ" dirty="0"/>
            <a:t> </a:t>
          </a:r>
          <a:r>
            <a:rPr lang="cs-CZ" dirty="0" err="1"/>
            <a:t>for</a:t>
          </a:r>
          <a:r>
            <a:rPr lang="cs-CZ" dirty="0"/>
            <a:t> </a:t>
          </a:r>
          <a:r>
            <a:rPr lang="cs-CZ" dirty="0" err="1"/>
            <a:t>cyclic</a:t>
          </a:r>
          <a:r>
            <a:rPr lang="cs-CZ" dirty="0"/>
            <a:t> </a:t>
          </a:r>
          <a:r>
            <a:rPr lang="cs-CZ" dirty="0" err="1"/>
            <a:t>motion</a:t>
          </a:r>
          <a:r>
            <a:rPr lang="cs-CZ" dirty="0"/>
            <a:t> but not </a:t>
          </a:r>
          <a:r>
            <a:rPr lang="cs-CZ" dirty="0" err="1"/>
            <a:t>for</a:t>
          </a:r>
          <a:r>
            <a:rPr lang="cs-CZ" dirty="0"/>
            <a:t> </a:t>
          </a:r>
          <a:r>
            <a:rPr lang="cs-CZ" dirty="0" err="1"/>
            <a:t>acceleration</a:t>
          </a:r>
          <a:r>
            <a:rPr lang="cs-CZ" dirty="0"/>
            <a:t>. </a:t>
          </a:r>
          <a:endParaRPr lang="en-US" dirty="0"/>
        </a:p>
      </dgm:t>
    </dgm:pt>
    <dgm:pt modelId="{C7A253C9-2427-454C-B9CC-8A80CF2AFB30}" type="parTrans" cxnId="{5BCFAAE2-6F60-4DEE-A3AE-F3A06B02D0FF}">
      <dgm:prSet/>
      <dgm:spPr/>
      <dgm:t>
        <a:bodyPr/>
        <a:lstStyle/>
        <a:p>
          <a:endParaRPr lang="en-US"/>
        </a:p>
      </dgm:t>
    </dgm:pt>
    <dgm:pt modelId="{C024DE6C-8CEF-4C7C-91C7-C4432538D9B5}" type="sibTrans" cxnId="{5BCFAAE2-6F60-4DEE-A3AE-F3A06B02D0FF}">
      <dgm:prSet/>
      <dgm:spPr/>
      <dgm:t>
        <a:bodyPr/>
        <a:lstStyle/>
        <a:p>
          <a:endParaRPr lang="en-US"/>
        </a:p>
      </dgm:t>
    </dgm:pt>
    <dgm:pt modelId="{D40C69D1-7379-4E96-865A-98E6DB60F78C}">
      <dgm:prSet/>
      <dgm:spPr/>
      <dgm:t>
        <a:bodyPr/>
        <a:lstStyle/>
        <a:p>
          <a:r>
            <a:rPr lang="cs-CZ" dirty="0" err="1"/>
            <a:t>Too</a:t>
          </a:r>
          <a:r>
            <a:rPr lang="cs-CZ" dirty="0"/>
            <a:t> </a:t>
          </a:r>
          <a:r>
            <a:rPr lang="cs-CZ" dirty="0" err="1"/>
            <a:t>large</a:t>
          </a:r>
          <a:r>
            <a:rPr lang="cs-CZ" dirty="0"/>
            <a:t> </a:t>
          </a:r>
          <a:r>
            <a:rPr lang="cs-CZ" dirty="0" err="1"/>
            <a:t>arm-span</a:t>
          </a:r>
          <a:r>
            <a:rPr lang="cs-CZ" dirty="0"/>
            <a:t> </a:t>
          </a:r>
          <a:r>
            <a:rPr lang="cs-CZ" dirty="0" err="1"/>
            <a:t>could</a:t>
          </a:r>
          <a:r>
            <a:rPr lang="cs-CZ" dirty="0"/>
            <a:t> </a:t>
          </a:r>
          <a:r>
            <a:rPr lang="cs-CZ" dirty="0" err="1"/>
            <a:t>be</a:t>
          </a:r>
          <a:r>
            <a:rPr lang="cs-CZ" dirty="0"/>
            <a:t> </a:t>
          </a:r>
          <a:r>
            <a:rPr lang="cs-CZ" dirty="0" err="1"/>
            <a:t>deliminating</a:t>
          </a:r>
          <a:r>
            <a:rPr lang="cs-CZ" dirty="0"/>
            <a:t> </a:t>
          </a:r>
          <a:r>
            <a:rPr lang="cs-CZ" dirty="0" err="1"/>
            <a:t>factor</a:t>
          </a:r>
          <a:r>
            <a:rPr lang="cs-CZ" dirty="0"/>
            <a:t>: </a:t>
          </a:r>
          <a:r>
            <a:rPr lang="cs-CZ" dirty="0" err="1"/>
            <a:t>it</a:t>
          </a:r>
          <a:r>
            <a:rPr lang="cs-CZ" dirty="0"/>
            <a:t> </a:t>
          </a:r>
          <a:r>
            <a:rPr lang="cs-CZ" dirty="0" err="1"/>
            <a:t>is</a:t>
          </a:r>
          <a:r>
            <a:rPr lang="cs-CZ" dirty="0"/>
            <a:t> very </a:t>
          </a:r>
          <a:r>
            <a:rPr lang="cs-CZ" dirty="0" err="1"/>
            <a:t>strength</a:t>
          </a:r>
          <a:r>
            <a:rPr lang="cs-CZ" dirty="0"/>
            <a:t> and </a:t>
          </a:r>
          <a:r>
            <a:rPr lang="cs-CZ" dirty="0" err="1"/>
            <a:t>power</a:t>
          </a:r>
          <a:r>
            <a:rPr lang="cs-CZ" dirty="0"/>
            <a:t> </a:t>
          </a:r>
          <a:r>
            <a:rPr lang="cs-CZ" dirty="0" err="1"/>
            <a:t>demanding</a:t>
          </a:r>
          <a:r>
            <a:rPr lang="cs-CZ" dirty="0"/>
            <a:t> to </a:t>
          </a:r>
          <a:r>
            <a:rPr lang="cs-CZ" dirty="0" err="1"/>
            <a:t>move</a:t>
          </a:r>
          <a:r>
            <a:rPr lang="cs-CZ" dirty="0"/>
            <a:t> long </a:t>
          </a:r>
          <a:r>
            <a:rPr lang="cs-CZ" dirty="0" err="1"/>
            <a:t>arms</a:t>
          </a:r>
          <a:r>
            <a:rPr lang="cs-CZ" dirty="0"/>
            <a:t>. </a:t>
          </a:r>
          <a:r>
            <a:rPr lang="cs-CZ" dirty="0" err="1"/>
            <a:t>Strength</a:t>
          </a:r>
          <a:r>
            <a:rPr lang="cs-CZ" dirty="0"/>
            <a:t> and </a:t>
          </a:r>
          <a:r>
            <a:rPr lang="cs-CZ" dirty="0" err="1"/>
            <a:t>power</a:t>
          </a:r>
          <a:r>
            <a:rPr lang="cs-CZ" dirty="0"/>
            <a:t> </a:t>
          </a:r>
          <a:r>
            <a:rPr lang="cs-CZ" dirty="0" err="1"/>
            <a:t>need</a:t>
          </a:r>
          <a:r>
            <a:rPr lang="cs-CZ" dirty="0"/>
            <a:t> </a:t>
          </a:r>
          <a:r>
            <a:rPr lang="cs-CZ" dirty="0" err="1"/>
            <a:t>muscles</a:t>
          </a:r>
          <a:r>
            <a:rPr lang="cs-CZ" dirty="0"/>
            <a:t> and </a:t>
          </a:r>
          <a:r>
            <a:rPr lang="cs-CZ" dirty="0" err="1"/>
            <a:t>muscles</a:t>
          </a:r>
          <a:r>
            <a:rPr lang="cs-CZ" dirty="0"/>
            <a:t> </a:t>
          </a:r>
          <a:r>
            <a:rPr lang="cs-CZ" dirty="0" err="1"/>
            <a:t>mean</a:t>
          </a:r>
          <a:r>
            <a:rPr lang="cs-CZ" dirty="0"/>
            <a:t> body </a:t>
          </a:r>
          <a:r>
            <a:rPr lang="cs-CZ" dirty="0" err="1"/>
            <a:t>weight</a:t>
          </a:r>
          <a:r>
            <a:rPr lang="cs-CZ" dirty="0"/>
            <a:t> </a:t>
          </a:r>
          <a:r>
            <a:rPr lang="cs-CZ" dirty="0" err="1"/>
            <a:t>which</a:t>
          </a:r>
          <a:r>
            <a:rPr lang="cs-CZ" dirty="0"/>
            <a:t> </a:t>
          </a:r>
          <a:r>
            <a:rPr lang="cs-CZ" dirty="0" err="1"/>
            <a:t>should</a:t>
          </a:r>
          <a:r>
            <a:rPr lang="cs-CZ" dirty="0"/>
            <a:t> </a:t>
          </a:r>
          <a:r>
            <a:rPr lang="cs-CZ" dirty="0" err="1"/>
            <a:t>always</a:t>
          </a:r>
          <a:r>
            <a:rPr lang="cs-CZ" dirty="0"/>
            <a:t>  </a:t>
          </a:r>
          <a:r>
            <a:rPr lang="cs-CZ" dirty="0" err="1"/>
            <a:t>be</a:t>
          </a:r>
          <a:r>
            <a:rPr lang="cs-CZ" dirty="0"/>
            <a:t> &lt; 85 kg.</a:t>
          </a:r>
          <a:endParaRPr lang="en-US" dirty="0"/>
        </a:p>
      </dgm:t>
    </dgm:pt>
    <dgm:pt modelId="{42D03CFB-68FA-4D95-8AD0-21E597757624}" type="parTrans" cxnId="{146AFA1E-920E-4F17-96D3-DF55FCA48B8F}">
      <dgm:prSet/>
      <dgm:spPr/>
      <dgm:t>
        <a:bodyPr/>
        <a:lstStyle/>
        <a:p>
          <a:endParaRPr lang="en-US"/>
        </a:p>
      </dgm:t>
    </dgm:pt>
    <dgm:pt modelId="{89B94EC0-E1F0-42B3-844A-961A6B6F14B2}" type="sibTrans" cxnId="{146AFA1E-920E-4F17-96D3-DF55FCA48B8F}">
      <dgm:prSet/>
      <dgm:spPr/>
      <dgm:t>
        <a:bodyPr/>
        <a:lstStyle/>
        <a:p>
          <a:endParaRPr lang="en-US"/>
        </a:p>
      </dgm:t>
    </dgm:pt>
    <dgm:pt modelId="{8B19455F-4179-4F70-9617-4292AEF3B944}" type="pres">
      <dgm:prSet presAssocID="{DEBF1B93-8D98-4E55-AEB0-CDF17CF44DBF}" presName="linear" presStyleCnt="0">
        <dgm:presLayoutVars>
          <dgm:animLvl val="lvl"/>
          <dgm:resizeHandles val="exact"/>
        </dgm:presLayoutVars>
      </dgm:prSet>
      <dgm:spPr/>
    </dgm:pt>
    <dgm:pt modelId="{078A2DFC-F09D-44C6-AADD-F93B3C1FB39C}" type="pres">
      <dgm:prSet presAssocID="{D45B1037-567F-40CE-8920-CDB7B46B38D7}" presName="parentText" presStyleLbl="node1" presStyleIdx="0" presStyleCnt="2" custLinFactNeighborX="-20754" custLinFactNeighborY="50000">
        <dgm:presLayoutVars>
          <dgm:chMax val="0"/>
          <dgm:bulletEnabled val="1"/>
        </dgm:presLayoutVars>
      </dgm:prSet>
      <dgm:spPr/>
    </dgm:pt>
    <dgm:pt modelId="{64F194EF-9722-4460-8489-068F5965C80D}" type="pres">
      <dgm:prSet presAssocID="{C024DE6C-8CEF-4C7C-91C7-C4432538D9B5}" presName="spacer" presStyleCnt="0"/>
      <dgm:spPr/>
    </dgm:pt>
    <dgm:pt modelId="{1182102A-381F-4FD8-ABD0-A8408EBE9F8A}" type="pres">
      <dgm:prSet presAssocID="{D40C69D1-7379-4E96-865A-98E6DB60F78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46AFA1E-920E-4F17-96D3-DF55FCA48B8F}" srcId="{DEBF1B93-8D98-4E55-AEB0-CDF17CF44DBF}" destId="{D40C69D1-7379-4E96-865A-98E6DB60F78C}" srcOrd="1" destOrd="0" parTransId="{42D03CFB-68FA-4D95-8AD0-21E597757624}" sibTransId="{89B94EC0-E1F0-42B3-844A-961A6B6F14B2}"/>
    <dgm:cxn modelId="{9657982C-0BB4-4FDE-8AA8-8B0B54605F42}" type="presOf" srcId="{D45B1037-567F-40CE-8920-CDB7B46B38D7}" destId="{078A2DFC-F09D-44C6-AADD-F93B3C1FB39C}" srcOrd="0" destOrd="0" presId="urn:microsoft.com/office/officeart/2005/8/layout/vList2"/>
    <dgm:cxn modelId="{E2CD5875-886F-435E-B799-547034712223}" type="presOf" srcId="{D40C69D1-7379-4E96-865A-98E6DB60F78C}" destId="{1182102A-381F-4FD8-ABD0-A8408EBE9F8A}" srcOrd="0" destOrd="0" presId="urn:microsoft.com/office/officeart/2005/8/layout/vList2"/>
    <dgm:cxn modelId="{E5D130B6-EE14-46C1-A0C5-F726D703B319}" type="presOf" srcId="{DEBF1B93-8D98-4E55-AEB0-CDF17CF44DBF}" destId="{8B19455F-4179-4F70-9617-4292AEF3B944}" srcOrd="0" destOrd="0" presId="urn:microsoft.com/office/officeart/2005/8/layout/vList2"/>
    <dgm:cxn modelId="{5BCFAAE2-6F60-4DEE-A3AE-F3A06B02D0FF}" srcId="{DEBF1B93-8D98-4E55-AEB0-CDF17CF44DBF}" destId="{D45B1037-567F-40CE-8920-CDB7B46B38D7}" srcOrd="0" destOrd="0" parTransId="{C7A253C9-2427-454C-B9CC-8A80CF2AFB30}" sibTransId="{C024DE6C-8CEF-4C7C-91C7-C4432538D9B5}"/>
    <dgm:cxn modelId="{1D7DFBB1-A720-440C-B9E1-C5C3206AE6AF}" type="presParOf" srcId="{8B19455F-4179-4F70-9617-4292AEF3B944}" destId="{078A2DFC-F09D-44C6-AADD-F93B3C1FB39C}" srcOrd="0" destOrd="0" presId="urn:microsoft.com/office/officeart/2005/8/layout/vList2"/>
    <dgm:cxn modelId="{104BE153-FAE4-46AD-A117-0B0E177EACBE}" type="presParOf" srcId="{8B19455F-4179-4F70-9617-4292AEF3B944}" destId="{64F194EF-9722-4460-8489-068F5965C80D}" srcOrd="1" destOrd="0" presId="urn:microsoft.com/office/officeart/2005/8/layout/vList2"/>
    <dgm:cxn modelId="{CD2313FA-4738-42B7-A60C-B785B08DCEA3}" type="presParOf" srcId="{8B19455F-4179-4F70-9617-4292AEF3B944}" destId="{1182102A-381F-4FD8-ABD0-A8408EBE9F8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BE9F7DA-97E2-46E8-9D73-FE4A9D6B8608}" type="doc">
      <dgm:prSet loTypeId="urn:microsoft.com/office/officeart/2016/7/layout/VerticalSolidActionList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7889CA2-D5E7-4249-A132-A481264C865C}">
      <dgm:prSet custT="1"/>
      <dgm:spPr/>
      <dgm:t>
        <a:bodyPr/>
        <a:lstStyle/>
        <a:p>
          <a:r>
            <a:rPr lang="cs-CZ" sz="1800" dirty="0"/>
            <a:t>1</a:t>
          </a:r>
          <a:endParaRPr lang="en-US" sz="1800" dirty="0"/>
        </a:p>
      </dgm:t>
    </dgm:pt>
    <dgm:pt modelId="{9E9FD3A2-ECAA-4053-B075-B555F94B4ED6}" type="parTrans" cxnId="{D4A361E4-4D16-40A7-B76A-3DA6A63B7BDF}">
      <dgm:prSet/>
      <dgm:spPr/>
      <dgm:t>
        <a:bodyPr/>
        <a:lstStyle/>
        <a:p>
          <a:endParaRPr lang="en-US" sz="1600"/>
        </a:p>
      </dgm:t>
    </dgm:pt>
    <dgm:pt modelId="{CA2A92AB-313C-4C72-B61C-F632AA9135B3}" type="sibTrans" cxnId="{D4A361E4-4D16-40A7-B76A-3DA6A63B7BDF}">
      <dgm:prSet/>
      <dgm:spPr/>
      <dgm:t>
        <a:bodyPr/>
        <a:lstStyle/>
        <a:p>
          <a:endParaRPr lang="en-US" sz="1600"/>
        </a:p>
      </dgm:t>
    </dgm:pt>
    <dgm:pt modelId="{5430881E-8A43-4ACB-90C0-3DA652624B44}">
      <dgm:prSet custT="1"/>
      <dgm:spPr/>
      <dgm:t>
        <a:bodyPr/>
        <a:lstStyle/>
        <a:p>
          <a:r>
            <a:rPr lang="en-US" sz="1400" dirty="0"/>
            <a:t>Maximize upper-body muscularity, strength, and power. Arm girth &gt; 35 cm, chest &gt; 100 (105) cm.</a:t>
          </a:r>
          <a:r>
            <a:rPr lang="cs-CZ" sz="1400" dirty="0"/>
            <a:t> </a:t>
          </a:r>
          <a:r>
            <a:rPr lang="cs-CZ" sz="1400" dirty="0" err="1"/>
            <a:t>Periodized</a:t>
          </a:r>
          <a:r>
            <a:rPr lang="cs-CZ" sz="1400" dirty="0"/>
            <a:t> </a:t>
          </a:r>
          <a:r>
            <a:rPr lang="cs-CZ" sz="1400" dirty="0" err="1"/>
            <a:t>strength</a:t>
          </a:r>
          <a:r>
            <a:rPr lang="cs-CZ" sz="1400" dirty="0"/>
            <a:t> &amp; </a:t>
          </a:r>
          <a:r>
            <a:rPr lang="cs-CZ" sz="1400" dirty="0" err="1"/>
            <a:t>conditiong</a:t>
          </a:r>
          <a:r>
            <a:rPr lang="cs-CZ" sz="1400" dirty="0"/>
            <a:t> </a:t>
          </a:r>
          <a:r>
            <a:rPr lang="cs-CZ" sz="1400" dirty="0" err="1"/>
            <a:t>programme</a:t>
          </a:r>
          <a:r>
            <a:rPr lang="cs-CZ" sz="1400" dirty="0"/>
            <a:t> </a:t>
          </a:r>
          <a:r>
            <a:rPr lang="cs-CZ" sz="1400" dirty="0" err="1"/>
            <a:t>is</a:t>
          </a:r>
          <a:r>
            <a:rPr lang="cs-CZ" sz="1400" dirty="0"/>
            <a:t> </a:t>
          </a:r>
          <a:r>
            <a:rPr lang="cs-CZ" sz="1400" dirty="0" err="1"/>
            <a:t>extremely</a:t>
          </a:r>
          <a:r>
            <a:rPr lang="cs-CZ" sz="1400" dirty="0"/>
            <a:t> </a:t>
          </a:r>
          <a:r>
            <a:rPr lang="cs-CZ" sz="1400" dirty="0" err="1"/>
            <a:t>important</a:t>
          </a:r>
          <a:r>
            <a:rPr lang="cs-CZ" sz="1400" dirty="0"/>
            <a:t>. </a:t>
          </a:r>
          <a:r>
            <a:rPr lang="en-US" sz="1400" dirty="0"/>
            <a:t> </a:t>
          </a:r>
        </a:p>
      </dgm:t>
    </dgm:pt>
    <dgm:pt modelId="{1960490E-DE69-41A6-9BC0-94339A239C4D}" type="parTrans" cxnId="{062506BD-C09F-4417-8DCF-E234925F0CBB}">
      <dgm:prSet/>
      <dgm:spPr/>
      <dgm:t>
        <a:bodyPr/>
        <a:lstStyle/>
        <a:p>
          <a:endParaRPr lang="en-US" sz="1600"/>
        </a:p>
      </dgm:t>
    </dgm:pt>
    <dgm:pt modelId="{C2DC25B5-8495-4D4A-B980-F068C0F4331E}" type="sibTrans" cxnId="{062506BD-C09F-4417-8DCF-E234925F0CBB}">
      <dgm:prSet/>
      <dgm:spPr/>
      <dgm:t>
        <a:bodyPr/>
        <a:lstStyle/>
        <a:p>
          <a:endParaRPr lang="en-US" sz="1600"/>
        </a:p>
      </dgm:t>
    </dgm:pt>
    <dgm:pt modelId="{DB109A39-05D0-4579-9778-672F5C5E7891}">
      <dgm:prSet custT="1"/>
      <dgm:spPr/>
      <dgm:t>
        <a:bodyPr/>
        <a:lstStyle/>
        <a:p>
          <a:r>
            <a:rPr lang="cs-CZ" sz="1800" dirty="0"/>
            <a:t>2</a:t>
          </a:r>
          <a:endParaRPr lang="en-US" sz="1800" dirty="0"/>
        </a:p>
      </dgm:t>
    </dgm:pt>
    <dgm:pt modelId="{F7AB9BCB-5047-4EFA-BBF8-78714444494A}" type="parTrans" cxnId="{F7D7FBBC-EA1D-44C8-AEAF-63FFBEA33AAE}">
      <dgm:prSet/>
      <dgm:spPr/>
      <dgm:t>
        <a:bodyPr/>
        <a:lstStyle/>
        <a:p>
          <a:endParaRPr lang="en-US" sz="1600"/>
        </a:p>
      </dgm:t>
    </dgm:pt>
    <dgm:pt modelId="{97057CFC-A7A3-4224-ADCF-E3F2BD92A255}" type="sibTrans" cxnId="{F7D7FBBC-EA1D-44C8-AEAF-63FFBEA33AAE}">
      <dgm:prSet/>
      <dgm:spPr/>
      <dgm:t>
        <a:bodyPr/>
        <a:lstStyle/>
        <a:p>
          <a:endParaRPr lang="en-US" sz="1600"/>
        </a:p>
      </dgm:t>
    </dgm:pt>
    <dgm:pt modelId="{C8DE32B4-D088-48D6-90A1-582D7B873C33}">
      <dgm:prSet custT="1"/>
      <dgm:spPr/>
      <dgm:t>
        <a:bodyPr/>
        <a:lstStyle/>
        <a:p>
          <a:r>
            <a:rPr lang="en-US" sz="1400" dirty="0"/>
            <a:t>Keep lower-body lean, no hypertrophy of lower limbs. </a:t>
          </a:r>
          <a:r>
            <a:rPr lang="cs-CZ" sz="1400" dirty="0"/>
            <a:t>Do just </a:t>
          </a:r>
          <a:r>
            <a:rPr lang="cs-CZ" sz="1400" dirty="0" err="1"/>
            <a:t>exercise</a:t>
          </a:r>
          <a:r>
            <a:rPr lang="cs-CZ" sz="1400" dirty="0"/>
            <a:t> </a:t>
          </a:r>
          <a:r>
            <a:rPr lang="cs-CZ" sz="1400" dirty="0" err="1"/>
            <a:t>that</a:t>
          </a:r>
          <a:r>
            <a:rPr lang="cs-CZ" sz="1400" dirty="0"/>
            <a:t> </a:t>
          </a:r>
          <a:r>
            <a:rPr lang="cs-CZ" sz="1400" dirty="0" err="1"/>
            <a:t>does</a:t>
          </a:r>
          <a:r>
            <a:rPr lang="cs-CZ" sz="1400" dirty="0"/>
            <a:t> not lead to </a:t>
          </a:r>
          <a:r>
            <a:rPr lang="cs-CZ" sz="1400" dirty="0" err="1"/>
            <a:t>leg´s</a:t>
          </a:r>
          <a:r>
            <a:rPr lang="cs-CZ" sz="1400" dirty="0"/>
            <a:t> </a:t>
          </a:r>
          <a:r>
            <a:rPr lang="cs-CZ" sz="1400" dirty="0" err="1"/>
            <a:t>hypertrophy</a:t>
          </a:r>
          <a:r>
            <a:rPr lang="cs-CZ" sz="1400" dirty="0"/>
            <a:t>. </a:t>
          </a:r>
          <a:endParaRPr lang="en-US" sz="1400" dirty="0"/>
        </a:p>
      </dgm:t>
    </dgm:pt>
    <dgm:pt modelId="{2D2F436B-A7B0-4E26-915E-E7FE36960CF8}" type="parTrans" cxnId="{A093D94E-B38E-4913-B1CC-812A4C3F8983}">
      <dgm:prSet/>
      <dgm:spPr/>
      <dgm:t>
        <a:bodyPr/>
        <a:lstStyle/>
        <a:p>
          <a:endParaRPr lang="en-US" sz="1600"/>
        </a:p>
      </dgm:t>
    </dgm:pt>
    <dgm:pt modelId="{40931CE1-40AC-469E-9B25-D9A399F1A2CC}" type="sibTrans" cxnId="{A093D94E-B38E-4913-B1CC-812A4C3F8983}">
      <dgm:prSet/>
      <dgm:spPr/>
      <dgm:t>
        <a:bodyPr/>
        <a:lstStyle/>
        <a:p>
          <a:endParaRPr lang="en-US" sz="1600"/>
        </a:p>
      </dgm:t>
    </dgm:pt>
    <dgm:pt modelId="{71F63107-E56C-47F0-97F4-CC618944DE05}">
      <dgm:prSet custT="1"/>
      <dgm:spPr/>
      <dgm:t>
        <a:bodyPr/>
        <a:lstStyle/>
        <a:p>
          <a:r>
            <a:rPr lang="cs-CZ" sz="1800" dirty="0"/>
            <a:t>3</a:t>
          </a:r>
          <a:endParaRPr lang="en-US" sz="1800" dirty="0"/>
        </a:p>
      </dgm:t>
    </dgm:pt>
    <dgm:pt modelId="{F051F908-9FE6-442A-A4DD-5C44038761D1}" type="parTrans" cxnId="{3FEA44BB-CA41-438A-B3FA-7E993EB49FB0}">
      <dgm:prSet/>
      <dgm:spPr/>
      <dgm:t>
        <a:bodyPr/>
        <a:lstStyle/>
        <a:p>
          <a:endParaRPr lang="en-US" sz="1600"/>
        </a:p>
      </dgm:t>
    </dgm:pt>
    <dgm:pt modelId="{E9B257AA-E111-419E-B167-B06AC3BA2A70}" type="sibTrans" cxnId="{3FEA44BB-CA41-438A-B3FA-7E993EB49FB0}">
      <dgm:prSet/>
      <dgm:spPr/>
      <dgm:t>
        <a:bodyPr/>
        <a:lstStyle/>
        <a:p>
          <a:endParaRPr lang="en-US" sz="1600"/>
        </a:p>
      </dgm:t>
    </dgm:pt>
    <dgm:pt modelId="{0DB4876A-9039-4F2F-A3A3-D290C1EF042A}">
      <dgm:prSet custT="1"/>
      <dgm:spPr/>
      <dgm:t>
        <a:bodyPr/>
        <a:lstStyle/>
        <a:p>
          <a:r>
            <a:rPr lang="en-US" sz="1400" dirty="0"/>
            <a:t>Keep body fat very low (&lt; 8 %).</a:t>
          </a:r>
          <a:r>
            <a:rPr lang="cs-CZ" sz="1400" dirty="0"/>
            <a:t> </a:t>
          </a:r>
          <a:r>
            <a:rPr lang="cs-CZ" sz="1400" dirty="0" err="1"/>
            <a:t>Combine</a:t>
          </a:r>
          <a:r>
            <a:rPr lang="cs-CZ" sz="1400" dirty="0"/>
            <a:t> </a:t>
          </a:r>
          <a:r>
            <a:rPr lang="cs-CZ" sz="1400" dirty="0" err="1"/>
            <a:t>strength</a:t>
          </a:r>
          <a:r>
            <a:rPr lang="cs-CZ" sz="1400" dirty="0"/>
            <a:t> and </a:t>
          </a:r>
          <a:r>
            <a:rPr lang="cs-CZ" sz="1400" dirty="0" err="1"/>
            <a:t>endurance</a:t>
          </a:r>
          <a:r>
            <a:rPr lang="cs-CZ" sz="1400" dirty="0"/>
            <a:t> </a:t>
          </a:r>
          <a:r>
            <a:rPr lang="cs-CZ" sz="1400" dirty="0" err="1"/>
            <a:t>activities</a:t>
          </a:r>
          <a:r>
            <a:rPr lang="cs-CZ" sz="1400" dirty="0"/>
            <a:t>.  </a:t>
          </a:r>
          <a:r>
            <a:rPr lang="en-US" sz="1400" dirty="0"/>
            <a:t> </a:t>
          </a:r>
        </a:p>
      </dgm:t>
    </dgm:pt>
    <dgm:pt modelId="{95FA47E0-F784-4418-9A31-266C6A9A3350}" type="parTrans" cxnId="{27F9F92F-9F3C-432B-93AA-FB0C31966D82}">
      <dgm:prSet/>
      <dgm:spPr/>
      <dgm:t>
        <a:bodyPr/>
        <a:lstStyle/>
        <a:p>
          <a:endParaRPr lang="en-US" sz="1600"/>
        </a:p>
      </dgm:t>
    </dgm:pt>
    <dgm:pt modelId="{1BAEC8F5-AA6D-4E2C-AF9C-429AE9A0E237}" type="sibTrans" cxnId="{27F9F92F-9F3C-432B-93AA-FB0C31966D82}">
      <dgm:prSet/>
      <dgm:spPr/>
      <dgm:t>
        <a:bodyPr/>
        <a:lstStyle/>
        <a:p>
          <a:endParaRPr lang="en-US" sz="1600"/>
        </a:p>
      </dgm:t>
    </dgm:pt>
    <dgm:pt modelId="{E6AAAF34-A118-4D2B-9D6F-2AA5CA9022FC}">
      <dgm:prSet custT="1"/>
      <dgm:spPr/>
      <dgm:t>
        <a:bodyPr/>
        <a:lstStyle/>
        <a:p>
          <a:r>
            <a:rPr lang="cs-CZ" sz="1800" dirty="0"/>
            <a:t>4</a:t>
          </a:r>
          <a:endParaRPr lang="en-US" sz="1800" dirty="0"/>
        </a:p>
      </dgm:t>
    </dgm:pt>
    <dgm:pt modelId="{931EC7DB-31A9-4E1A-AB66-A080C2DD9213}" type="parTrans" cxnId="{925466AF-4195-483E-92B2-9D5FB76B9C5C}">
      <dgm:prSet/>
      <dgm:spPr/>
      <dgm:t>
        <a:bodyPr/>
        <a:lstStyle/>
        <a:p>
          <a:endParaRPr lang="en-US" sz="1600"/>
        </a:p>
      </dgm:t>
    </dgm:pt>
    <dgm:pt modelId="{58F4C6DE-8A61-444E-9BE9-AC3B3B702D04}" type="sibTrans" cxnId="{925466AF-4195-483E-92B2-9D5FB76B9C5C}">
      <dgm:prSet/>
      <dgm:spPr/>
      <dgm:t>
        <a:bodyPr/>
        <a:lstStyle/>
        <a:p>
          <a:endParaRPr lang="en-US" sz="1600"/>
        </a:p>
      </dgm:t>
    </dgm:pt>
    <dgm:pt modelId="{E9C800F9-E537-43AD-AA94-591AF0E4C9D0}">
      <dgm:prSet custT="1"/>
      <dgm:spPr/>
      <dgm:t>
        <a:bodyPr/>
        <a:lstStyle/>
        <a:p>
          <a:r>
            <a:rPr lang="en-US" sz="1400" dirty="0"/>
            <a:t>Do not exceed 85 kg. </a:t>
          </a:r>
          <a:r>
            <a:rPr lang="cs-CZ" sz="1400" dirty="0" err="1"/>
            <a:t>Over-weight</a:t>
          </a:r>
          <a:r>
            <a:rPr lang="cs-CZ" sz="1400" dirty="0"/>
            <a:t> </a:t>
          </a:r>
          <a:r>
            <a:rPr lang="cs-CZ" sz="1400" dirty="0" err="1"/>
            <a:t>is</a:t>
          </a:r>
          <a:r>
            <a:rPr lang="cs-CZ" sz="1400" dirty="0"/>
            <a:t> very </a:t>
          </a:r>
          <a:r>
            <a:rPr lang="cs-CZ" sz="1400" dirty="0" err="1"/>
            <a:t>disadvantageous</a:t>
          </a:r>
          <a:r>
            <a:rPr lang="cs-CZ" sz="1400" dirty="0"/>
            <a:t> </a:t>
          </a:r>
          <a:r>
            <a:rPr lang="cs-CZ" sz="1400" dirty="0" err="1"/>
            <a:t>for</a:t>
          </a:r>
          <a:r>
            <a:rPr lang="cs-CZ" sz="1400" dirty="0"/>
            <a:t> </a:t>
          </a:r>
          <a:r>
            <a:rPr lang="cs-CZ" sz="1400" dirty="0" err="1"/>
            <a:t>the</a:t>
          </a:r>
          <a:r>
            <a:rPr lang="cs-CZ" sz="1400" dirty="0"/>
            <a:t> </a:t>
          </a:r>
          <a:r>
            <a:rPr lang="cs-CZ" sz="1400" dirty="0" err="1"/>
            <a:t>boats</a:t>
          </a:r>
          <a:r>
            <a:rPr lang="cs-CZ" sz="1400" dirty="0"/>
            <a:t> </a:t>
          </a:r>
          <a:r>
            <a:rPr lang="cs-CZ" sz="1400" dirty="0" err="1"/>
            <a:t>after</a:t>
          </a:r>
          <a:r>
            <a:rPr lang="cs-CZ" sz="1400" dirty="0"/>
            <a:t> 2005. </a:t>
          </a:r>
          <a:endParaRPr lang="en-US" sz="1400" dirty="0"/>
        </a:p>
      </dgm:t>
    </dgm:pt>
    <dgm:pt modelId="{EE5DCF1F-1704-4AB1-B63B-C5E4BA6C7924}" type="parTrans" cxnId="{7A5D26CD-180B-4055-8BE6-552FAEEAADFD}">
      <dgm:prSet/>
      <dgm:spPr/>
      <dgm:t>
        <a:bodyPr/>
        <a:lstStyle/>
        <a:p>
          <a:endParaRPr lang="en-US" sz="1600"/>
        </a:p>
      </dgm:t>
    </dgm:pt>
    <dgm:pt modelId="{E37DF769-B3B0-4FEE-99DE-50605AA09C8E}" type="sibTrans" cxnId="{7A5D26CD-180B-4055-8BE6-552FAEEAADFD}">
      <dgm:prSet/>
      <dgm:spPr/>
      <dgm:t>
        <a:bodyPr/>
        <a:lstStyle/>
        <a:p>
          <a:endParaRPr lang="en-US" sz="1600"/>
        </a:p>
      </dgm:t>
    </dgm:pt>
    <dgm:pt modelId="{E170C9F0-4007-4C3B-A362-637E18DB580E}" type="pres">
      <dgm:prSet presAssocID="{5BE9F7DA-97E2-46E8-9D73-FE4A9D6B8608}" presName="Name0" presStyleCnt="0">
        <dgm:presLayoutVars>
          <dgm:dir/>
          <dgm:animLvl val="lvl"/>
          <dgm:resizeHandles val="exact"/>
        </dgm:presLayoutVars>
      </dgm:prSet>
      <dgm:spPr/>
    </dgm:pt>
    <dgm:pt modelId="{0095EF4A-0A14-491A-ADE9-438078A231FA}" type="pres">
      <dgm:prSet presAssocID="{97889CA2-D5E7-4249-A132-A481264C865C}" presName="linNode" presStyleCnt="0"/>
      <dgm:spPr/>
    </dgm:pt>
    <dgm:pt modelId="{0C41BB99-3EC4-4E01-8FC3-036B7C00DC96}" type="pres">
      <dgm:prSet presAssocID="{97889CA2-D5E7-4249-A132-A481264C865C}" presName="parentText" presStyleLbl="alignNode1" presStyleIdx="0" presStyleCnt="4">
        <dgm:presLayoutVars>
          <dgm:chMax val="1"/>
          <dgm:bulletEnabled/>
        </dgm:presLayoutVars>
      </dgm:prSet>
      <dgm:spPr/>
    </dgm:pt>
    <dgm:pt modelId="{62AE7B56-82BB-46CD-9F03-DFB4C7DDF6A6}" type="pres">
      <dgm:prSet presAssocID="{97889CA2-D5E7-4249-A132-A481264C865C}" presName="descendantText" presStyleLbl="alignAccFollowNode1" presStyleIdx="0" presStyleCnt="4">
        <dgm:presLayoutVars>
          <dgm:bulletEnabled/>
        </dgm:presLayoutVars>
      </dgm:prSet>
      <dgm:spPr/>
    </dgm:pt>
    <dgm:pt modelId="{2D47E541-2C9A-48EF-B32B-87DF6CF656D0}" type="pres">
      <dgm:prSet presAssocID="{CA2A92AB-313C-4C72-B61C-F632AA9135B3}" presName="sp" presStyleCnt="0"/>
      <dgm:spPr/>
    </dgm:pt>
    <dgm:pt modelId="{F1F0A8E5-57B2-43F8-86D4-8D0F0A5C50AA}" type="pres">
      <dgm:prSet presAssocID="{DB109A39-05D0-4579-9778-672F5C5E7891}" presName="linNode" presStyleCnt="0"/>
      <dgm:spPr/>
    </dgm:pt>
    <dgm:pt modelId="{3476E209-92BD-4A46-8E41-2EF3C1694910}" type="pres">
      <dgm:prSet presAssocID="{DB109A39-05D0-4579-9778-672F5C5E7891}" presName="parentText" presStyleLbl="alignNode1" presStyleIdx="1" presStyleCnt="4">
        <dgm:presLayoutVars>
          <dgm:chMax val="1"/>
          <dgm:bulletEnabled/>
        </dgm:presLayoutVars>
      </dgm:prSet>
      <dgm:spPr/>
    </dgm:pt>
    <dgm:pt modelId="{0E240025-510C-4259-9190-8B0F1F8D9D55}" type="pres">
      <dgm:prSet presAssocID="{DB109A39-05D0-4579-9778-672F5C5E7891}" presName="descendantText" presStyleLbl="alignAccFollowNode1" presStyleIdx="1" presStyleCnt="4">
        <dgm:presLayoutVars>
          <dgm:bulletEnabled/>
        </dgm:presLayoutVars>
      </dgm:prSet>
      <dgm:spPr/>
    </dgm:pt>
    <dgm:pt modelId="{BA90A35B-996B-4F16-935D-3D5F5E109B23}" type="pres">
      <dgm:prSet presAssocID="{97057CFC-A7A3-4224-ADCF-E3F2BD92A255}" presName="sp" presStyleCnt="0"/>
      <dgm:spPr/>
    </dgm:pt>
    <dgm:pt modelId="{3ED43B48-72AC-4C84-8C07-B5451CFA3511}" type="pres">
      <dgm:prSet presAssocID="{71F63107-E56C-47F0-97F4-CC618944DE05}" presName="linNode" presStyleCnt="0"/>
      <dgm:spPr/>
    </dgm:pt>
    <dgm:pt modelId="{725DE021-CFC0-4559-977D-40F4F83C9D4B}" type="pres">
      <dgm:prSet presAssocID="{71F63107-E56C-47F0-97F4-CC618944DE05}" presName="parentText" presStyleLbl="alignNode1" presStyleIdx="2" presStyleCnt="4">
        <dgm:presLayoutVars>
          <dgm:chMax val="1"/>
          <dgm:bulletEnabled/>
        </dgm:presLayoutVars>
      </dgm:prSet>
      <dgm:spPr/>
    </dgm:pt>
    <dgm:pt modelId="{642A0B1D-7644-4073-90C7-E716EEC5EF88}" type="pres">
      <dgm:prSet presAssocID="{71F63107-E56C-47F0-97F4-CC618944DE05}" presName="descendantText" presStyleLbl="alignAccFollowNode1" presStyleIdx="2" presStyleCnt="4">
        <dgm:presLayoutVars>
          <dgm:bulletEnabled/>
        </dgm:presLayoutVars>
      </dgm:prSet>
      <dgm:spPr/>
    </dgm:pt>
    <dgm:pt modelId="{F1E4824D-7C14-4683-BD3A-E7F0D4F4914D}" type="pres">
      <dgm:prSet presAssocID="{E9B257AA-E111-419E-B167-B06AC3BA2A70}" presName="sp" presStyleCnt="0"/>
      <dgm:spPr/>
    </dgm:pt>
    <dgm:pt modelId="{946E6B68-D4B5-40D6-A6A9-7051BC5C709D}" type="pres">
      <dgm:prSet presAssocID="{E6AAAF34-A118-4D2B-9D6F-2AA5CA9022FC}" presName="linNode" presStyleCnt="0"/>
      <dgm:spPr/>
    </dgm:pt>
    <dgm:pt modelId="{BBA82C4D-A274-42C8-8EAD-B6A90A10157C}" type="pres">
      <dgm:prSet presAssocID="{E6AAAF34-A118-4D2B-9D6F-2AA5CA9022FC}" presName="parentText" presStyleLbl="alignNode1" presStyleIdx="3" presStyleCnt="4">
        <dgm:presLayoutVars>
          <dgm:chMax val="1"/>
          <dgm:bulletEnabled/>
        </dgm:presLayoutVars>
      </dgm:prSet>
      <dgm:spPr/>
    </dgm:pt>
    <dgm:pt modelId="{375D2805-84D5-40CE-A527-42AE4E97E776}" type="pres">
      <dgm:prSet presAssocID="{E6AAAF34-A118-4D2B-9D6F-2AA5CA9022FC}" presName="descendantText" presStyleLbl="alignAccFollowNode1" presStyleIdx="3" presStyleCnt="4">
        <dgm:presLayoutVars>
          <dgm:bulletEnabled/>
        </dgm:presLayoutVars>
      </dgm:prSet>
      <dgm:spPr/>
    </dgm:pt>
  </dgm:ptLst>
  <dgm:cxnLst>
    <dgm:cxn modelId="{27F9F92F-9F3C-432B-93AA-FB0C31966D82}" srcId="{71F63107-E56C-47F0-97F4-CC618944DE05}" destId="{0DB4876A-9039-4F2F-A3A3-D290C1EF042A}" srcOrd="0" destOrd="0" parTransId="{95FA47E0-F784-4418-9A31-266C6A9A3350}" sibTransId="{1BAEC8F5-AA6D-4E2C-AF9C-429AE9A0E237}"/>
    <dgm:cxn modelId="{39451334-1BBA-45A4-ADE5-D6CF76F6AEB2}" type="presOf" srcId="{71F63107-E56C-47F0-97F4-CC618944DE05}" destId="{725DE021-CFC0-4559-977D-40F4F83C9D4B}" srcOrd="0" destOrd="0" presId="urn:microsoft.com/office/officeart/2016/7/layout/VerticalSolidActionList"/>
    <dgm:cxn modelId="{1CA84843-96BD-4897-9DDE-B7EBEE6B5F72}" type="presOf" srcId="{5430881E-8A43-4ACB-90C0-3DA652624B44}" destId="{62AE7B56-82BB-46CD-9F03-DFB4C7DDF6A6}" srcOrd="0" destOrd="0" presId="urn:microsoft.com/office/officeart/2016/7/layout/VerticalSolidActionList"/>
    <dgm:cxn modelId="{66838945-AEC1-4C84-ADA4-55174CFE04A8}" type="presOf" srcId="{0DB4876A-9039-4F2F-A3A3-D290C1EF042A}" destId="{642A0B1D-7644-4073-90C7-E716EEC5EF88}" srcOrd="0" destOrd="0" presId="urn:microsoft.com/office/officeart/2016/7/layout/VerticalSolidActionList"/>
    <dgm:cxn modelId="{A093D94E-B38E-4913-B1CC-812A4C3F8983}" srcId="{DB109A39-05D0-4579-9778-672F5C5E7891}" destId="{C8DE32B4-D088-48D6-90A1-582D7B873C33}" srcOrd="0" destOrd="0" parTransId="{2D2F436B-A7B0-4E26-915E-E7FE36960CF8}" sibTransId="{40931CE1-40AC-469E-9B25-D9A399F1A2CC}"/>
    <dgm:cxn modelId="{DD08B353-ADB5-45C9-AA62-A6B63BC91F27}" type="presOf" srcId="{E6AAAF34-A118-4D2B-9D6F-2AA5CA9022FC}" destId="{BBA82C4D-A274-42C8-8EAD-B6A90A10157C}" srcOrd="0" destOrd="0" presId="urn:microsoft.com/office/officeart/2016/7/layout/VerticalSolidActionList"/>
    <dgm:cxn modelId="{4B960876-0995-4696-888B-3B88FD0DC663}" type="presOf" srcId="{97889CA2-D5E7-4249-A132-A481264C865C}" destId="{0C41BB99-3EC4-4E01-8FC3-036B7C00DC96}" srcOrd="0" destOrd="0" presId="urn:microsoft.com/office/officeart/2016/7/layout/VerticalSolidActionList"/>
    <dgm:cxn modelId="{EA043076-60A0-434D-B3FB-EA23F20D2E40}" type="presOf" srcId="{E9C800F9-E537-43AD-AA94-591AF0E4C9D0}" destId="{375D2805-84D5-40CE-A527-42AE4E97E776}" srcOrd="0" destOrd="0" presId="urn:microsoft.com/office/officeart/2016/7/layout/VerticalSolidActionList"/>
    <dgm:cxn modelId="{A4CF2E7E-E81E-41C8-B2BA-B95E61539EF8}" type="presOf" srcId="{DB109A39-05D0-4579-9778-672F5C5E7891}" destId="{3476E209-92BD-4A46-8E41-2EF3C1694910}" srcOrd="0" destOrd="0" presId="urn:microsoft.com/office/officeart/2016/7/layout/VerticalSolidActionList"/>
    <dgm:cxn modelId="{925466AF-4195-483E-92B2-9D5FB76B9C5C}" srcId="{5BE9F7DA-97E2-46E8-9D73-FE4A9D6B8608}" destId="{E6AAAF34-A118-4D2B-9D6F-2AA5CA9022FC}" srcOrd="3" destOrd="0" parTransId="{931EC7DB-31A9-4E1A-AB66-A080C2DD9213}" sibTransId="{58F4C6DE-8A61-444E-9BE9-AC3B3B702D04}"/>
    <dgm:cxn modelId="{A24E2CB3-594D-4E22-90F9-8DD10BE20D14}" type="presOf" srcId="{C8DE32B4-D088-48D6-90A1-582D7B873C33}" destId="{0E240025-510C-4259-9190-8B0F1F8D9D55}" srcOrd="0" destOrd="0" presId="urn:microsoft.com/office/officeart/2016/7/layout/VerticalSolidActionList"/>
    <dgm:cxn modelId="{3FEA44BB-CA41-438A-B3FA-7E993EB49FB0}" srcId="{5BE9F7DA-97E2-46E8-9D73-FE4A9D6B8608}" destId="{71F63107-E56C-47F0-97F4-CC618944DE05}" srcOrd="2" destOrd="0" parTransId="{F051F908-9FE6-442A-A4DD-5C44038761D1}" sibTransId="{E9B257AA-E111-419E-B167-B06AC3BA2A70}"/>
    <dgm:cxn modelId="{F7D7FBBC-EA1D-44C8-AEAF-63FFBEA33AAE}" srcId="{5BE9F7DA-97E2-46E8-9D73-FE4A9D6B8608}" destId="{DB109A39-05D0-4579-9778-672F5C5E7891}" srcOrd="1" destOrd="0" parTransId="{F7AB9BCB-5047-4EFA-BBF8-78714444494A}" sibTransId="{97057CFC-A7A3-4224-ADCF-E3F2BD92A255}"/>
    <dgm:cxn modelId="{062506BD-C09F-4417-8DCF-E234925F0CBB}" srcId="{97889CA2-D5E7-4249-A132-A481264C865C}" destId="{5430881E-8A43-4ACB-90C0-3DA652624B44}" srcOrd="0" destOrd="0" parTransId="{1960490E-DE69-41A6-9BC0-94339A239C4D}" sibTransId="{C2DC25B5-8495-4D4A-B980-F068C0F4331E}"/>
    <dgm:cxn modelId="{A05B14C7-CD38-4AE2-89A0-5DB4598FBF50}" type="presOf" srcId="{5BE9F7DA-97E2-46E8-9D73-FE4A9D6B8608}" destId="{E170C9F0-4007-4C3B-A362-637E18DB580E}" srcOrd="0" destOrd="0" presId="urn:microsoft.com/office/officeart/2016/7/layout/VerticalSolidActionList"/>
    <dgm:cxn modelId="{7A5D26CD-180B-4055-8BE6-552FAEEAADFD}" srcId="{E6AAAF34-A118-4D2B-9D6F-2AA5CA9022FC}" destId="{E9C800F9-E537-43AD-AA94-591AF0E4C9D0}" srcOrd="0" destOrd="0" parTransId="{EE5DCF1F-1704-4AB1-B63B-C5E4BA6C7924}" sibTransId="{E37DF769-B3B0-4FEE-99DE-50605AA09C8E}"/>
    <dgm:cxn modelId="{D4A361E4-4D16-40A7-B76A-3DA6A63B7BDF}" srcId="{5BE9F7DA-97E2-46E8-9D73-FE4A9D6B8608}" destId="{97889CA2-D5E7-4249-A132-A481264C865C}" srcOrd="0" destOrd="0" parTransId="{9E9FD3A2-ECAA-4053-B075-B555F94B4ED6}" sibTransId="{CA2A92AB-313C-4C72-B61C-F632AA9135B3}"/>
    <dgm:cxn modelId="{E016A32D-BDEA-467F-B1E4-5479194C760C}" type="presParOf" srcId="{E170C9F0-4007-4C3B-A362-637E18DB580E}" destId="{0095EF4A-0A14-491A-ADE9-438078A231FA}" srcOrd="0" destOrd="0" presId="urn:microsoft.com/office/officeart/2016/7/layout/VerticalSolidActionList"/>
    <dgm:cxn modelId="{D0BB9A69-70BE-4D6D-A983-01B46A52B436}" type="presParOf" srcId="{0095EF4A-0A14-491A-ADE9-438078A231FA}" destId="{0C41BB99-3EC4-4E01-8FC3-036B7C00DC96}" srcOrd="0" destOrd="0" presId="urn:microsoft.com/office/officeart/2016/7/layout/VerticalSolidActionList"/>
    <dgm:cxn modelId="{C7CA1145-10B2-4ED4-92A7-954C4E850554}" type="presParOf" srcId="{0095EF4A-0A14-491A-ADE9-438078A231FA}" destId="{62AE7B56-82BB-46CD-9F03-DFB4C7DDF6A6}" srcOrd="1" destOrd="0" presId="urn:microsoft.com/office/officeart/2016/7/layout/VerticalSolidActionList"/>
    <dgm:cxn modelId="{35DA5A36-3CCF-471F-BAE0-CAB8C0FFCE51}" type="presParOf" srcId="{E170C9F0-4007-4C3B-A362-637E18DB580E}" destId="{2D47E541-2C9A-48EF-B32B-87DF6CF656D0}" srcOrd="1" destOrd="0" presId="urn:microsoft.com/office/officeart/2016/7/layout/VerticalSolidActionList"/>
    <dgm:cxn modelId="{3D0BEA3C-ACA7-4795-9384-C31AF7315288}" type="presParOf" srcId="{E170C9F0-4007-4C3B-A362-637E18DB580E}" destId="{F1F0A8E5-57B2-43F8-86D4-8D0F0A5C50AA}" srcOrd="2" destOrd="0" presId="urn:microsoft.com/office/officeart/2016/7/layout/VerticalSolidActionList"/>
    <dgm:cxn modelId="{B73D108B-DD76-404B-987A-3951B8ADFDA0}" type="presParOf" srcId="{F1F0A8E5-57B2-43F8-86D4-8D0F0A5C50AA}" destId="{3476E209-92BD-4A46-8E41-2EF3C1694910}" srcOrd="0" destOrd="0" presId="urn:microsoft.com/office/officeart/2016/7/layout/VerticalSolidActionList"/>
    <dgm:cxn modelId="{AAF064A7-C92A-4781-9770-1D9E6A6189B3}" type="presParOf" srcId="{F1F0A8E5-57B2-43F8-86D4-8D0F0A5C50AA}" destId="{0E240025-510C-4259-9190-8B0F1F8D9D55}" srcOrd="1" destOrd="0" presId="urn:microsoft.com/office/officeart/2016/7/layout/VerticalSolidActionList"/>
    <dgm:cxn modelId="{FA24A0F4-DECB-4ACC-88B7-E6B35303B142}" type="presParOf" srcId="{E170C9F0-4007-4C3B-A362-637E18DB580E}" destId="{BA90A35B-996B-4F16-935D-3D5F5E109B23}" srcOrd="3" destOrd="0" presId="urn:microsoft.com/office/officeart/2016/7/layout/VerticalSolidActionList"/>
    <dgm:cxn modelId="{13AABCA1-8CA7-494D-B768-31A32E4BCDD7}" type="presParOf" srcId="{E170C9F0-4007-4C3B-A362-637E18DB580E}" destId="{3ED43B48-72AC-4C84-8C07-B5451CFA3511}" srcOrd="4" destOrd="0" presId="urn:microsoft.com/office/officeart/2016/7/layout/VerticalSolidActionList"/>
    <dgm:cxn modelId="{48F85313-DAEC-48DB-AE60-16CD48A6813D}" type="presParOf" srcId="{3ED43B48-72AC-4C84-8C07-B5451CFA3511}" destId="{725DE021-CFC0-4559-977D-40F4F83C9D4B}" srcOrd="0" destOrd="0" presId="urn:microsoft.com/office/officeart/2016/7/layout/VerticalSolidActionList"/>
    <dgm:cxn modelId="{7B1137B9-D29A-48A6-ADD0-17D02C83C7DD}" type="presParOf" srcId="{3ED43B48-72AC-4C84-8C07-B5451CFA3511}" destId="{642A0B1D-7644-4073-90C7-E716EEC5EF88}" srcOrd="1" destOrd="0" presId="urn:microsoft.com/office/officeart/2016/7/layout/VerticalSolidActionList"/>
    <dgm:cxn modelId="{0854607B-8BC0-4175-9C4B-E8158FB4372B}" type="presParOf" srcId="{E170C9F0-4007-4C3B-A362-637E18DB580E}" destId="{F1E4824D-7C14-4683-BD3A-E7F0D4F4914D}" srcOrd="5" destOrd="0" presId="urn:microsoft.com/office/officeart/2016/7/layout/VerticalSolidActionList"/>
    <dgm:cxn modelId="{B1B24764-3639-4C82-BD9D-9F817C40718F}" type="presParOf" srcId="{E170C9F0-4007-4C3B-A362-637E18DB580E}" destId="{946E6B68-D4B5-40D6-A6A9-7051BC5C709D}" srcOrd="6" destOrd="0" presId="urn:microsoft.com/office/officeart/2016/7/layout/VerticalSolidActionList"/>
    <dgm:cxn modelId="{D5DD67D5-6B30-43AC-9AAD-332709ABB1A1}" type="presParOf" srcId="{946E6B68-D4B5-40D6-A6A9-7051BC5C709D}" destId="{BBA82C4D-A274-42C8-8EAD-B6A90A10157C}" srcOrd="0" destOrd="0" presId="urn:microsoft.com/office/officeart/2016/7/layout/VerticalSolidActionList"/>
    <dgm:cxn modelId="{894C1FDF-301B-4790-A51A-4684B7E342F8}" type="presParOf" srcId="{946E6B68-D4B5-40D6-A6A9-7051BC5C709D}" destId="{375D2805-84D5-40CE-A527-42AE4E97E776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230B898-5FC6-48AE-AAEC-8D57628BD381}" type="doc">
      <dgm:prSet loTypeId="urn:microsoft.com/office/officeart/2009/3/layout/HorizontalOrganizationChart" loCatId="hierarchy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1390CEF-D6E6-4DE1-AE04-091CDF8A872B}">
      <dgm:prSet/>
      <dgm:spPr/>
      <dgm:t>
        <a:bodyPr/>
        <a:lstStyle/>
        <a:p>
          <a:r>
            <a:rPr lang="cs-CZ" dirty="0" err="1"/>
            <a:t>We</a:t>
          </a:r>
          <a:r>
            <a:rPr lang="cs-CZ" dirty="0"/>
            <a:t> do not </a:t>
          </a:r>
          <a:r>
            <a:rPr lang="cs-CZ" dirty="0" err="1"/>
            <a:t>know</a:t>
          </a:r>
          <a:r>
            <a:rPr lang="cs-CZ" dirty="0"/>
            <a:t> a lot. </a:t>
          </a:r>
          <a:r>
            <a:rPr lang="cs-CZ" dirty="0" err="1"/>
            <a:t>Women</a:t>
          </a:r>
          <a:r>
            <a:rPr lang="cs-CZ" dirty="0"/>
            <a:t> are not in </a:t>
          </a:r>
          <a:r>
            <a:rPr lang="cs-CZ" dirty="0" err="1"/>
            <a:t>the</a:t>
          </a:r>
          <a:r>
            <a:rPr lang="cs-CZ" dirty="0"/>
            <a:t> </a:t>
          </a:r>
          <a:r>
            <a:rPr lang="cs-CZ" dirty="0" err="1"/>
            <a:t>focus</a:t>
          </a:r>
          <a:r>
            <a:rPr lang="cs-CZ" dirty="0"/>
            <a:t> </a:t>
          </a:r>
          <a:r>
            <a:rPr lang="cs-CZ" dirty="0" err="1"/>
            <a:t>of</a:t>
          </a:r>
          <a:r>
            <a:rPr lang="cs-CZ" dirty="0"/>
            <a:t> </a:t>
          </a:r>
          <a:r>
            <a:rPr lang="cs-CZ" dirty="0" err="1"/>
            <a:t>the</a:t>
          </a:r>
          <a:r>
            <a:rPr lang="cs-CZ" dirty="0"/>
            <a:t> </a:t>
          </a:r>
          <a:r>
            <a:rPr lang="cs-CZ" dirty="0" err="1"/>
            <a:t>scientific</a:t>
          </a:r>
          <a:r>
            <a:rPr lang="cs-CZ" dirty="0"/>
            <a:t> </a:t>
          </a:r>
          <a:r>
            <a:rPr lang="cs-CZ" dirty="0" err="1"/>
            <a:t>interest</a:t>
          </a:r>
          <a:r>
            <a:rPr lang="cs-CZ" dirty="0"/>
            <a:t>.</a:t>
          </a:r>
          <a:endParaRPr lang="en-US" dirty="0"/>
        </a:p>
      </dgm:t>
    </dgm:pt>
    <dgm:pt modelId="{99273542-DAE4-493B-AE7D-D095F90E5C38}" type="parTrans" cxnId="{7AA991CE-C8CC-4C55-983F-CDB173C8359C}">
      <dgm:prSet/>
      <dgm:spPr/>
      <dgm:t>
        <a:bodyPr/>
        <a:lstStyle/>
        <a:p>
          <a:endParaRPr lang="en-US"/>
        </a:p>
      </dgm:t>
    </dgm:pt>
    <dgm:pt modelId="{CC80DAD3-7C7A-4787-B70D-11205321D3F0}" type="sibTrans" cxnId="{7AA991CE-C8CC-4C55-983F-CDB173C8359C}">
      <dgm:prSet/>
      <dgm:spPr/>
      <dgm:t>
        <a:bodyPr/>
        <a:lstStyle/>
        <a:p>
          <a:endParaRPr lang="en-US"/>
        </a:p>
      </dgm:t>
    </dgm:pt>
    <dgm:pt modelId="{84BFF72F-9BAC-4683-AF73-DA5875FAA68A}">
      <dgm:prSet/>
      <dgm:spPr/>
      <dgm:t>
        <a:bodyPr/>
        <a:lstStyle/>
        <a:p>
          <a:r>
            <a:rPr lang="cs-CZ" dirty="0"/>
            <a:t>More </a:t>
          </a:r>
          <a:r>
            <a:rPr lang="cs-CZ" dirty="0" err="1"/>
            <a:t>studies</a:t>
          </a:r>
          <a:r>
            <a:rPr lang="cs-CZ" dirty="0"/>
            <a:t> </a:t>
          </a:r>
          <a:r>
            <a:rPr lang="cs-CZ" dirty="0" err="1"/>
            <a:t>should</a:t>
          </a:r>
          <a:r>
            <a:rPr lang="cs-CZ" dirty="0"/>
            <a:t> </a:t>
          </a:r>
          <a:r>
            <a:rPr lang="cs-CZ" dirty="0" err="1"/>
            <a:t>be</a:t>
          </a:r>
          <a:r>
            <a:rPr lang="cs-CZ" dirty="0"/>
            <a:t> done in </a:t>
          </a:r>
          <a:r>
            <a:rPr lang="cs-CZ" dirty="0" err="1"/>
            <a:t>the</a:t>
          </a:r>
          <a:r>
            <a:rPr lang="cs-CZ" dirty="0"/>
            <a:t> </a:t>
          </a:r>
          <a:r>
            <a:rPr lang="cs-CZ" dirty="0" err="1"/>
            <a:t>future</a:t>
          </a:r>
          <a:r>
            <a:rPr lang="cs-CZ" dirty="0"/>
            <a:t>.  </a:t>
          </a:r>
          <a:endParaRPr lang="en-US" dirty="0"/>
        </a:p>
      </dgm:t>
    </dgm:pt>
    <dgm:pt modelId="{951DAD4E-7396-4A7F-9D01-D259EDE23EFC}" type="parTrans" cxnId="{A2A2DEDB-A353-4EEA-BDD1-9F817A04883A}">
      <dgm:prSet/>
      <dgm:spPr/>
      <dgm:t>
        <a:bodyPr/>
        <a:lstStyle/>
        <a:p>
          <a:endParaRPr lang="en-US"/>
        </a:p>
      </dgm:t>
    </dgm:pt>
    <dgm:pt modelId="{4701CEA5-46C3-40A8-9FAF-F45281A52D7B}" type="sibTrans" cxnId="{A2A2DEDB-A353-4EEA-BDD1-9F817A04883A}">
      <dgm:prSet/>
      <dgm:spPr/>
      <dgm:t>
        <a:bodyPr/>
        <a:lstStyle/>
        <a:p>
          <a:endParaRPr lang="en-US"/>
        </a:p>
      </dgm:t>
    </dgm:pt>
    <dgm:pt modelId="{7088AD4F-46B6-4B63-9433-299AF64B9E13}">
      <dgm:prSet/>
      <dgm:spPr/>
      <dgm:t>
        <a:bodyPr/>
        <a:lstStyle/>
        <a:p>
          <a:r>
            <a:rPr lang="cs-CZ" dirty="0" err="1"/>
            <a:t>There</a:t>
          </a:r>
          <a:r>
            <a:rPr lang="cs-CZ" dirty="0"/>
            <a:t> are no </a:t>
          </a:r>
          <a:r>
            <a:rPr lang="cs-CZ" dirty="0" err="1"/>
            <a:t>differences</a:t>
          </a:r>
          <a:r>
            <a:rPr lang="cs-CZ" dirty="0"/>
            <a:t> </a:t>
          </a:r>
          <a:r>
            <a:rPr lang="cs-CZ" dirty="0" err="1"/>
            <a:t>between</a:t>
          </a:r>
          <a:r>
            <a:rPr lang="cs-CZ" dirty="0"/>
            <a:t> C1 and K1 </a:t>
          </a:r>
          <a:r>
            <a:rPr lang="cs-CZ" dirty="0" err="1"/>
            <a:t>paddlers</a:t>
          </a:r>
          <a:r>
            <a:rPr lang="cs-CZ" dirty="0"/>
            <a:t> – C1 </a:t>
          </a:r>
          <a:r>
            <a:rPr lang="cs-CZ" dirty="0" err="1"/>
            <a:t>paddlers</a:t>
          </a:r>
          <a:r>
            <a:rPr lang="cs-CZ" dirty="0"/>
            <a:t> are just </a:t>
          </a:r>
          <a:r>
            <a:rPr lang="cs-CZ" dirty="0" err="1"/>
            <a:t>significantly</a:t>
          </a:r>
          <a:r>
            <a:rPr lang="cs-CZ" dirty="0"/>
            <a:t> </a:t>
          </a:r>
          <a:r>
            <a:rPr lang="cs-CZ" dirty="0" err="1"/>
            <a:t>younger</a:t>
          </a:r>
          <a:r>
            <a:rPr lang="cs-CZ" dirty="0"/>
            <a:t>.</a:t>
          </a:r>
        </a:p>
      </dgm:t>
    </dgm:pt>
    <dgm:pt modelId="{6F38FE53-5212-4D70-B6D3-22B69092CB08}" type="sibTrans" cxnId="{74015500-C1B3-4162-979D-8BD0EFEFC2D9}">
      <dgm:prSet/>
      <dgm:spPr/>
      <dgm:t>
        <a:bodyPr/>
        <a:lstStyle/>
        <a:p>
          <a:endParaRPr lang="cs-CZ"/>
        </a:p>
      </dgm:t>
    </dgm:pt>
    <dgm:pt modelId="{CDCF988E-BCB7-4407-8CEF-3EF9511A8BDC}" type="parTrans" cxnId="{74015500-C1B3-4162-979D-8BD0EFEFC2D9}">
      <dgm:prSet/>
      <dgm:spPr/>
      <dgm:t>
        <a:bodyPr/>
        <a:lstStyle/>
        <a:p>
          <a:endParaRPr lang="cs-CZ"/>
        </a:p>
      </dgm:t>
    </dgm:pt>
    <dgm:pt modelId="{83079AEA-7703-49CD-AFB2-235900EAB236}" type="pres">
      <dgm:prSet presAssocID="{5230B898-5FC6-48AE-AAEC-8D57628BD381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8A7F6F11-CFD9-4288-BCD6-FB387CC583CB}" type="pres">
      <dgm:prSet presAssocID="{81390CEF-D6E6-4DE1-AE04-091CDF8A872B}" presName="hierRoot1" presStyleCnt="0">
        <dgm:presLayoutVars>
          <dgm:hierBranch val="init"/>
        </dgm:presLayoutVars>
      </dgm:prSet>
      <dgm:spPr/>
    </dgm:pt>
    <dgm:pt modelId="{BD9ECB89-25BF-4015-A53A-71A48DD53B53}" type="pres">
      <dgm:prSet presAssocID="{81390CEF-D6E6-4DE1-AE04-091CDF8A872B}" presName="rootComposite1" presStyleCnt="0"/>
      <dgm:spPr/>
    </dgm:pt>
    <dgm:pt modelId="{FA3DE3F4-F046-4035-87D3-0CDCF481297D}" type="pres">
      <dgm:prSet presAssocID="{81390CEF-D6E6-4DE1-AE04-091CDF8A872B}" presName="rootText1" presStyleLbl="node0" presStyleIdx="0" presStyleCnt="3">
        <dgm:presLayoutVars>
          <dgm:chPref val="3"/>
        </dgm:presLayoutVars>
      </dgm:prSet>
      <dgm:spPr/>
    </dgm:pt>
    <dgm:pt modelId="{95885DDE-78CE-4A76-8D78-7390A46F3A8F}" type="pres">
      <dgm:prSet presAssocID="{81390CEF-D6E6-4DE1-AE04-091CDF8A872B}" presName="rootConnector1" presStyleLbl="node1" presStyleIdx="0" presStyleCnt="0"/>
      <dgm:spPr/>
    </dgm:pt>
    <dgm:pt modelId="{37C31870-6A20-4D92-8205-B147E7DE9854}" type="pres">
      <dgm:prSet presAssocID="{81390CEF-D6E6-4DE1-AE04-091CDF8A872B}" presName="hierChild2" presStyleCnt="0"/>
      <dgm:spPr/>
    </dgm:pt>
    <dgm:pt modelId="{749AD398-5FC8-44FD-8724-9E3B868E9B75}" type="pres">
      <dgm:prSet presAssocID="{81390CEF-D6E6-4DE1-AE04-091CDF8A872B}" presName="hierChild3" presStyleCnt="0"/>
      <dgm:spPr/>
    </dgm:pt>
    <dgm:pt modelId="{F9D36A12-0B16-49D1-9376-F8C1B52F5A48}" type="pres">
      <dgm:prSet presAssocID="{84BFF72F-9BAC-4683-AF73-DA5875FAA68A}" presName="hierRoot1" presStyleCnt="0">
        <dgm:presLayoutVars>
          <dgm:hierBranch val="init"/>
        </dgm:presLayoutVars>
      </dgm:prSet>
      <dgm:spPr/>
    </dgm:pt>
    <dgm:pt modelId="{45970668-F2FC-4786-A556-D97C17E06CAA}" type="pres">
      <dgm:prSet presAssocID="{84BFF72F-9BAC-4683-AF73-DA5875FAA68A}" presName="rootComposite1" presStyleCnt="0"/>
      <dgm:spPr/>
    </dgm:pt>
    <dgm:pt modelId="{60949924-54C1-4421-9AAF-2491E1A70BB3}" type="pres">
      <dgm:prSet presAssocID="{84BFF72F-9BAC-4683-AF73-DA5875FAA68A}" presName="rootText1" presStyleLbl="node0" presStyleIdx="1" presStyleCnt="3">
        <dgm:presLayoutVars>
          <dgm:chPref val="3"/>
        </dgm:presLayoutVars>
      </dgm:prSet>
      <dgm:spPr/>
    </dgm:pt>
    <dgm:pt modelId="{92C0A520-58CA-4C69-888F-8458C81CEE14}" type="pres">
      <dgm:prSet presAssocID="{84BFF72F-9BAC-4683-AF73-DA5875FAA68A}" presName="rootConnector1" presStyleLbl="node1" presStyleIdx="0" presStyleCnt="0"/>
      <dgm:spPr/>
    </dgm:pt>
    <dgm:pt modelId="{53C851C4-2E2A-4937-8AB8-5C8F5918A4A3}" type="pres">
      <dgm:prSet presAssocID="{84BFF72F-9BAC-4683-AF73-DA5875FAA68A}" presName="hierChild2" presStyleCnt="0"/>
      <dgm:spPr/>
    </dgm:pt>
    <dgm:pt modelId="{7C6E3A63-7542-451D-8FDF-368942DE6509}" type="pres">
      <dgm:prSet presAssocID="{84BFF72F-9BAC-4683-AF73-DA5875FAA68A}" presName="hierChild3" presStyleCnt="0"/>
      <dgm:spPr/>
    </dgm:pt>
    <dgm:pt modelId="{E732C972-94A2-4F25-8E30-2BE72EB1669E}" type="pres">
      <dgm:prSet presAssocID="{7088AD4F-46B6-4B63-9433-299AF64B9E13}" presName="hierRoot1" presStyleCnt="0">
        <dgm:presLayoutVars>
          <dgm:hierBranch val="init"/>
        </dgm:presLayoutVars>
      </dgm:prSet>
      <dgm:spPr/>
    </dgm:pt>
    <dgm:pt modelId="{91207C49-D5F3-4EFC-A21D-40A45A2B7CE4}" type="pres">
      <dgm:prSet presAssocID="{7088AD4F-46B6-4B63-9433-299AF64B9E13}" presName="rootComposite1" presStyleCnt="0"/>
      <dgm:spPr/>
    </dgm:pt>
    <dgm:pt modelId="{A16334A9-4F87-4319-BC74-365489546B90}" type="pres">
      <dgm:prSet presAssocID="{7088AD4F-46B6-4B63-9433-299AF64B9E13}" presName="rootText1" presStyleLbl="node0" presStyleIdx="2" presStyleCnt="3">
        <dgm:presLayoutVars>
          <dgm:chPref val="3"/>
        </dgm:presLayoutVars>
      </dgm:prSet>
      <dgm:spPr/>
    </dgm:pt>
    <dgm:pt modelId="{4A7ABC62-16FC-4190-9D26-21957105B42B}" type="pres">
      <dgm:prSet presAssocID="{7088AD4F-46B6-4B63-9433-299AF64B9E13}" presName="rootConnector1" presStyleLbl="node1" presStyleIdx="0" presStyleCnt="0"/>
      <dgm:spPr/>
    </dgm:pt>
    <dgm:pt modelId="{E60FA750-ABEE-43A8-B3C9-D624BE427382}" type="pres">
      <dgm:prSet presAssocID="{7088AD4F-46B6-4B63-9433-299AF64B9E13}" presName="hierChild2" presStyleCnt="0"/>
      <dgm:spPr/>
    </dgm:pt>
    <dgm:pt modelId="{FE73EBF8-7904-4BF8-8F42-A8BAC71EFDEC}" type="pres">
      <dgm:prSet presAssocID="{7088AD4F-46B6-4B63-9433-299AF64B9E13}" presName="hierChild3" presStyleCnt="0"/>
      <dgm:spPr/>
    </dgm:pt>
  </dgm:ptLst>
  <dgm:cxnLst>
    <dgm:cxn modelId="{74015500-C1B3-4162-979D-8BD0EFEFC2D9}" srcId="{5230B898-5FC6-48AE-AAEC-8D57628BD381}" destId="{7088AD4F-46B6-4B63-9433-299AF64B9E13}" srcOrd="2" destOrd="0" parTransId="{CDCF988E-BCB7-4407-8CEF-3EF9511A8BDC}" sibTransId="{6F38FE53-5212-4D70-B6D3-22B69092CB08}"/>
    <dgm:cxn modelId="{0F671122-50A3-4CA3-826A-EDD43BB512C0}" type="presOf" srcId="{84BFF72F-9BAC-4683-AF73-DA5875FAA68A}" destId="{92C0A520-58CA-4C69-888F-8458C81CEE14}" srcOrd="1" destOrd="0" presId="urn:microsoft.com/office/officeart/2009/3/layout/HorizontalOrganizationChart"/>
    <dgm:cxn modelId="{F1E9DE3E-FACC-409D-916E-19BE717BC655}" type="presOf" srcId="{81390CEF-D6E6-4DE1-AE04-091CDF8A872B}" destId="{95885DDE-78CE-4A76-8D78-7390A46F3A8F}" srcOrd="1" destOrd="0" presId="urn:microsoft.com/office/officeart/2009/3/layout/HorizontalOrganizationChart"/>
    <dgm:cxn modelId="{27961E4C-4175-47AA-83C2-70B726AB8BAB}" type="presOf" srcId="{81390CEF-D6E6-4DE1-AE04-091CDF8A872B}" destId="{FA3DE3F4-F046-4035-87D3-0CDCF481297D}" srcOrd="0" destOrd="0" presId="urn:microsoft.com/office/officeart/2009/3/layout/HorizontalOrganizationChart"/>
    <dgm:cxn modelId="{B41EC7AD-734A-44F0-993A-5228E224695E}" type="presOf" srcId="{7088AD4F-46B6-4B63-9433-299AF64B9E13}" destId="{A16334A9-4F87-4319-BC74-365489546B90}" srcOrd="0" destOrd="0" presId="urn:microsoft.com/office/officeart/2009/3/layout/HorizontalOrganizationChart"/>
    <dgm:cxn modelId="{7AA991CE-C8CC-4C55-983F-CDB173C8359C}" srcId="{5230B898-5FC6-48AE-AAEC-8D57628BD381}" destId="{81390CEF-D6E6-4DE1-AE04-091CDF8A872B}" srcOrd="0" destOrd="0" parTransId="{99273542-DAE4-493B-AE7D-D095F90E5C38}" sibTransId="{CC80DAD3-7C7A-4787-B70D-11205321D3F0}"/>
    <dgm:cxn modelId="{7BA0F9D3-6114-41FC-B1B7-E4AA0DEBC0A6}" type="presOf" srcId="{84BFF72F-9BAC-4683-AF73-DA5875FAA68A}" destId="{60949924-54C1-4421-9AAF-2491E1A70BB3}" srcOrd="0" destOrd="0" presId="urn:microsoft.com/office/officeart/2009/3/layout/HorizontalOrganizationChart"/>
    <dgm:cxn modelId="{316E61D6-B812-4E58-9805-3BE9A7324F28}" type="presOf" srcId="{7088AD4F-46B6-4B63-9433-299AF64B9E13}" destId="{4A7ABC62-16FC-4190-9D26-21957105B42B}" srcOrd="1" destOrd="0" presId="urn:microsoft.com/office/officeart/2009/3/layout/HorizontalOrganizationChart"/>
    <dgm:cxn modelId="{13A059D6-4D63-4C93-BB14-481C5FDF992B}" type="presOf" srcId="{5230B898-5FC6-48AE-AAEC-8D57628BD381}" destId="{83079AEA-7703-49CD-AFB2-235900EAB236}" srcOrd="0" destOrd="0" presId="urn:microsoft.com/office/officeart/2009/3/layout/HorizontalOrganizationChart"/>
    <dgm:cxn modelId="{A2A2DEDB-A353-4EEA-BDD1-9F817A04883A}" srcId="{5230B898-5FC6-48AE-AAEC-8D57628BD381}" destId="{84BFF72F-9BAC-4683-AF73-DA5875FAA68A}" srcOrd="1" destOrd="0" parTransId="{951DAD4E-7396-4A7F-9D01-D259EDE23EFC}" sibTransId="{4701CEA5-46C3-40A8-9FAF-F45281A52D7B}"/>
    <dgm:cxn modelId="{072CDE6C-F69D-415F-BAA0-B06226C75361}" type="presParOf" srcId="{83079AEA-7703-49CD-AFB2-235900EAB236}" destId="{8A7F6F11-CFD9-4288-BCD6-FB387CC583CB}" srcOrd="0" destOrd="0" presId="urn:microsoft.com/office/officeart/2009/3/layout/HorizontalOrganizationChart"/>
    <dgm:cxn modelId="{727BFDB8-586E-4544-863A-81B6FC2B360C}" type="presParOf" srcId="{8A7F6F11-CFD9-4288-BCD6-FB387CC583CB}" destId="{BD9ECB89-25BF-4015-A53A-71A48DD53B53}" srcOrd="0" destOrd="0" presId="urn:microsoft.com/office/officeart/2009/3/layout/HorizontalOrganizationChart"/>
    <dgm:cxn modelId="{D60E65E0-4B14-4B91-AF75-4B34AE7D40D7}" type="presParOf" srcId="{BD9ECB89-25BF-4015-A53A-71A48DD53B53}" destId="{FA3DE3F4-F046-4035-87D3-0CDCF481297D}" srcOrd="0" destOrd="0" presId="urn:microsoft.com/office/officeart/2009/3/layout/HorizontalOrganizationChart"/>
    <dgm:cxn modelId="{AEDFAD58-CF6B-4A29-9B2B-5D85D0490962}" type="presParOf" srcId="{BD9ECB89-25BF-4015-A53A-71A48DD53B53}" destId="{95885DDE-78CE-4A76-8D78-7390A46F3A8F}" srcOrd="1" destOrd="0" presId="urn:microsoft.com/office/officeart/2009/3/layout/HorizontalOrganizationChart"/>
    <dgm:cxn modelId="{AF08426E-0D03-4AB4-AAFC-906A25688A84}" type="presParOf" srcId="{8A7F6F11-CFD9-4288-BCD6-FB387CC583CB}" destId="{37C31870-6A20-4D92-8205-B147E7DE9854}" srcOrd="1" destOrd="0" presId="urn:microsoft.com/office/officeart/2009/3/layout/HorizontalOrganizationChart"/>
    <dgm:cxn modelId="{CF29F4DA-CBD2-4F74-88E1-82AB8B0A034C}" type="presParOf" srcId="{8A7F6F11-CFD9-4288-BCD6-FB387CC583CB}" destId="{749AD398-5FC8-44FD-8724-9E3B868E9B75}" srcOrd="2" destOrd="0" presId="urn:microsoft.com/office/officeart/2009/3/layout/HorizontalOrganizationChart"/>
    <dgm:cxn modelId="{3513D341-F552-44F5-9151-9F71D194A470}" type="presParOf" srcId="{83079AEA-7703-49CD-AFB2-235900EAB236}" destId="{F9D36A12-0B16-49D1-9376-F8C1B52F5A48}" srcOrd="1" destOrd="0" presId="urn:microsoft.com/office/officeart/2009/3/layout/HorizontalOrganizationChart"/>
    <dgm:cxn modelId="{ECCD57C5-15D4-422C-A417-8EC179038594}" type="presParOf" srcId="{F9D36A12-0B16-49D1-9376-F8C1B52F5A48}" destId="{45970668-F2FC-4786-A556-D97C17E06CAA}" srcOrd="0" destOrd="0" presId="urn:microsoft.com/office/officeart/2009/3/layout/HorizontalOrganizationChart"/>
    <dgm:cxn modelId="{75091F6C-5FB2-42F6-BE42-086BAC617382}" type="presParOf" srcId="{45970668-F2FC-4786-A556-D97C17E06CAA}" destId="{60949924-54C1-4421-9AAF-2491E1A70BB3}" srcOrd="0" destOrd="0" presId="urn:microsoft.com/office/officeart/2009/3/layout/HorizontalOrganizationChart"/>
    <dgm:cxn modelId="{2FBABD22-44EA-4001-841E-A51F165ED31F}" type="presParOf" srcId="{45970668-F2FC-4786-A556-D97C17E06CAA}" destId="{92C0A520-58CA-4C69-888F-8458C81CEE14}" srcOrd="1" destOrd="0" presId="urn:microsoft.com/office/officeart/2009/3/layout/HorizontalOrganizationChart"/>
    <dgm:cxn modelId="{AEED28B6-D2FE-4136-9000-B88C2A6146BB}" type="presParOf" srcId="{F9D36A12-0B16-49D1-9376-F8C1B52F5A48}" destId="{53C851C4-2E2A-4937-8AB8-5C8F5918A4A3}" srcOrd="1" destOrd="0" presId="urn:microsoft.com/office/officeart/2009/3/layout/HorizontalOrganizationChart"/>
    <dgm:cxn modelId="{A13DEF20-BD6E-4154-BB99-0ED8227F2912}" type="presParOf" srcId="{F9D36A12-0B16-49D1-9376-F8C1B52F5A48}" destId="{7C6E3A63-7542-451D-8FDF-368942DE6509}" srcOrd="2" destOrd="0" presId="urn:microsoft.com/office/officeart/2009/3/layout/HorizontalOrganizationChart"/>
    <dgm:cxn modelId="{363681EB-6C27-43E1-8F87-DD1F51127F32}" type="presParOf" srcId="{83079AEA-7703-49CD-AFB2-235900EAB236}" destId="{E732C972-94A2-4F25-8E30-2BE72EB1669E}" srcOrd="2" destOrd="0" presId="urn:microsoft.com/office/officeart/2009/3/layout/HorizontalOrganizationChart"/>
    <dgm:cxn modelId="{A8BEE0E8-0F9A-45C6-8A0D-D5FF198CE022}" type="presParOf" srcId="{E732C972-94A2-4F25-8E30-2BE72EB1669E}" destId="{91207C49-D5F3-4EFC-A21D-40A45A2B7CE4}" srcOrd="0" destOrd="0" presId="urn:microsoft.com/office/officeart/2009/3/layout/HorizontalOrganizationChart"/>
    <dgm:cxn modelId="{D71602B8-C7F7-4231-AE00-5BD9EBB7AA6A}" type="presParOf" srcId="{91207C49-D5F3-4EFC-A21D-40A45A2B7CE4}" destId="{A16334A9-4F87-4319-BC74-365489546B90}" srcOrd="0" destOrd="0" presId="urn:microsoft.com/office/officeart/2009/3/layout/HorizontalOrganizationChart"/>
    <dgm:cxn modelId="{EE9F9506-1B04-4D5C-9C36-9175D5E0B0BB}" type="presParOf" srcId="{91207C49-D5F3-4EFC-A21D-40A45A2B7CE4}" destId="{4A7ABC62-16FC-4190-9D26-21957105B42B}" srcOrd="1" destOrd="0" presId="urn:microsoft.com/office/officeart/2009/3/layout/HorizontalOrganizationChart"/>
    <dgm:cxn modelId="{C13405A1-6F50-487E-A456-504D49202FB6}" type="presParOf" srcId="{E732C972-94A2-4F25-8E30-2BE72EB1669E}" destId="{E60FA750-ABEE-43A8-B3C9-D624BE427382}" srcOrd="1" destOrd="0" presId="urn:microsoft.com/office/officeart/2009/3/layout/HorizontalOrganizationChart"/>
    <dgm:cxn modelId="{55A444D8-19DF-41A0-8A79-F7962F6492EF}" type="presParOf" srcId="{E732C972-94A2-4F25-8E30-2BE72EB1669E}" destId="{FE73EBF8-7904-4BF8-8F42-A8BAC71EFDEC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230B898-5FC6-48AE-AAEC-8D57628BD381}" type="doc">
      <dgm:prSet loTypeId="urn:microsoft.com/office/officeart/2009/3/layout/HorizontalOrganizationChart" loCatId="hierarchy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1390CEF-D6E6-4DE1-AE04-091CDF8A872B}">
      <dgm:prSet/>
      <dgm:spPr/>
      <dgm:t>
        <a:bodyPr/>
        <a:lstStyle/>
        <a:p>
          <a:r>
            <a:rPr lang="cs-CZ" dirty="0" err="1"/>
            <a:t>Maximize</a:t>
          </a:r>
          <a:r>
            <a:rPr lang="cs-CZ" dirty="0"/>
            <a:t> </a:t>
          </a:r>
          <a:r>
            <a:rPr lang="cs-CZ" dirty="0" err="1"/>
            <a:t>strength</a:t>
          </a:r>
          <a:r>
            <a:rPr lang="cs-CZ" dirty="0"/>
            <a:t> &amp; </a:t>
          </a:r>
          <a:r>
            <a:rPr lang="cs-CZ" dirty="0" err="1"/>
            <a:t>power</a:t>
          </a:r>
          <a:endParaRPr lang="en-US" dirty="0"/>
        </a:p>
      </dgm:t>
    </dgm:pt>
    <dgm:pt modelId="{99273542-DAE4-493B-AE7D-D095F90E5C38}" type="parTrans" cxnId="{7AA991CE-C8CC-4C55-983F-CDB173C8359C}">
      <dgm:prSet/>
      <dgm:spPr/>
      <dgm:t>
        <a:bodyPr/>
        <a:lstStyle/>
        <a:p>
          <a:endParaRPr lang="en-US"/>
        </a:p>
      </dgm:t>
    </dgm:pt>
    <dgm:pt modelId="{CC80DAD3-7C7A-4787-B70D-11205321D3F0}" type="sibTrans" cxnId="{7AA991CE-C8CC-4C55-983F-CDB173C8359C}">
      <dgm:prSet/>
      <dgm:spPr/>
      <dgm:t>
        <a:bodyPr/>
        <a:lstStyle/>
        <a:p>
          <a:endParaRPr lang="en-US"/>
        </a:p>
      </dgm:t>
    </dgm:pt>
    <dgm:pt modelId="{84BFF72F-9BAC-4683-AF73-DA5875FAA68A}">
      <dgm:prSet/>
      <dgm:spPr/>
      <dgm:t>
        <a:bodyPr/>
        <a:lstStyle/>
        <a:p>
          <a:r>
            <a:rPr lang="cs-CZ" dirty="0" err="1"/>
            <a:t>Keep</a:t>
          </a:r>
          <a:r>
            <a:rPr lang="cs-CZ" baseline="0" dirty="0"/>
            <a:t> body fat </a:t>
          </a:r>
          <a:r>
            <a:rPr lang="cs-CZ" baseline="0" dirty="0" err="1"/>
            <a:t>low</a:t>
          </a:r>
          <a:endParaRPr lang="en-US" dirty="0"/>
        </a:p>
      </dgm:t>
    </dgm:pt>
    <dgm:pt modelId="{951DAD4E-7396-4A7F-9D01-D259EDE23EFC}" type="parTrans" cxnId="{A2A2DEDB-A353-4EEA-BDD1-9F817A04883A}">
      <dgm:prSet/>
      <dgm:spPr/>
      <dgm:t>
        <a:bodyPr/>
        <a:lstStyle/>
        <a:p>
          <a:endParaRPr lang="en-US"/>
        </a:p>
      </dgm:t>
    </dgm:pt>
    <dgm:pt modelId="{4701CEA5-46C3-40A8-9FAF-F45281A52D7B}" type="sibTrans" cxnId="{A2A2DEDB-A353-4EEA-BDD1-9F817A04883A}">
      <dgm:prSet/>
      <dgm:spPr/>
      <dgm:t>
        <a:bodyPr/>
        <a:lstStyle/>
        <a:p>
          <a:endParaRPr lang="en-US"/>
        </a:p>
      </dgm:t>
    </dgm:pt>
    <dgm:pt modelId="{7088AD4F-46B6-4B63-9433-299AF64B9E13}">
      <dgm:prSet/>
      <dgm:spPr/>
      <dgm:t>
        <a:bodyPr/>
        <a:lstStyle/>
        <a:p>
          <a:r>
            <a:rPr lang="cs-CZ" dirty="0" err="1"/>
            <a:t>Keep</a:t>
          </a:r>
          <a:r>
            <a:rPr lang="cs-CZ" dirty="0"/>
            <a:t> body </a:t>
          </a:r>
          <a:r>
            <a:rPr lang="cs-CZ" dirty="0" err="1"/>
            <a:t>mass</a:t>
          </a:r>
          <a:r>
            <a:rPr lang="cs-CZ" dirty="0"/>
            <a:t> </a:t>
          </a:r>
          <a:r>
            <a:rPr lang="cs-CZ" dirty="0" err="1"/>
            <a:t>low</a:t>
          </a:r>
          <a:endParaRPr lang="cs-CZ" dirty="0"/>
        </a:p>
      </dgm:t>
    </dgm:pt>
    <dgm:pt modelId="{6F38FE53-5212-4D70-B6D3-22B69092CB08}" type="sibTrans" cxnId="{74015500-C1B3-4162-979D-8BD0EFEFC2D9}">
      <dgm:prSet/>
      <dgm:spPr/>
      <dgm:t>
        <a:bodyPr/>
        <a:lstStyle/>
        <a:p>
          <a:endParaRPr lang="cs-CZ"/>
        </a:p>
      </dgm:t>
    </dgm:pt>
    <dgm:pt modelId="{CDCF988E-BCB7-4407-8CEF-3EF9511A8BDC}" type="parTrans" cxnId="{74015500-C1B3-4162-979D-8BD0EFEFC2D9}">
      <dgm:prSet/>
      <dgm:spPr/>
      <dgm:t>
        <a:bodyPr/>
        <a:lstStyle/>
        <a:p>
          <a:endParaRPr lang="cs-CZ"/>
        </a:p>
      </dgm:t>
    </dgm:pt>
    <dgm:pt modelId="{83079AEA-7703-49CD-AFB2-235900EAB236}" type="pres">
      <dgm:prSet presAssocID="{5230B898-5FC6-48AE-AAEC-8D57628BD381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8A7F6F11-CFD9-4288-BCD6-FB387CC583CB}" type="pres">
      <dgm:prSet presAssocID="{81390CEF-D6E6-4DE1-AE04-091CDF8A872B}" presName="hierRoot1" presStyleCnt="0">
        <dgm:presLayoutVars>
          <dgm:hierBranch val="init"/>
        </dgm:presLayoutVars>
      </dgm:prSet>
      <dgm:spPr/>
    </dgm:pt>
    <dgm:pt modelId="{BD9ECB89-25BF-4015-A53A-71A48DD53B53}" type="pres">
      <dgm:prSet presAssocID="{81390CEF-D6E6-4DE1-AE04-091CDF8A872B}" presName="rootComposite1" presStyleCnt="0"/>
      <dgm:spPr/>
    </dgm:pt>
    <dgm:pt modelId="{FA3DE3F4-F046-4035-87D3-0CDCF481297D}" type="pres">
      <dgm:prSet presAssocID="{81390CEF-D6E6-4DE1-AE04-091CDF8A872B}" presName="rootText1" presStyleLbl="node0" presStyleIdx="0" presStyleCnt="3">
        <dgm:presLayoutVars>
          <dgm:chPref val="3"/>
        </dgm:presLayoutVars>
      </dgm:prSet>
      <dgm:spPr/>
    </dgm:pt>
    <dgm:pt modelId="{95885DDE-78CE-4A76-8D78-7390A46F3A8F}" type="pres">
      <dgm:prSet presAssocID="{81390CEF-D6E6-4DE1-AE04-091CDF8A872B}" presName="rootConnector1" presStyleLbl="node1" presStyleIdx="0" presStyleCnt="0"/>
      <dgm:spPr/>
    </dgm:pt>
    <dgm:pt modelId="{37C31870-6A20-4D92-8205-B147E7DE9854}" type="pres">
      <dgm:prSet presAssocID="{81390CEF-D6E6-4DE1-AE04-091CDF8A872B}" presName="hierChild2" presStyleCnt="0"/>
      <dgm:spPr/>
    </dgm:pt>
    <dgm:pt modelId="{749AD398-5FC8-44FD-8724-9E3B868E9B75}" type="pres">
      <dgm:prSet presAssocID="{81390CEF-D6E6-4DE1-AE04-091CDF8A872B}" presName="hierChild3" presStyleCnt="0"/>
      <dgm:spPr/>
    </dgm:pt>
    <dgm:pt modelId="{F9D36A12-0B16-49D1-9376-F8C1B52F5A48}" type="pres">
      <dgm:prSet presAssocID="{84BFF72F-9BAC-4683-AF73-DA5875FAA68A}" presName="hierRoot1" presStyleCnt="0">
        <dgm:presLayoutVars>
          <dgm:hierBranch val="init"/>
        </dgm:presLayoutVars>
      </dgm:prSet>
      <dgm:spPr/>
    </dgm:pt>
    <dgm:pt modelId="{45970668-F2FC-4786-A556-D97C17E06CAA}" type="pres">
      <dgm:prSet presAssocID="{84BFF72F-9BAC-4683-AF73-DA5875FAA68A}" presName="rootComposite1" presStyleCnt="0"/>
      <dgm:spPr/>
    </dgm:pt>
    <dgm:pt modelId="{60949924-54C1-4421-9AAF-2491E1A70BB3}" type="pres">
      <dgm:prSet presAssocID="{84BFF72F-9BAC-4683-AF73-DA5875FAA68A}" presName="rootText1" presStyleLbl="node0" presStyleIdx="1" presStyleCnt="3">
        <dgm:presLayoutVars>
          <dgm:chPref val="3"/>
        </dgm:presLayoutVars>
      </dgm:prSet>
      <dgm:spPr/>
    </dgm:pt>
    <dgm:pt modelId="{92C0A520-58CA-4C69-888F-8458C81CEE14}" type="pres">
      <dgm:prSet presAssocID="{84BFF72F-9BAC-4683-AF73-DA5875FAA68A}" presName="rootConnector1" presStyleLbl="node1" presStyleIdx="0" presStyleCnt="0"/>
      <dgm:spPr/>
    </dgm:pt>
    <dgm:pt modelId="{53C851C4-2E2A-4937-8AB8-5C8F5918A4A3}" type="pres">
      <dgm:prSet presAssocID="{84BFF72F-9BAC-4683-AF73-DA5875FAA68A}" presName="hierChild2" presStyleCnt="0"/>
      <dgm:spPr/>
    </dgm:pt>
    <dgm:pt modelId="{7C6E3A63-7542-451D-8FDF-368942DE6509}" type="pres">
      <dgm:prSet presAssocID="{84BFF72F-9BAC-4683-AF73-DA5875FAA68A}" presName="hierChild3" presStyleCnt="0"/>
      <dgm:spPr/>
    </dgm:pt>
    <dgm:pt modelId="{E732C972-94A2-4F25-8E30-2BE72EB1669E}" type="pres">
      <dgm:prSet presAssocID="{7088AD4F-46B6-4B63-9433-299AF64B9E13}" presName="hierRoot1" presStyleCnt="0">
        <dgm:presLayoutVars>
          <dgm:hierBranch val="init"/>
        </dgm:presLayoutVars>
      </dgm:prSet>
      <dgm:spPr/>
    </dgm:pt>
    <dgm:pt modelId="{91207C49-D5F3-4EFC-A21D-40A45A2B7CE4}" type="pres">
      <dgm:prSet presAssocID="{7088AD4F-46B6-4B63-9433-299AF64B9E13}" presName="rootComposite1" presStyleCnt="0"/>
      <dgm:spPr/>
    </dgm:pt>
    <dgm:pt modelId="{A16334A9-4F87-4319-BC74-365489546B90}" type="pres">
      <dgm:prSet presAssocID="{7088AD4F-46B6-4B63-9433-299AF64B9E13}" presName="rootText1" presStyleLbl="node0" presStyleIdx="2" presStyleCnt="3">
        <dgm:presLayoutVars>
          <dgm:chPref val="3"/>
        </dgm:presLayoutVars>
      </dgm:prSet>
      <dgm:spPr/>
    </dgm:pt>
    <dgm:pt modelId="{4A7ABC62-16FC-4190-9D26-21957105B42B}" type="pres">
      <dgm:prSet presAssocID="{7088AD4F-46B6-4B63-9433-299AF64B9E13}" presName="rootConnector1" presStyleLbl="node1" presStyleIdx="0" presStyleCnt="0"/>
      <dgm:spPr/>
    </dgm:pt>
    <dgm:pt modelId="{E60FA750-ABEE-43A8-B3C9-D624BE427382}" type="pres">
      <dgm:prSet presAssocID="{7088AD4F-46B6-4B63-9433-299AF64B9E13}" presName="hierChild2" presStyleCnt="0"/>
      <dgm:spPr/>
    </dgm:pt>
    <dgm:pt modelId="{FE73EBF8-7904-4BF8-8F42-A8BAC71EFDEC}" type="pres">
      <dgm:prSet presAssocID="{7088AD4F-46B6-4B63-9433-299AF64B9E13}" presName="hierChild3" presStyleCnt="0"/>
      <dgm:spPr/>
    </dgm:pt>
  </dgm:ptLst>
  <dgm:cxnLst>
    <dgm:cxn modelId="{74015500-C1B3-4162-979D-8BD0EFEFC2D9}" srcId="{5230B898-5FC6-48AE-AAEC-8D57628BD381}" destId="{7088AD4F-46B6-4B63-9433-299AF64B9E13}" srcOrd="2" destOrd="0" parTransId="{CDCF988E-BCB7-4407-8CEF-3EF9511A8BDC}" sibTransId="{6F38FE53-5212-4D70-B6D3-22B69092CB08}"/>
    <dgm:cxn modelId="{0F671122-50A3-4CA3-826A-EDD43BB512C0}" type="presOf" srcId="{84BFF72F-9BAC-4683-AF73-DA5875FAA68A}" destId="{92C0A520-58CA-4C69-888F-8458C81CEE14}" srcOrd="1" destOrd="0" presId="urn:microsoft.com/office/officeart/2009/3/layout/HorizontalOrganizationChart"/>
    <dgm:cxn modelId="{F1E9DE3E-FACC-409D-916E-19BE717BC655}" type="presOf" srcId="{81390CEF-D6E6-4DE1-AE04-091CDF8A872B}" destId="{95885DDE-78CE-4A76-8D78-7390A46F3A8F}" srcOrd="1" destOrd="0" presId="urn:microsoft.com/office/officeart/2009/3/layout/HorizontalOrganizationChart"/>
    <dgm:cxn modelId="{27961E4C-4175-47AA-83C2-70B726AB8BAB}" type="presOf" srcId="{81390CEF-D6E6-4DE1-AE04-091CDF8A872B}" destId="{FA3DE3F4-F046-4035-87D3-0CDCF481297D}" srcOrd="0" destOrd="0" presId="urn:microsoft.com/office/officeart/2009/3/layout/HorizontalOrganizationChart"/>
    <dgm:cxn modelId="{B41EC7AD-734A-44F0-993A-5228E224695E}" type="presOf" srcId="{7088AD4F-46B6-4B63-9433-299AF64B9E13}" destId="{A16334A9-4F87-4319-BC74-365489546B90}" srcOrd="0" destOrd="0" presId="urn:microsoft.com/office/officeart/2009/3/layout/HorizontalOrganizationChart"/>
    <dgm:cxn modelId="{7AA991CE-C8CC-4C55-983F-CDB173C8359C}" srcId="{5230B898-5FC6-48AE-AAEC-8D57628BD381}" destId="{81390CEF-D6E6-4DE1-AE04-091CDF8A872B}" srcOrd="0" destOrd="0" parTransId="{99273542-DAE4-493B-AE7D-D095F90E5C38}" sibTransId="{CC80DAD3-7C7A-4787-B70D-11205321D3F0}"/>
    <dgm:cxn modelId="{7BA0F9D3-6114-41FC-B1B7-E4AA0DEBC0A6}" type="presOf" srcId="{84BFF72F-9BAC-4683-AF73-DA5875FAA68A}" destId="{60949924-54C1-4421-9AAF-2491E1A70BB3}" srcOrd="0" destOrd="0" presId="urn:microsoft.com/office/officeart/2009/3/layout/HorizontalOrganizationChart"/>
    <dgm:cxn modelId="{316E61D6-B812-4E58-9805-3BE9A7324F28}" type="presOf" srcId="{7088AD4F-46B6-4B63-9433-299AF64B9E13}" destId="{4A7ABC62-16FC-4190-9D26-21957105B42B}" srcOrd="1" destOrd="0" presId="urn:microsoft.com/office/officeart/2009/3/layout/HorizontalOrganizationChart"/>
    <dgm:cxn modelId="{13A059D6-4D63-4C93-BB14-481C5FDF992B}" type="presOf" srcId="{5230B898-5FC6-48AE-AAEC-8D57628BD381}" destId="{83079AEA-7703-49CD-AFB2-235900EAB236}" srcOrd="0" destOrd="0" presId="urn:microsoft.com/office/officeart/2009/3/layout/HorizontalOrganizationChart"/>
    <dgm:cxn modelId="{A2A2DEDB-A353-4EEA-BDD1-9F817A04883A}" srcId="{5230B898-5FC6-48AE-AAEC-8D57628BD381}" destId="{84BFF72F-9BAC-4683-AF73-DA5875FAA68A}" srcOrd="1" destOrd="0" parTransId="{951DAD4E-7396-4A7F-9D01-D259EDE23EFC}" sibTransId="{4701CEA5-46C3-40A8-9FAF-F45281A52D7B}"/>
    <dgm:cxn modelId="{072CDE6C-F69D-415F-BAA0-B06226C75361}" type="presParOf" srcId="{83079AEA-7703-49CD-AFB2-235900EAB236}" destId="{8A7F6F11-CFD9-4288-BCD6-FB387CC583CB}" srcOrd="0" destOrd="0" presId="urn:microsoft.com/office/officeart/2009/3/layout/HorizontalOrganizationChart"/>
    <dgm:cxn modelId="{727BFDB8-586E-4544-863A-81B6FC2B360C}" type="presParOf" srcId="{8A7F6F11-CFD9-4288-BCD6-FB387CC583CB}" destId="{BD9ECB89-25BF-4015-A53A-71A48DD53B53}" srcOrd="0" destOrd="0" presId="urn:microsoft.com/office/officeart/2009/3/layout/HorizontalOrganizationChart"/>
    <dgm:cxn modelId="{D60E65E0-4B14-4B91-AF75-4B34AE7D40D7}" type="presParOf" srcId="{BD9ECB89-25BF-4015-A53A-71A48DD53B53}" destId="{FA3DE3F4-F046-4035-87D3-0CDCF481297D}" srcOrd="0" destOrd="0" presId="urn:microsoft.com/office/officeart/2009/3/layout/HorizontalOrganizationChart"/>
    <dgm:cxn modelId="{AEDFAD58-CF6B-4A29-9B2B-5D85D0490962}" type="presParOf" srcId="{BD9ECB89-25BF-4015-A53A-71A48DD53B53}" destId="{95885DDE-78CE-4A76-8D78-7390A46F3A8F}" srcOrd="1" destOrd="0" presId="urn:microsoft.com/office/officeart/2009/3/layout/HorizontalOrganizationChart"/>
    <dgm:cxn modelId="{AF08426E-0D03-4AB4-AAFC-906A25688A84}" type="presParOf" srcId="{8A7F6F11-CFD9-4288-BCD6-FB387CC583CB}" destId="{37C31870-6A20-4D92-8205-B147E7DE9854}" srcOrd="1" destOrd="0" presId="urn:microsoft.com/office/officeart/2009/3/layout/HorizontalOrganizationChart"/>
    <dgm:cxn modelId="{CF29F4DA-CBD2-4F74-88E1-82AB8B0A034C}" type="presParOf" srcId="{8A7F6F11-CFD9-4288-BCD6-FB387CC583CB}" destId="{749AD398-5FC8-44FD-8724-9E3B868E9B75}" srcOrd="2" destOrd="0" presId="urn:microsoft.com/office/officeart/2009/3/layout/HorizontalOrganizationChart"/>
    <dgm:cxn modelId="{3513D341-F552-44F5-9151-9F71D194A470}" type="presParOf" srcId="{83079AEA-7703-49CD-AFB2-235900EAB236}" destId="{F9D36A12-0B16-49D1-9376-F8C1B52F5A48}" srcOrd="1" destOrd="0" presId="urn:microsoft.com/office/officeart/2009/3/layout/HorizontalOrganizationChart"/>
    <dgm:cxn modelId="{ECCD57C5-15D4-422C-A417-8EC179038594}" type="presParOf" srcId="{F9D36A12-0B16-49D1-9376-F8C1B52F5A48}" destId="{45970668-F2FC-4786-A556-D97C17E06CAA}" srcOrd="0" destOrd="0" presId="urn:microsoft.com/office/officeart/2009/3/layout/HorizontalOrganizationChart"/>
    <dgm:cxn modelId="{75091F6C-5FB2-42F6-BE42-086BAC617382}" type="presParOf" srcId="{45970668-F2FC-4786-A556-D97C17E06CAA}" destId="{60949924-54C1-4421-9AAF-2491E1A70BB3}" srcOrd="0" destOrd="0" presId="urn:microsoft.com/office/officeart/2009/3/layout/HorizontalOrganizationChart"/>
    <dgm:cxn modelId="{2FBABD22-44EA-4001-841E-A51F165ED31F}" type="presParOf" srcId="{45970668-F2FC-4786-A556-D97C17E06CAA}" destId="{92C0A520-58CA-4C69-888F-8458C81CEE14}" srcOrd="1" destOrd="0" presId="urn:microsoft.com/office/officeart/2009/3/layout/HorizontalOrganizationChart"/>
    <dgm:cxn modelId="{AEED28B6-D2FE-4136-9000-B88C2A6146BB}" type="presParOf" srcId="{F9D36A12-0B16-49D1-9376-F8C1B52F5A48}" destId="{53C851C4-2E2A-4937-8AB8-5C8F5918A4A3}" srcOrd="1" destOrd="0" presId="urn:microsoft.com/office/officeart/2009/3/layout/HorizontalOrganizationChart"/>
    <dgm:cxn modelId="{A13DEF20-BD6E-4154-BB99-0ED8227F2912}" type="presParOf" srcId="{F9D36A12-0B16-49D1-9376-F8C1B52F5A48}" destId="{7C6E3A63-7542-451D-8FDF-368942DE6509}" srcOrd="2" destOrd="0" presId="urn:microsoft.com/office/officeart/2009/3/layout/HorizontalOrganizationChart"/>
    <dgm:cxn modelId="{363681EB-6C27-43E1-8F87-DD1F51127F32}" type="presParOf" srcId="{83079AEA-7703-49CD-AFB2-235900EAB236}" destId="{E732C972-94A2-4F25-8E30-2BE72EB1669E}" srcOrd="2" destOrd="0" presId="urn:microsoft.com/office/officeart/2009/3/layout/HorizontalOrganizationChart"/>
    <dgm:cxn modelId="{A8BEE0E8-0F9A-45C6-8A0D-D5FF198CE022}" type="presParOf" srcId="{E732C972-94A2-4F25-8E30-2BE72EB1669E}" destId="{91207C49-D5F3-4EFC-A21D-40A45A2B7CE4}" srcOrd="0" destOrd="0" presId="urn:microsoft.com/office/officeart/2009/3/layout/HorizontalOrganizationChart"/>
    <dgm:cxn modelId="{D71602B8-C7F7-4231-AE00-5BD9EBB7AA6A}" type="presParOf" srcId="{91207C49-D5F3-4EFC-A21D-40A45A2B7CE4}" destId="{A16334A9-4F87-4319-BC74-365489546B90}" srcOrd="0" destOrd="0" presId="urn:microsoft.com/office/officeart/2009/3/layout/HorizontalOrganizationChart"/>
    <dgm:cxn modelId="{EE9F9506-1B04-4D5C-9C36-9175D5E0B0BB}" type="presParOf" srcId="{91207C49-D5F3-4EFC-A21D-40A45A2B7CE4}" destId="{4A7ABC62-16FC-4190-9D26-21957105B42B}" srcOrd="1" destOrd="0" presId="urn:microsoft.com/office/officeart/2009/3/layout/HorizontalOrganizationChart"/>
    <dgm:cxn modelId="{C13405A1-6F50-487E-A456-504D49202FB6}" type="presParOf" srcId="{E732C972-94A2-4F25-8E30-2BE72EB1669E}" destId="{E60FA750-ABEE-43A8-B3C9-D624BE427382}" srcOrd="1" destOrd="0" presId="urn:microsoft.com/office/officeart/2009/3/layout/HorizontalOrganizationChart"/>
    <dgm:cxn modelId="{55A444D8-19DF-41A0-8A79-F7962F6492EF}" type="presParOf" srcId="{E732C972-94A2-4F25-8E30-2BE72EB1669E}" destId="{FE73EBF8-7904-4BF8-8F42-A8BAC71EFDEC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748591CF-843D-4327-8463-CD79A50443D1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C7179BC-1F3E-4D09-AA24-8BBA968C803C}">
      <dgm:prSet/>
      <dgm:spPr/>
      <dgm:t>
        <a:bodyPr/>
        <a:lstStyle/>
        <a:p>
          <a:r>
            <a:rPr lang="cs-CZ"/>
            <a:t>- Její úroveň se projeví pouze při dobré technice. </a:t>
          </a:r>
          <a:endParaRPr lang="en-US"/>
        </a:p>
      </dgm:t>
    </dgm:pt>
    <dgm:pt modelId="{9B9A20DE-2347-478F-A547-17300A870B44}" type="parTrans" cxnId="{4835DFEA-2F6C-40BA-BFD0-7D629B9D415F}">
      <dgm:prSet/>
      <dgm:spPr/>
      <dgm:t>
        <a:bodyPr/>
        <a:lstStyle/>
        <a:p>
          <a:endParaRPr lang="en-US"/>
        </a:p>
      </dgm:t>
    </dgm:pt>
    <dgm:pt modelId="{601ACE6F-7625-4A02-B485-08897A2E2DBB}" type="sibTrans" cxnId="{4835DFEA-2F6C-40BA-BFD0-7D629B9D415F}">
      <dgm:prSet/>
      <dgm:spPr/>
      <dgm:t>
        <a:bodyPr/>
        <a:lstStyle/>
        <a:p>
          <a:endParaRPr lang="en-US"/>
        </a:p>
      </dgm:t>
    </dgm:pt>
    <dgm:pt modelId="{0FCD394F-EFFF-4F98-A48B-7C617F0FD46D}">
      <dgm:prSet/>
      <dgm:spPr/>
      <dgm:t>
        <a:bodyPr/>
        <a:lstStyle/>
        <a:p>
          <a:r>
            <a:rPr lang="cs-CZ"/>
            <a:t>- Dobrá technika je podmíněna vynikající úrovni kondice.</a:t>
          </a:r>
          <a:endParaRPr lang="en-US"/>
        </a:p>
      </dgm:t>
    </dgm:pt>
    <dgm:pt modelId="{5C647874-B05F-4E1C-9B47-CE8997DA5378}" type="parTrans" cxnId="{7829C2E0-C3E2-417B-8CFF-6055EE75C412}">
      <dgm:prSet/>
      <dgm:spPr/>
      <dgm:t>
        <a:bodyPr/>
        <a:lstStyle/>
        <a:p>
          <a:endParaRPr lang="en-US"/>
        </a:p>
      </dgm:t>
    </dgm:pt>
    <dgm:pt modelId="{3B01315E-2FA8-4ADE-9252-D5A566C65AEC}" type="sibTrans" cxnId="{7829C2E0-C3E2-417B-8CFF-6055EE75C412}">
      <dgm:prSet/>
      <dgm:spPr/>
      <dgm:t>
        <a:bodyPr/>
        <a:lstStyle/>
        <a:p>
          <a:endParaRPr lang="en-US"/>
        </a:p>
      </dgm:t>
    </dgm:pt>
    <dgm:pt modelId="{F3DAAA8E-ABA6-47DD-B39F-A126C5095064}">
      <dgm:prSet/>
      <dgm:spPr/>
      <dgm:t>
        <a:bodyPr/>
        <a:lstStyle/>
        <a:p>
          <a:r>
            <a:rPr lang="cs-CZ"/>
            <a:t>- Její úroveň je do určité míry podmíněna biomechanickými předpoklady (resp. tělesnou stavbou).  </a:t>
          </a:r>
          <a:endParaRPr lang="en-US"/>
        </a:p>
      </dgm:t>
    </dgm:pt>
    <dgm:pt modelId="{3EB1645B-0E40-48B7-8B07-25F123EF69F1}" type="parTrans" cxnId="{784150C3-9BC0-46D4-9DCF-31B82BB6F3FA}">
      <dgm:prSet/>
      <dgm:spPr/>
      <dgm:t>
        <a:bodyPr/>
        <a:lstStyle/>
        <a:p>
          <a:endParaRPr lang="en-US"/>
        </a:p>
      </dgm:t>
    </dgm:pt>
    <dgm:pt modelId="{07D99A0A-20FC-4250-BD59-418AF8BB631C}" type="sibTrans" cxnId="{784150C3-9BC0-46D4-9DCF-31B82BB6F3FA}">
      <dgm:prSet/>
      <dgm:spPr/>
      <dgm:t>
        <a:bodyPr/>
        <a:lstStyle/>
        <a:p>
          <a:endParaRPr lang="en-US"/>
        </a:p>
      </dgm:t>
    </dgm:pt>
    <dgm:pt modelId="{D2E80A90-F3A9-4A2A-B997-5C30217055AA}">
      <dgm:prSet/>
      <dgm:spPr/>
      <dgm:t>
        <a:bodyPr/>
        <a:lstStyle/>
        <a:p>
          <a:r>
            <a:rPr lang="cs-CZ"/>
            <a:t>- Její úroveň je do určitě míry podmíněna vrozenými genetickými předpoklady. </a:t>
          </a:r>
          <a:endParaRPr lang="en-US"/>
        </a:p>
      </dgm:t>
    </dgm:pt>
    <dgm:pt modelId="{38230CF3-33B5-4E8B-9967-8661012D43B4}" type="parTrans" cxnId="{49370426-D955-41DE-977D-315642A4A4C2}">
      <dgm:prSet/>
      <dgm:spPr/>
      <dgm:t>
        <a:bodyPr/>
        <a:lstStyle/>
        <a:p>
          <a:endParaRPr lang="en-US"/>
        </a:p>
      </dgm:t>
    </dgm:pt>
    <dgm:pt modelId="{6F22A0FA-706A-444F-9ED5-29742C1E8214}" type="sibTrans" cxnId="{49370426-D955-41DE-977D-315642A4A4C2}">
      <dgm:prSet/>
      <dgm:spPr/>
      <dgm:t>
        <a:bodyPr/>
        <a:lstStyle/>
        <a:p>
          <a:endParaRPr lang="en-US"/>
        </a:p>
      </dgm:t>
    </dgm:pt>
    <dgm:pt modelId="{8C2823AD-2CD6-48ED-AAD2-B6A0FA119B66}" type="pres">
      <dgm:prSet presAssocID="{748591CF-843D-4327-8463-CD79A50443D1}" presName="matrix" presStyleCnt="0">
        <dgm:presLayoutVars>
          <dgm:chMax val="1"/>
          <dgm:dir/>
          <dgm:resizeHandles val="exact"/>
        </dgm:presLayoutVars>
      </dgm:prSet>
      <dgm:spPr/>
    </dgm:pt>
    <dgm:pt modelId="{7308E909-F30D-4670-9778-E78CCD5F4E69}" type="pres">
      <dgm:prSet presAssocID="{748591CF-843D-4327-8463-CD79A50443D1}" presName="diamond" presStyleLbl="bgShp" presStyleIdx="0" presStyleCnt="1"/>
      <dgm:spPr/>
    </dgm:pt>
    <dgm:pt modelId="{7B8D0D99-8174-4C94-A517-5C3EA107BB10}" type="pres">
      <dgm:prSet presAssocID="{748591CF-843D-4327-8463-CD79A50443D1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45BB4567-E0AA-404F-8DE7-275195432C9D}" type="pres">
      <dgm:prSet presAssocID="{748591CF-843D-4327-8463-CD79A50443D1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5DE1FEE-04CA-409E-87E0-FEE2CA7D3C74}" type="pres">
      <dgm:prSet presAssocID="{748591CF-843D-4327-8463-CD79A50443D1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6F97D0B0-0463-4206-AA50-B48B122EFDC1}" type="pres">
      <dgm:prSet presAssocID="{748591CF-843D-4327-8463-CD79A50443D1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49370426-D955-41DE-977D-315642A4A4C2}" srcId="{748591CF-843D-4327-8463-CD79A50443D1}" destId="{D2E80A90-F3A9-4A2A-B997-5C30217055AA}" srcOrd="3" destOrd="0" parTransId="{38230CF3-33B5-4E8B-9967-8661012D43B4}" sibTransId="{6F22A0FA-706A-444F-9ED5-29742C1E8214}"/>
    <dgm:cxn modelId="{B32C4934-4AE9-4662-83AA-6C09B4FA7333}" type="presOf" srcId="{748591CF-843D-4327-8463-CD79A50443D1}" destId="{8C2823AD-2CD6-48ED-AAD2-B6A0FA119B66}" srcOrd="0" destOrd="0" presId="urn:microsoft.com/office/officeart/2005/8/layout/matrix3"/>
    <dgm:cxn modelId="{277BFE35-8213-4A78-A1C0-B67582BC389C}" type="presOf" srcId="{D2E80A90-F3A9-4A2A-B997-5C30217055AA}" destId="{6F97D0B0-0463-4206-AA50-B48B122EFDC1}" srcOrd="0" destOrd="0" presId="urn:microsoft.com/office/officeart/2005/8/layout/matrix3"/>
    <dgm:cxn modelId="{D293CD48-E523-41C1-AF4A-93C155A9F442}" type="presOf" srcId="{F3DAAA8E-ABA6-47DD-B39F-A126C5095064}" destId="{A5DE1FEE-04CA-409E-87E0-FEE2CA7D3C74}" srcOrd="0" destOrd="0" presId="urn:microsoft.com/office/officeart/2005/8/layout/matrix3"/>
    <dgm:cxn modelId="{43E500AA-B1C0-476F-82DF-1F0294054432}" type="presOf" srcId="{0FCD394F-EFFF-4F98-A48B-7C617F0FD46D}" destId="{45BB4567-E0AA-404F-8DE7-275195432C9D}" srcOrd="0" destOrd="0" presId="urn:microsoft.com/office/officeart/2005/8/layout/matrix3"/>
    <dgm:cxn modelId="{784150C3-9BC0-46D4-9DCF-31B82BB6F3FA}" srcId="{748591CF-843D-4327-8463-CD79A50443D1}" destId="{F3DAAA8E-ABA6-47DD-B39F-A126C5095064}" srcOrd="2" destOrd="0" parTransId="{3EB1645B-0E40-48B7-8B07-25F123EF69F1}" sibTransId="{07D99A0A-20FC-4250-BD59-418AF8BB631C}"/>
    <dgm:cxn modelId="{7829C2E0-C3E2-417B-8CFF-6055EE75C412}" srcId="{748591CF-843D-4327-8463-CD79A50443D1}" destId="{0FCD394F-EFFF-4F98-A48B-7C617F0FD46D}" srcOrd="1" destOrd="0" parTransId="{5C647874-B05F-4E1C-9B47-CE8997DA5378}" sibTransId="{3B01315E-2FA8-4ADE-9252-D5A566C65AEC}"/>
    <dgm:cxn modelId="{4835DFEA-2F6C-40BA-BFD0-7D629B9D415F}" srcId="{748591CF-843D-4327-8463-CD79A50443D1}" destId="{EC7179BC-1F3E-4D09-AA24-8BBA968C803C}" srcOrd="0" destOrd="0" parTransId="{9B9A20DE-2347-478F-A547-17300A870B44}" sibTransId="{601ACE6F-7625-4A02-B485-08897A2E2DBB}"/>
    <dgm:cxn modelId="{8DD421F4-6A79-4107-8EE4-03103C56023C}" type="presOf" srcId="{EC7179BC-1F3E-4D09-AA24-8BBA968C803C}" destId="{7B8D0D99-8174-4C94-A517-5C3EA107BB10}" srcOrd="0" destOrd="0" presId="urn:microsoft.com/office/officeart/2005/8/layout/matrix3"/>
    <dgm:cxn modelId="{CB04531E-6A79-41FC-80E7-6EA9220F37BB}" type="presParOf" srcId="{8C2823AD-2CD6-48ED-AAD2-B6A0FA119B66}" destId="{7308E909-F30D-4670-9778-E78CCD5F4E69}" srcOrd="0" destOrd="0" presId="urn:microsoft.com/office/officeart/2005/8/layout/matrix3"/>
    <dgm:cxn modelId="{BFFE8ED2-4EB0-4DA3-9D30-5399F17973B0}" type="presParOf" srcId="{8C2823AD-2CD6-48ED-AAD2-B6A0FA119B66}" destId="{7B8D0D99-8174-4C94-A517-5C3EA107BB10}" srcOrd="1" destOrd="0" presId="urn:microsoft.com/office/officeart/2005/8/layout/matrix3"/>
    <dgm:cxn modelId="{BD1DC8E3-5079-4389-996C-14CD9D6D31B8}" type="presParOf" srcId="{8C2823AD-2CD6-48ED-AAD2-B6A0FA119B66}" destId="{45BB4567-E0AA-404F-8DE7-275195432C9D}" srcOrd="2" destOrd="0" presId="urn:microsoft.com/office/officeart/2005/8/layout/matrix3"/>
    <dgm:cxn modelId="{663F3FE0-0E3F-4DDC-908F-C26ED9586BF6}" type="presParOf" srcId="{8C2823AD-2CD6-48ED-AAD2-B6A0FA119B66}" destId="{A5DE1FEE-04CA-409E-87E0-FEE2CA7D3C74}" srcOrd="3" destOrd="0" presId="urn:microsoft.com/office/officeart/2005/8/layout/matrix3"/>
    <dgm:cxn modelId="{675CB86C-6025-4E28-89B7-DBF0E0584CCE}" type="presParOf" srcId="{8C2823AD-2CD6-48ED-AAD2-B6A0FA119B66}" destId="{6F97D0B0-0463-4206-AA50-B48B122EFDC1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9978E818-6D56-415F-8485-877B6ABDDFC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B945482-D90F-4990-840E-C26FC94A934B}">
      <dgm:prSet/>
      <dgm:spPr/>
      <dgm:t>
        <a:bodyPr/>
        <a:lstStyle/>
        <a:p>
          <a:r>
            <a:rPr lang="cs-CZ"/>
            <a:t>1. Vodní slalom milují, velmi vysoká úroveň vnitřní motivace + v něm chtějí být nejlepší (vnější motivace) </a:t>
          </a:r>
          <a:endParaRPr lang="en-US"/>
        </a:p>
      </dgm:t>
    </dgm:pt>
    <dgm:pt modelId="{CDE1DB48-A5C6-44DD-B1C1-FF0C329FA57D}" type="parTrans" cxnId="{007E643A-DA08-4DA4-A86B-4A6D53A8CB48}">
      <dgm:prSet/>
      <dgm:spPr/>
      <dgm:t>
        <a:bodyPr/>
        <a:lstStyle/>
        <a:p>
          <a:endParaRPr lang="en-US"/>
        </a:p>
      </dgm:t>
    </dgm:pt>
    <dgm:pt modelId="{2782FB32-DCFC-4AF1-B293-D56A71447084}" type="sibTrans" cxnId="{007E643A-DA08-4DA4-A86B-4A6D53A8CB48}">
      <dgm:prSet/>
      <dgm:spPr/>
      <dgm:t>
        <a:bodyPr/>
        <a:lstStyle/>
        <a:p>
          <a:endParaRPr lang="en-US"/>
        </a:p>
      </dgm:t>
    </dgm:pt>
    <dgm:pt modelId="{5A742E57-4DAB-4F6E-B332-67115C326C13}">
      <dgm:prSet/>
      <dgm:spPr/>
      <dgm:t>
        <a:bodyPr/>
        <a:lstStyle/>
        <a:p>
          <a:r>
            <a:rPr lang="cs-CZ"/>
            <a:t>2. Prožitkové vnímání, nejsou zaměřeni pouze na výsledek činnosti, ale na její průběh</a:t>
          </a:r>
          <a:endParaRPr lang="en-US"/>
        </a:p>
      </dgm:t>
    </dgm:pt>
    <dgm:pt modelId="{661C5D82-998F-4E96-9D79-99C344CD7160}" type="parTrans" cxnId="{03015AEC-8D8F-43AB-9943-C3D24C10B455}">
      <dgm:prSet/>
      <dgm:spPr/>
      <dgm:t>
        <a:bodyPr/>
        <a:lstStyle/>
        <a:p>
          <a:endParaRPr lang="en-US"/>
        </a:p>
      </dgm:t>
    </dgm:pt>
    <dgm:pt modelId="{3EBA1E5B-A9D2-406E-B127-F87D147DFC03}" type="sibTrans" cxnId="{03015AEC-8D8F-43AB-9943-C3D24C10B455}">
      <dgm:prSet/>
      <dgm:spPr/>
      <dgm:t>
        <a:bodyPr/>
        <a:lstStyle/>
        <a:p>
          <a:endParaRPr lang="en-US"/>
        </a:p>
      </dgm:t>
    </dgm:pt>
    <dgm:pt modelId="{7BA7F4FC-D7E9-40C6-B699-F562782DC50B}">
      <dgm:prSet/>
      <dgm:spPr/>
      <dgm:t>
        <a:bodyPr/>
        <a:lstStyle/>
        <a:p>
          <a:r>
            <a:rPr lang="cs-CZ"/>
            <a:t>3. Nízká úroveň brzdivé úzkosti (zejména somatické) </a:t>
          </a:r>
          <a:endParaRPr lang="en-US"/>
        </a:p>
      </dgm:t>
    </dgm:pt>
    <dgm:pt modelId="{26C649B4-1803-47B2-8816-E6A7C8077AAC}" type="parTrans" cxnId="{100624B2-BEE6-4C4D-9BCF-2F0A3A1885D3}">
      <dgm:prSet/>
      <dgm:spPr/>
      <dgm:t>
        <a:bodyPr/>
        <a:lstStyle/>
        <a:p>
          <a:endParaRPr lang="en-US"/>
        </a:p>
      </dgm:t>
    </dgm:pt>
    <dgm:pt modelId="{BF0748B0-4E23-49B4-80A0-B1BA7CD88F04}" type="sibTrans" cxnId="{100624B2-BEE6-4C4D-9BCF-2F0A3A1885D3}">
      <dgm:prSet/>
      <dgm:spPr/>
      <dgm:t>
        <a:bodyPr/>
        <a:lstStyle/>
        <a:p>
          <a:endParaRPr lang="en-US"/>
        </a:p>
      </dgm:t>
    </dgm:pt>
    <dgm:pt modelId="{467FBD18-6A09-4D40-BA20-13DA9A5B6BA6}">
      <dgm:prSet/>
      <dgm:spPr/>
      <dgm:t>
        <a:bodyPr/>
        <a:lstStyle/>
        <a:p>
          <a:r>
            <a:rPr lang="cs-CZ"/>
            <a:t>4. Spíše flegmatický temperament </a:t>
          </a:r>
          <a:endParaRPr lang="en-US"/>
        </a:p>
      </dgm:t>
    </dgm:pt>
    <dgm:pt modelId="{6910DC8B-7D7F-4642-BC78-3F56698CB1B9}" type="parTrans" cxnId="{29F7EBFB-B990-46BE-8C61-31907260A02B}">
      <dgm:prSet/>
      <dgm:spPr/>
      <dgm:t>
        <a:bodyPr/>
        <a:lstStyle/>
        <a:p>
          <a:endParaRPr lang="en-US"/>
        </a:p>
      </dgm:t>
    </dgm:pt>
    <dgm:pt modelId="{739FFE34-64FA-4C6A-95A0-C3CDBF35BAEB}" type="sibTrans" cxnId="{29F7EBFB-B990-46BE-8C61-31907260A02B}">
      <dgm:prSet/>
      <dgm:spPr/>
      <dgm:t>
        <a:bodyPr/>
        <a:lstStyle/>
        <a:p>
          <a:endParaRPr lang="en-US"/>
        </a:p>
      </dgm:t>
    </dgm:pt>
    <dgm:pt modelId="{F55CB311-3707-44F1-BEF2-A69FFDC5657F}">
      <dgm:prSet/>
      <dgm:spPr/>
      <dgm:t>
        <a:bodyPr/>
        <a:lstStyle/>
        <a:p>
          <a:r>
            <a:rPr lang="cs-CZ"/>
            <a:t>5. Nižší úroveň výkonové motivace (zaměření se na svou jízdu) </a:t>
          </a:r>
          <a:endParaRPr lang="en-US"/>
        </a:p>
      </dgm:t>
    </dgm:pt>
    <dgm:pt modelId="{DFE664CD-6FCC-4F4C-9DCE-253BE21E90A3}" type="parTrans" cxnId="{FD108D10-EC54-4814-8E76-D9930C69B73C}">
      <dgm:prSet/>
      <dgm:spPr/>
      <dgm:t>
        <a:bodyPr/>
        <a:lstStyle/>
        <a:p>
          <a:endParaRPr lang="en-US"/>
        </a:p>
      </dgm:t>
    </dgm:pt>
    <dgm:pt modelId="{32D6E305-A889-4EC3-ABB0-578AE9CE0D96}" type="sibTrans" cxnId="{FD108D10-EC54-4814-8E76-D9930C69B73C}">
      <dgm:prSet/>
      <dgm:spPr/>
      <dgm:t>
        <a:bodyPr/>
        <a:lstStyle/>
        <a:p>
          <a:endParaRPr lang="en-US"/>
        </a:p>
      </dgm:t>
    </dgm:pt>
    <dgm:pt modelId="{B851B335-62D1-4497-958F-9F9BAB3BA1E7}">
      <dgm:prSet/>
      <dgm:spPr/>
      <dgm:t>
        <a:bodyPr/>
        <a:lstStyle/>
        <a:p>
          <a:r>
            <a:rPr lang="cs-CZ"/>
            <a:t>6. Pozornost, bdělost, otevřenost (vnímavost) </a:t>
          </a:r>
          <a:endParaRPr lang="en-US"/>
        </a:p>
      </dgm:t>
    </dgm:pt>
    <dgm:pt modelId="{250F7F13-5278-45E9-BEA1-FA5578C81270}" type="parTrans" cxnId="{97B00A11-D83B-4FBD-913A-E8683A298198}">
      <dgm:prSet/>
      <dgm:spPr/>
      <dgm:t>
        <a:bodyPr/>
        <a:lstStyle/>
        <a:p>
          <a:endParaRPr lang="en-US"/>
        </a:p>
      </dgm:t>
    </dgm:pt>
    <dgm:pt modelId="{DF5DC7EE-9EF0-4CDA-8DFA-E8FC76ED23F5}" type="sibTrans" cxnId="{97B00A11-D83B-4FBD-913A-E8683A298198}">
      <dgm:prSet/>
      <dgm:spPr/>
      <dgm:t>
        <a:bodyPr/>
        <a:lstStyle/>
        <a:p>
          <a:endParaRPr lang="en-US"/>
        </a:p>
      </dgm:t>
    </dgm:pt>
    <dgm:pt modelId="{9048F1A2-A26A-45B2-B9BF-CB706445D816}">
      <dgm:prSet/>
      <dgm:spPr/>
      <dgm:t>
        <a:bodyPr/>
        <a:lstStyle/>
        <a:p>
          <a:r>
            <a:rPr lang="cs-CZ"/>
            <a:t>7. Vysoká úroveň specifické odvahy</a:t>
          </a:r>
          <a:endParaRPr lang="en-US"/>
        </a:p>
      </dgm:t>
    </dgm:pt>
    <dgm:pt modelId="{777EC902-7089-46BA-995B-6165043694F4}" type="parTrans" cxnId="{211AC1F9-6BB5-4A09-BE84-B8D9AA91645C}">
      <dgm:prSet/>
      <dgm:spPr/>
      <dgm:t>
        <a:bodyPr/>
        <a:lstStyle/>
        <a:p>
          <a:endParaRPr lang="en-US"/>
        </a:p>
      </dgm:t>
    </dgm:pt>
    <dgm:pt modelId="{808EE8EC-1665-43A8-96F4-0805FD2D9647}" type="sibTrans" cxnId="{211AC1F9-6BB5-4A09-BE84-B8D9AA91645C}">
      <dgm:prSet/>
      <dgm:spPr/>
      <dgm:t>
        <a:bodyPr/>
        <a:lstStyle/>
        <a:p>
          <a:endParaRPr lang="en-US"/>
        </a:p>
      </dgm:t>
    </dgm:pt>
    <dgm:pt modelId="{3C3C576D-64FD-4245-B8A2-65406CBD4599}">
      <dgm:prSet/>
      <dgm:spPr/>
      <dgm:t>
        <a:bodyPr/>
        <a:lstStyle/>
        <a:p>
          <a:r>
            <a:rPr lang="cs-CZ"/>
            <a:t>8. Vysoká sebedůvěra (nejsou přítomné výmluvy ještě před startem, žádná pověrčivost, rozhodnost, bez pochybností) </a:t>
          </a:r>
          <a:endParaRPr lang="en-US"/>
        </a:p>
      </dgm:t>
    </dgm:pt>
    <dgm:pt modelId="{E5DA6B28-4097-4A08-B9CC-13C7BE9EF92E}" type="parTrans" cxnId="{AA1B9FDA-1D32-4741-BD57-FCBA323C382C}">
      <dgm:prSet/>
      <dgm:spPr/>
      <dgm:t>
        <a:bodyPr/>
        <a:lstStyle/>
        <a:p>
          <a:endParaRPr lang="en-US"/>
        </a:p>
      </dgm:t>
    </dgm:pt>
    <dgm:pt modelId="{D7F615F4-949D-45C7-99A2-91AF4DFBD11B}" type="sibTrans" cxnId="{AA1B9FDA-1D32-4741-BD57-FCBA323C382C}">
      <dgm:prSet/>
      <dgm:spPr/>
      <dgm:t>
        <a:bodyPr/>
        <a:lstStyle/>
        <a:p>
          <a:endParaRPr lang="en-US"/>
        </a:p>
      </dgm:t>
    </dgm:pt>
    <dgm:pt modelId="{8B864813-899A-4DBF-8157-DE8B942556A0}" type="pres">
      <dgm:prSet presAssocID="{9978E818-6D56-415F-8485-877B6ABDDFCD}" presName="Name0" presStyleCnt="0">
        <dgm:presLayoutVars>
          <dgm:dir/>
          <dgm:resizeHandles val="exact"/>
        </dgm:presLayoutVars>
      </dgm:prSet>
      <dgm:spPr/>
    </dgm:pt>
    <dgm:pt modelId="{74488503-C589-4FA7-A428-8A9EAE4B1306}" type="pres">
      <dgm:prSet presAssocID="{CB945482-D90F-4990-840E-C26FC94A934B}" presName="node" presStyleLbl="node1" presStyleIdx="0" presStyleCnt="8">
        <dgm:presLayoutVars>
          <dgm:bulletEnabled val="1"/>
        </dgm:presLayoutVars>
      </dgm:prSet>
      <dgm:spPr/>
    </dgm:pt>
    <dgm:pt modelId="{13BBE25D-873A-445A-B883-22DAFC9877C4}" type="pres">
      <dgm:prSet presAssocID="{2782FB32-DCFC-4AF1-B293-D56A71447084}" presName="sibTrans" presStyleLbl="sibTrans1D1" presStyleIdx="0" presStyleCnt="7"/>
      <dgm:spPr/>
    </dgm:pt>
    <dgm:pt modelId="{2F8DA64E-F772-45C0-B916-25BEF0B4D93B}" type="pres">
      <dgm:prSet presAssocID="{2782FB32-DCFC-4AF1-B293-D56A71447084}" presName="connectorText" presStyleLbl="sibTrans1D1" presStyleIdx="0" presStyleCnt="7"/>
      <dgm:spPr/>
    </dgm:pt>
    <dgm:pt modelId="{385771BC-686C-4CBD-932E-0F8B632BDDAF}" type="pres">
      <dgm:prSet presAssocID="{5A742E57-4DAB-4F6E-B332-67115C326C13}" presName="node" presStyleLbl="node1" presStyleIdx="1" presStyleCnt="8">
        <dgm:presLayoutVars>
          <dgm:bulletEnabled val="1"/>
        </dgm:presLayoutVars>
      </dgm:prSet>
      <dgm:spPr/>
    </dgm:pt>
    <dgm:pt modelId="{AFB4FBD4-F748-439F-8738-2D56DFF01533}" type="pres">
      <dgm:prSet presAssocID="{3EBA1E5B-A9D2-406E-B127-F87D147DFC03}" presName="sibTrans" presStyleLbl="sibTrans1D1" presStyleIdx="1" presStyleCnt="7"/>
      <dgm:spPr/>
    </dgm:pt>
    <dgm:pt modelId="{97817F5E-3F17-4317-BB72-56D789AC0505}" type="pres">
      <dgm:prSet presAssocID="{3EBA1E5B-A9D2-406E-B127-F87D147DFC03}" presName="connectorText" presStyleLbl="sibTrans1D1" presStyleIdx="1" presStyleCnt="7"/>
      <dgm:spPr/>
    </dgm:pt>
    <dgm:pt modelId="{090ABFC7-4ECA-4C60-8497-A38FBDD258D9}" type="pres">
      <dgm:prSet presAssocID="{7BA7F4FC-D7E9-40C6-B699-F562782DC50B}" presName="node" presStyleLbl="node1" presStyleIdx="2" presStyleCnt="8">
        <dgm:presLayoutVars>
          <dgm:bulletEnabled val="1"/>
        </dgm:presLayoutVars>
      </dgm:prSet>
      <dgm:spPr/>
    </dgm:pt>
    <dgm:pt modelId="{FF47E7C6-D78C-4418-B7C9-AEE291A262D6}" type="pres">
      <dgm:prSet presAssocID="{BF0748B0-4E23-49B4-80A0-B1BA7CD88F04}" presName="sibTrans" presStyleLbl="sibTrans1D1" presStyleIdx="2" presStyleCnt="7"/>
      <dgm:spPr/>
    </dgm:pt>
    <dgm:pt modelId="{4B4AF863-5940-49BE-A120-7742CBB6D843}" type="pres">
      <dgm:prSet presAssocID="{BF0748B0-4E23-49B4-80A0-B1BA7CD88F04}" presName="connectorText" presStyleLbl="sibTrans1D1" presStyleIdx="2" presStyleCnt="7"/>
      <dgm:spPr/>
    </dgm:pt>
    <dgm:pt modelId="{3C7B4DF4-F09F-4D3D-8A8C-FACBFA960E31}" type="pres">
      <dgm:prSet presAssocID="{467FBD18-6A09-4D40-BA20-13DA9A5B6BA6}" presName="node" presStyleLbl="node1" presStyleIdx="3" presStyleCnt="8">
        <dgm:presLayoutVars>
          <dgm:bulletEnabled val="1"/>
        </dgm:presLayoutVars>
      </dgm:prSet>
      <dgm:spPr/>
    </dgm:pt>
    <dgm:pt modelId="{E35255D9-DE0A-48CD-8411-A99533FA7FCA}" type="pres">
      <dgm:prSet presAssocID="{739FFE34-64FA-4C6A-95A0-C3CDBF35BAEB}" presName="sibTrans" presStyleLbl="sibTrans1D1" presStyleIdx="3" presStyleCnt="7"/>
      <dgm:spPr/>
    </dgm:pt>
    <dgm:pt modelId="{3C8CAA14-FE03-4187-AC06-297F4D078C73}" type="pres">
      <dgm:prSet presAssocID="{739FFE34-64FA-4C6A-95A0-C3CDBF35BAEB}" presName="connectorText" presStyleLbl="sibTrans1D1" presStyleIdx="3" presStyleCnt="7"/>
      <dgm:spPr/>
    </dgm:pt>
    <dgm:pt modelId="{FBD21E6E-2AA1-4418-84C8-8840E1E90B2F}" type="pres">
      <dgm:prSet presAssocID="{F55CB311-3707-44F1-BEF2-A69FFDC5657F}" presName="node" presStyleLbl="node1" presStyleIdx="4" presStyleCnt="8">
        <dgm:presLayoutVars>
          <dgm:bulletEnabled val="1"/>
        </dgm:presLayoutVars>
      </dgm:prSet>
      <dgm:spPr/>
    </dgm:pt>
    <dgm:pt modelId="{0E24D0CE-57A4-45EA-8150-735896690F71}" type="pres">
      <dgm:prSet presAssocID="{32D6E305-A889-4EC3-ABB0-578AE9CE0D96}" presName="sibTrans" presStyleLbl="sibTrans1D1" presStyleIdx="4" presStyleCnt="7"/>
      <dgm:spPr/>
    </dgm:pt>
    <dgm:pt modelId="{72FAB28B-A1A1-4EAE-A761-9C797306DA0D}" type="pres">
      <dgm:prSet presAssocID="{32D6E305-A889-4EC3-ABB0-578AE9CE0D96}" presName="connectorText" presStyleLbl="sibTrans1D1" presStyleIdx="4" presStyleCnt="7"/>
      <dgm:spPr/>
    </dgm:pt>
    <dgm:pt modelId="{8B4C76F4-ACB9-4F6B-9916-B311C17F0729}" type="pres">
      <dgm:prSet presAssocID="{B851B335-62D1-4497-958F-9F9BAB3BA1E7}" presName="node" presStyleLbl="node1" presStyleIdx="5" presStyleCnt="8">
        <dgm:presLayoutVars>
          <dgm:bulletEnabled val="1"/>
        </dgm:presLayoutVars>
      </dgm:prSet>
      <dgm:spPr/>
    </dgm:pt>
    <dgm:pt modelId="{83D39723-9D30-4657-90AA-A2BF428724A0}" type="pres">
      <dgm:prSet presAssocID="{DF5DC7EE-9EF0-4CDA-8DFA-E8FC76ED23F5}" presName="sibTrans" presStyleLbl="sibTrans1D1" presStyleIdx="5" presStyleCnt="7"/>
      <dgm:spPr/>
    </dgm:pt>
    <dgm:pt modelId="{47F8553D-5365-4519-831C-C62444B947A8}" type="pres">
      <dgm:prSet presAssocID="{DF5DC7EE-9EF0-4CDA-8DFA-E8FC76ED23F5}" presName="connectorText" presStyleLbl="sibTrans1D1" presStyleIdx="5" presStyleCnt="7"/>
      <dgm:spPr/>
    </dgm:pt>
    <dgm:pt modelId="{894EBCC3-3921-4FCA-91B7-7BA9814D4188}" type="pres">
      <dgm:prSet presAssocID="{9048F1A2-A26A-45B2-B9BF-CB706445D816}" presName="node" presStyleLbl="node1" presStyleIdx="6" presStyleCnt="8">
        <dgm:presLayoutVars>
          <dgm:bulletEnabled val="1"/>
        </dgm:presLayoutVars>
      </dgm:prSet>
      <dgm:spPr/>
    </dgm:pt>
    <dgm:pt modelId="{88F19A7A-0C4F-4B47-9E18-84572DAEC063}" type="pres">
      <dgm:prSet presAssocID="{808EE8EC-1665-43A8-96F4-0805FD2D9647}" presName="sibTrans" presStyleLbl="sibTrans1D1" presStyleIdx="6" presStyleCnt="7"/>
      <dgm:spPr/>
    </dgm:pt>
    <dgm:pt modelId="{E109565B-A0FE-4DFD-B618-A3335C5F7562}" type="pres">
      <dgm:prSet presAssocID="{808EE8EC-1665-43A8-96F4-0805FD2D9647}" presName="connectorText" presStyleLbl="sibTrans1D1" presStyleIdx="6" presStyleCnt="7"/>
      <dgm:spPr/>
    </dgm:pt>
    <dgm:pt modelId="{9FA50B61-E91E-42F8-826A-CEDA25FCF843}" type="pres">
      <dgm:prSet presAssocID="{3C3C576D-64FD-4245-B8A2-65406CBD4599}" presName="node" presStyleLbl="node1" presStyleIdx="7" presStyleCnt="8">
        <dgm:presLayoutVars>
          <dgm:bulletEnabled val="1"/>
        </dgm:presLayoutVars>
      </dgm:prSet>
      <dgm:spPr/>
    </dgm:pt>
  </dgm:ptLst>
  <dgm:cxnLst>
    <dgm:cxn modelId="{07D23804-B357-4ED5-87FD-F2B95BC906EB}" type="presOf" srcId="{2782FB32-DCFC-4AF1-B293-D56A71447084}" destId="{2F8DA64E-F772-45C0-B916-25BEF0B4D93B}" srcOrd="1" destOrd="0" presId="urn:microsoft.com/office/officeart/2016/7/layout/RepeatingBendingProcessNew"/>
    <dgm:cxn modelId="{115D000B-4289-482B-9594-21311CFAE6D7}" type="presOf" srcId="{32D6E305-A889-4EC3-ABB0-578AE9CE0D96}" destId="{72FAB28B-A1A1-4EAE-A761-9C797306DA0D}" srcOrd="1" destOrd="0" presId="urn:microsoft.com/office/officeart/2016/7/layout/RepeatingBendingProcessNew"/>
    <dgm:cxn modelId="{7327940B-4982-43CB-8BE8-96DD9454D248}" type="presOf" srcId="{7BA7F4FC-D7E9-40C6-B699-F562782DC50B}" destId="{090ABFC7-4ECA-4C60-8497-A38FBDD258D9}" srcOrd="0" destOrd="0" presId="urn:microsoft.com/office/officeart/2016/7/layout/RepeatingBendingProcessNew"/>
    <dgm:cxn modelId="{88F4DD0F-EB1B-469D-A5C3-00E4F6141A86}" type="presOf" srcId="{DF5DC7EE-9EF0-4CDA-8DFA-E8FC76ED23F5}" destId="{47F8553D-5365-4519-831C-C62444B947A8}" srcOrd="1" destOrd="0" presId="urn:microsoft.com/office/officeart/2016/7/layout/RepeatingBendingProcessNew"/>
    <dgm:cxn modelId="{8EE34110-8277-4264-9656-6882FCB00E78}" type="presOf" srcId="{808EE8EC-1665-43A8-96F4-0805FD2D9647}" destId="{88F19A7A-0C4F-4B47-9E18-84572DAEC063}" srcOrd="0" destOrd="0" presId="urn:microsoft.com/office/officeart/2016/7/layout/RepeatingBendingProcessNew"/>
    <dgm:cxn modelId="{FD108D10-EC54-4814-8E76-D9930C69B73C}" srcId="{9978E818-6D56-415F-8485-877B6ABDDFCD}" destId="{F55CB311-3707-44F1-BEF2-A69FFDC5657F}" srcOrd="4" destOrd="0" parTransId="{DFE664CD-6FCC-4F4C-9DCE-253BE21E90A3}" sibTransId="{32D6E305-A889-4EC3-ABB0-578AE9CE0D96}"/>
    <dgm:cxn modelId="{97B00A11-D83B-4FBD-913A-E8683A298198}" srcId="{9978E818-6D56-415F-8485-877B6ABDDFCD}" destId="{B851B335-62D1-4497-958F-9F9BAB3BA1E7}" srcOrd="5" destOrd="0" parTransId="{250F7F13-5278-45E9-BEA1-FA5578C81270}" sibTransId="{DF5DC7EE-9EF0-4CDA-8DFA-E8FC76ED23F5}"/>
    <dgm:cxn modelId="{4D33AA11-B7F4-45AA-85EE-06B17B77936A}" type="presOf" srcId="{B851B335-62D1-4497-958F-9F9BAB3BA1E7}" destId="{8B4C76F4-ACB9-4F6B-9916-B311C17F0729}" srcOrd="0" destOrd="0" presId="urn:microsoft.com/office/officeart/2016/7/layout/RepeatingBendingProcessNew"/>
    <dgm:cxn modelId="{F98EB026-85D8-479F-AEB7-D6E6FAFB0228}" type="presOf" srcId="{3EBA1E5B-A9D2-406E-B127-F87D147DFC03}" destId="{97817F5E-3F17-4317-BB72-56D789AC0505}" srcOrd="1" destOrd="0" presId="urn:microsoft.com/office/officeart/2016/7/layout/RepeatingBendingProcessNew"/>
    <dgm:cxn modelId="{007E643A-DA08-4DA4-A86B-4A6D53A8CB48}" srcId="{9978E818-6D56-415F-8485-877B6ABDDFCD}" destId="{CB945482-D90F-4990-840E-C26FC94A934B}" srcOrd="0" destOrd="0" parTransId="{CDE1DB48-A5C6-44DD-B1C1-FF0C329FA57D}" sibTransId="{2782FB32-DCFC-4AF1-B293-D56A71447084}"/>
    <dgm:cxn modelId="{DF690C3C-3F17-4EB5-A8B9-E183D2B859F9}" type="presOf" srcId="{BF0748B0-4E23-49B4-80A0-B1BA7CD88F04}" destId="{FF47E7C6-D78C-4418-B7C9-AEE291A262D6}" srcOrd="0" destOrd="0" presId="urn:microsoft.com/office/officeart/2016/7/layout/RepeatingBendingProcessNew"/>
    <dgm:cxn modelId="{A0520344-18DA-4FF4-9CE9-E84792EA2B92}" type="presOf" srcId="{32D6E305-A889-4EC3-ABB0-578AE9CE0D96}" destId="{0E24D0CE-57A4-45EA-8150-735896690F71}" srcOrd="0" destOrd="0" presId="urn:microsoft.com/office/officeart/2016/7/layout/RepeatingBendingProcessNew"/>
    <dgm:cxn modelId="{230E2747-77A9-439C-83AC-80B4F15D96BA}" type="presOf" srcId="{9048F1A2-A26A-45B2-B9BF-CB706445D816}" destId="{894EBCC3-3921-4FCA-91B7-7BA9814D4188}" srcOrd="0" destOrd="0" presId="urn:microsoft.com/office/officeart/2016/7/layout/RepeatingBendingProcessNew"/>
    <dgm:cxn modelId="{E9AEE26F-0A1D-4AE2-B832-DB558C9436ED}" type="presOf" srcId="{739FFE34-64FA-4C6A-95A0-C3CDBF35BAEB}" destId="{E35255D9-DE0A-48CD-8411-A99533FA7FCA}" srcOrd="0" destOrd="0" presId="urn:microsoft.com/office/officeart/2016/7/layout/RepeatingBendingProcessNew"/>
    <dgm:cxn modelId="{7B6BC958-FBEE-4CFA-885E-580348AE2638}" type="presOf" srcId="{2782FB32-DCFC-4AF1-B293-D56A71447084}" destId="{13BBE25D-873A-445A-B883-22DAFC9877C4}" srcOrd="0" destOrd="0" presId="urn:microsoft.com/office/officeart/2016/7/layout/RepeatingBendingProcessNew"/>
    <dgm:cxn modelId="{4DAF4679-05CC-4984-A448-AC9D346AC7DA}" type="presOf" srcId="{5A742E57-4DAB-4F6E-B332-67115C326C13}" destId="{385771BC-686C-4CBD-932E-0F8B632BDDAF}" srcOrd="0" destOrd="0" presId="urn:microsoft.com/office/officeart/2016/7/layout/RepeatingBendingProcessNew"/>
    <dgm:cxn modelId="{A60AEF5A-9C5D-4EF4-864F-CED48E08ADBE}" type="presOf" srcId="{467FBD18-6A09-4D40-BA20-13DA9A5B6BA6}" destId="{3C7B4DF4-F09F-4D3D-8A8C-FACBFA960E31}" srcOrd="0" destOrd="0" presId="urn:microsoft.com/office/officeart/2016/7/layout/RepeatingBendingProcessNew"/>
    <dgm:cxn modelId="{65965F8E-7200-421F-91D8-10F7F2677512}" type="presOf" srcId="{BF0748B0-4E23-49B4-80A0-B1BA7CD88F04}" destId="{4B4AF863-5940-49BE-A120-7742CBB6D843}" srcOrd="1" destOrd="0" presId="urn:microsoft.com/office/officeart/2016/7/layout/RepeatingBendingProcessNew"/>
    <dgm:cxn modelId="{105FB792-4F5D-4165-BFC2-701D3900C8B3}" type="presOf" srcId="{CB945482-D90F-4990-840E-C26FC94A934B}" destId="{74488503-C589-4FA7-A428-8A9EAE4B1306}" srcOrd="0" destOrd="0" presId="urn:microsoft.com/office/officeart/2016/7/layout/RepeatingBendingProcessNew"/>
    <dgm:cxn modelId="{010D5B99-73FB-4900-8918-9CDF294DBC06}" type="presOf" srcId="{739FFE34-64FA-4C6A-95A0-C3CDBF35BAEB}" destId="{3C8CAA14-FE03-4187-AC06-297F4D078C73}" srcOrd="1" destOrd="0" presId="urn:microsoft.com/office/officeart/2016/7/layout/RepeatingBendingProcessNew"/>
    <dgm:cxn modelId="{0A09B7A4-51B2-46CC-80EE-9DA99E0B761B}" type="presOf" srcId="{3C3C576D-64FD-4245-B8A2-65406CBD4599}" destId="{9FA50B61-E91E-42F8-826A-CEDA25FCF843}" srcOrd="0" destOrd="0" presId="urn:microsoft.com/office/officeart/2016/7/layout/RepeatingBendingProcessNew"/>
    <dgm:cxn modelId="{100624B2-BEE6-4C4D-9BCF-2F0A3A1885D3}" srcId="{9978E818-6D56-415F-8485-877B6ABDDFCD}" destId="{7BA7F4FC-D7E9-40C6-B699-F562782DC50B}" srcOrd="2" destOrd="0" parTransId="{26C649B4-1803-47B2-8816-E6A7C8077AAC}" sibTransId="{BF0748B0-4E23-49B4-80A0-B1BA7CD88F04}"/>
    <dgm:cxn modelId="{1E9D98B4-A65E-4223-B24A-7EFC5C1B8765}" type="presOf" srcId="{808EE8EC-1665-43A8-96F4-0805FD2D9647}" destId="{E109565B-A0FE-4DFD-B618-A3335C5F7562}" srcOrd="1" destOrd="0" presId="urn:microsoft.com/office/officeart/2016/7/layout/RepeatingBendingProcessNew"/>
    <dgm:cxn modelId="{C29A4BD8-B788-4352-AFAA-D25D43849F0F}" type="presOf" srcId="{3EBA1E5B-A9D2-406E-B127-F87D147DFC03}" destId="{AFB4FBD4-F748-439F-8738-2D56DFF01533}" srcOrd="0" destOrd="0" presId="urn:microsoft.com/office/officeart/2016/7/layout/RepeatingBendingProcessNew"/>
    <dgm:cxn modelId="{AA1B9FDA-1D32-4741-BD57-FCBA323C382C}" srcId="{9978E818-6D56-415F-8485-877B6ABDDFCD}" destId="{3C3C576D-64FD-4245-B8A2-65406CBD4599}" srcOrd="7" destOrd="0" parTransId="{E5DA6B28-4097-4A08-B9CC-13C7BE9EF92E}" sibTransId="{D7F615F4-949D-45C7-99A2-91AF4DFBD11B}"/>
    <dgm:cxn modelId="{483CC4DC-DA0D-4A98-8C7D-0921AF720BFA}" type="presOf" srcId="{F55CB311-3707-44F1-BEF2-A69FFDC5657F}" destId="{FBD21E6E-2AA1-4418-84C8-8840E1E90B2F}" srcOrd="0" destOrd="0" presId="urn:microsoft.com/office/officeart/2016/7/layout/RepeatingBendingProcessNew"/>
    <dgm:cxn modelId="{125EE7E7-6133-4D29-817E-DB1CDD91988C}" type="presOf" srcId="{DF5DC7EE-9EF0-4CDA-8DFA-E8FC76ED23F5}" destId="{83D39723-9D30-4657-90AA-A2BF428724A0}" srcOrd="0" destOrd="0" presId="urn:microsoft.com/office/officeart/2016/7/layout/RepeatingBendingProcessNew"/>
    <dgm:cxn modelId="{03015AEC-8D8F-43AB-9943-C3D24C10B455}" srcId="{9978E818-6D56-415F-8485-877B6ABDDFCD}" destId="{5A742E57-4DAB-4F6E-B332-67115C326C13}" srcOrd="1" destOrd="0" parTransId="{661C5D82-998F-4E96-9D79-99C344CD7160}" sibTransId="{3EBA1E5B-A9D2-406E-B127-F87D147DFC03}"/>
    <dgm:cxn modelId="{2364CEEF-B1A0-48D8-9151-84DF4083587E}" type="presOf" srcId="{9978E818-6D56-415F-8485-877B6ABDDFCD}" destId="{8B864813-899A-4DBF-8157-DE8B942556A0}" srcOrd="0" destOrd="0" presId="urn:microsoft.com/office/officeart/2016/7/layout/RepeatingBendingProcessNew"/>
    <dgm:cxn modelId="{211AC1F9-6BB5-4A09-BE84-B8D9AA91645C}" srcId="{9978E818-6D56-415F-8485-877B6ABDDFCD}" destId="{9048F1A2-A26A-45B2-B9BF-CB706445D816}" srcOrd="6" destOrd="0" parTransId="{777EC902-7089-46BA-995B-6165043694F4}" sibTransId="{808EE8EC-1665-43A8-96F4-0805FD2D9647}"/>
    <dgm:cxn modelId="{29F7EBFB-B990-46BE-8C61-31907260A02B}" srcId="{9978E818-6D56-415F-8485-877B6ABDDFCD}" destId="{467FBD18-6A09-4D40-BA20-13DA9A5B6BA6}" srcOrd="3" destOrd="0" parTransId="{6910DC8B-7D7F-4642-BC78-3F56698CB1B9}" sibTransId="{739FFE34-64FA-4C6A-95A0-C3CDBF35BAEB}"/>
    <dgm:cxn modelId="{D5D0B4A2-C531-439E-B412-61C88E7BF5BC}" type="presParOf" srcId="{8B864813-899A-4DBF-8157-DE8B942556A0}" destId="{74488503-C589-4FA7-A428-8A9EAE4B1306}" srcOrd="0" destOrd="0" presId="urn:microsoft.com/office/officeart/2016/7/layout/RepeatingBendingProcessNew"/>
    <dgm:cxn modelId="{6C39B1C9-CB91-4B7E-85AE-D092B495A1E5}" type="presParOf" srcId="{8B864813-899A-4DBF-8157-DE8B942556A0}" destId="{13BBE25D-873A-445A-B883-22DAFC9877C4}" srcOrd="1" destOrd="0" presId="urn:microsoft.com/office/officeart/2016/7/layout/RepeatingBendingProcessNew"/>
    <dgm:cxn modelId="{34849665-6959-4B39-AEBD-E4CE70AC3E6E}" type="presParOf" srcId="{13BBE25D-873A-445A-B883-22DAFC9877C4}" destId="{2F8DA64E-F772-45C0-B916-25BEF0B4D93B}" srcOrd="0" destOrd="0" presId="urn:microsoft.com/office/officeart/2016/7/layout/RepeatingBendingProcessNew"/>
    <dgm:cxn modelId="{A49A57C5-0C2D-425F-927F-9424C4855F77}" type="presParOf" srcId="{8B864813-899A-4DBF-8157-DE8B942556A0}" destId="{385771BC-686C-4CBD-932E-0F8B632BDDAF}" srcOrd="2" destOrd="0" presId="urn:microsoft.com/office/officeart/2016/7/layout/RepeatingBendingProcessNew"/>
    <dgm:cxn modelId="{50C301A2-2427-4773-B487-EA287F9482E4}" type="presParOf" srcId="{8B864813-899A-4DBF-8157-DE8B942556A0}" destId="{AFB4FBD4-F748-439F-8738-2D56DFF01533}" srcOrd="3" destOrd="0" presId="urn:microsoft.com/office/officeart/2016/7/layout/RepeatingBendingProcessNew"/>
    <dgm:cxn modelId="{939BFED3-6F2B-4B9C-9447-38D7DDDCB5C5}" type="presParOf" srcId="{AFB4FBD4-F748-439F-8738-2D56DFF01533}" destId="{97817F5E-3F17-4317-BB72-56D789AC0505}" srcOrd="0" destOrd="0" presId="urn:microsoft.com/office/officeart/2016/7/layout/RepeatingBendingProcessNew"/>
    <dgm:cxn modelId="{17A7941E-000A-4A31-BDDB-9A24B2A59205}" type="presParOf" srcId="{8B864813-899A-4DBF-8157-DE8B942556A0}" destId="{090ABFC7-4ECA-4C60-8497-A38FBDD258D9}" srcOrd="4" destOrd="0" presId="urn:microsoft.com/office/officeart/2016/7/layout/RepeatingBendingProcessNew"/>
    <dgm:cxn modelId="{F874C099-8BFB-4A1B-A85A-AEB356411D8A}" type="presParOf" srcId="{8B864813-899A-4DBF-8157-DE8B942556A0}" destId="{FF47E7C6-D78C-4418-B7C9-AEE291A262D6}" srcOrd="5" destOrd="0" presId="urn:microsoft.com/office/officeart/2016/7/layout/RepeatingBendingProcessNew"/>
    <dgm:cxn modelId="{61B1E873-1C23-4F53-81A1-074C0330CBE7}" type="presParOf" srcId="{FF47E7C6-D78C-4418-B7C9-AEE291A262D6}" destId="{4B4AF863-5940-49BE-A120-7742CBB6D843}" srcOrd="0" destOrd="0" presId="urn:microsoft.com/office/officeart/2016/7/layout/RepeatingBendingProcessNew"/>
    <dgm:cxn modelId="{F75FFE19-BC0B-4F6A-A955-88DBBC560CBE}" type="presParOf" srcId="{8B864813-899A-4DBF-8157-DE8B942556A0}" destId="{3C7B4DF4-F09F-4D3D-8A8C-FACBFA960E31}" srcOrd="6" destOrd="0" presId="urn:microsoft.com/office/officeart/2016/7/layout/RepeatingBendingProcessNew"/>
    <dgm:cxn modelId="{7AFD6C84-0258-4036-B209-084F985BEC57}" type="presParOf" srcId="{8B864813-899A-4DBF-8157-DE8B942556A0}" destId="{E35255D9-DE0A-48CD-8411-A99533FA7FCA}" srcOrd="7" destOrd="0" presId="urn:microsoft.com/office/officeart/2016/7/layout/RepeatingBendingProcessNew"/>
    <dgm:cxn modelId="{CFC902E3-7837-4925-B370-E1A6A25FF921}" type="presParOf" srcId="{E35255D9-DE0A-48CD-8411-A99533FA7FCA}" destId="{3C8CAA14-FE03-4187-AC06-297F4D078C73}" srcOrd="0" destOrd="0" presId="urn:microsoft.com/office/officeart/2016/7/layout/RepeatingBendingProcessNew"/>
    <dgm:cxn modelId="{D9C20EEC-B4D6-4927-8816-4FB853FB9438}" type="presParOf" srcId="{8B864813-899A-4DBF-8157-DE8B942556A0}" destId="{FBD21E6E-2AA1-4418-84C8-8840E1E90B2F}" srcOrd="8" destOrd="0" presId="urn:microsoft.com/office/officeart/2016/7/layout/RepeatingBendingProcessNew"/>
    <dgm:cxn modelId="{0DE9DF15-119A-4945-9F53-0438C2E8D601}" type="presParOf" srcId="{8B864813-899A-4DBF-8157-DE8B942556A0}" destId="{0E24D0CE-57A4-45EA-8150-735896690F71}" srcOrd="9" destOrd="0" presId="urn:microsoft.com/office/officeart/2016/7/layout/RepeatingBendingProcessNew"/>
    <dgm:cxn modelId="{5289A178-0065-4F90-8FA4-252BA88A74BD}" type="presParOf" srcId="{0E24D0CE-57A4-45EA-8150-735896690F71}" destId="{72FAB28B-A1A1-4EAE-A761-9C797306DA0D}" srcOrd="0" destOrd="0" presId="urn:microsoft.com/office/officeart/2016/7/layout/RepeatingBendingProcessNew"/>
    <dgm:cxn modelId="{C0298EFF-DBAE-4D0A-A092-E7D5D5BD8539}" type="presParOf" srcId="{8B864813-899A-4DBF-8157-DE8B942556A0}" destId="{8B4C76F4-ACB9-4F6B-9916-B311C17F0729}" srcOrd="10" destOrd="0" presId="urn:microsoft.com/office/officeart/2016/7/layout/RepeatingBendingProcessNew"/>
    <dgm:cxn modelId="{D765C3C5-4871-4CFE-AAAB-82E5254C7E68}" type="presParOf" srcId="{8B864813-899A-4DBF-8157-DE8B942556A0}" destId="{83D39723-9D30-4657-90AA-A2BF428724A0}" srcOrd="11" destOrd="0" presId="urn:microsoft.com/office/officeart/2016/7/layout/RepeatingBendingProcessNew"/>
    <dgm:cxn modelId="{BFDABC62-5972-4E61-B31D-21934F796FF4}" type="presParOf" srcId="{83D39723-9D30-4657-90AA-A2BF428724A0}" destId="{47F8553D-5365-4519-831C-C62444B947A8}" srcOrd="0" destOrd="0" presId="urn:microsoft.com/office/officeart/2016/7/layout/RepeatingBendingProcessNew"/>
    <dgm:cxn modelId="{D3FED008-A090-4FCD-B068-88EC661CFAEB}" type="presParOf" srcId="{8B864813-899A-4DBF-8157-DE8B942556A0}" destId="{894EBCC3-3921-4FCA-91B7-7BA9814D4188}" srcOrd="12" destOrd="0" presId="urn:microsoft.com/office/officeart/2016/7/layout/RepeatingBendingProcessNew"/>
    <dgm:cxn modelId="{F5E91949-4BB9-4A25-9625-F77777D1C062}" type="presParOf" srcId="{8B864813-899A-4DBF-8157-DE8B942556A0}" destId="{88F19A7A-0C4F-4B47-9E18-84572DAEC063}" srcOrd="13" destOrd="0" presId="urn:microsoft.com/office/officeart/2016/7/layout/RepeatingBendingProcessNew"/>
    <dgm:cxn modelId="{F0281F09-E664-4DF9-850A-2CBAA0A26AB1}" type="presParOf" srcId="{88F19A7A-0C4F-4B47-9E18-84572DAEC063}" destId="{E109565B-A0FE-4DFD-B618-A3335C5F7562}" srcOrd="0" destOrd="0" presId="urn:microsoft.com/office/officeart/2016/7/layout/RepeatingBendingProcessNew"/>
    <dgm:cxn modelId="{507932B6-0D6B-4EC5-A483-38B898DB2ED2}" type="presParOf" srcId="{8B864813-899A-4DBF-8157-DE8B942556A0}" destId="{9FA50B61-E91E-42F8-826A-CEDA25FCF843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3E52282-105E-465E-9145-C15DD8EF062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568F857-74CE-40AA-9AD7-2671935E10FD}">
      <dgm:prSet/>
      <dgm:spPr/>
      <dgm:t>
        <a:bodyPr/>
        <a:lstStyle/>
        <a:p>
          <a:r>
            <a:rPr lang="cs-CZ"/>
            <a:t>Seznámit dítě se sportem, se sportovním prostředím. </a:t>
          </a:r>
          <a:endParaRPr lang="en-US"/>
        </a:p>
      </dgm:t>
    </dgm:pt>
    <dgm:pt modelId="{F53C8D93-93DA-4C09-9A3E-ECF51254F330}" type="parTrans" cxnId="{A99EE09D-4721-469B-B7FC-19DA9E39AA50}">
      <dgm:prSet/>
      <dgm:spPr/>
      <dgm:t>
        <a:bodyPr/>
        <a:lstStyle/>
        <a:p>
          <a:endParaRPr lang="en-US"/>
        </a:p>
      </dgm:t>
    </dgm:pt>
    <dgm:pt modelId="{EC0FF31E-4CDB-49C9-9C89-ADD95B08AB28}" type="sibTrans" cxnId="{A99EE09D-4721-469B-B7FC-19DA9E39AA50}">
      <dgm:prSet/>
      <dgm:spPr/>
      <dgm:t>
        <a:bodyPr/>
        <a:lstStyle/>
        <a:p>
          <a:endParaRPr lang="en-US"/>
        </a:p>
      </dgm:t>
    </dgm:pt>
    <dgm:pt modelId="{104D6BC3-8DE3-45A6-8A3A-4ED46AFB13A3}">
      <dgm:prSet/>
      <dgm:spPr/>
      <dgm:t>
        <a:bodyPr/>
        <a:lstStyle/>
        <a:p>
          <a:r>
            <a:rPr lang="cs-CZ" dirty="0"/>
            <a:t>Vytvořit u dítěte pozitivní vztah k dané pohybové aktivitě, k danému sportu i sportu obecně. </a:t>
          </a:r>
          <a:endParaRPr lang="en-US" dirty="0"/>
        </a:p>
      </dgm:t>
    </dgm:pt>
    <dgm:pt modelId="{DF77664A-748A-41B0-869D-C3EAE5C3A3CA}" type="parTrans" cxnId="{A23021B1-D6F6-41D6-8D87-2082B4C9F11F}">
      <dgm:prSet/>
      <dgm:spPr/>
      <dgm:t>
        <a:bodyPr/>
        <a:lstStyle/>
        <a:p>
          <a:endParaRPr lang="en-US"/>
        </a:p>
      </dgm:t>
    </dgm:pt>
    <dgm:pt modelId="{F0AE28EC-EBC0-4F2F-B408-7D0A0356BF12}" type="sibTrans" cxnId="{A23021B1-D6F6-41D6-8D87-2082B4C9F11F}">
      <dgm:prSet/>
      <dgm:spPr/>
      <dgm:t>
        <a:bodyPr/>
        <a:lstStyle/>
        <a:p>
          <a:endParaRPr lang="en-US"/>
        </a:p>
      </dgm:t>
    </dgm:pt>
    <dgm:pt modelId="{C0DDD83D-F890-4AE3-9423-BC9972F50FA4}">
      <dgm:prSet/>
      <dgm:spPr/>
      <dgm:t>
        <a:bodyPr/>
        <a:lstStyle/>
        <a:p>
          <a:r>
            <a:rPr lang="cs-CZ"/>
            <a:t>Začít vytvářet tzv. pohybový základ (pohybovou gramotnost). </a:t>
          </a:r>
          <a:endParaRPr lang="en-US"/>
        </a:p>
      </dgm:t>
    </dgm:pt>
    <dgm:pt modelId="{86A60CD0-0D9C-4BC9-9052-2C3236B91C6B}" type="parTrans" cxnId="{6679C87B-C13F-43EA-956D-AD13AB22F40E}">
      <dgm:prSet/>
      <dgm:spPr/>
      <dgm:t>
        <a:bodyPr/>
        <a:lstStyle/>
        <a:p>
          <a:endParaRPr lang="en-US"/>
        </a:p>
      </dgm:t>
    </dgm:pt>
    <dgm:pt modelId="{70CA64EB-EA80-41EB-AB1C-4F6675134EBD}" type="sibTrans" cxnId="{6679C87B-C13F-43EA-956D-AD13AB22F40E}">
      <dgm:prSet/>
      <dgm:spPr/>
      <dgm:t>
        <a:bodyPr/>
        <a:lstStyle/>
        <a:p>
          <a:endParaRPr lang="en-US"/>
        </a:p>
      </dgm:t>
    </dgm:pt>
    <dgm:pt modelId="{B8251E4F-E633-4482-AAA8-F726715DE0EE}">
      <dgm:prSet/>
      <dgm:spPr/>
      <dgm:t>
        <a:bodyPr/>
        <a:lstStyle/>
        <a:p>
          <a:r>
            <a:rPr lang="cs-CZ"/>
            <a:t>Postupně začít působit i na osobnostní rozvoj dítěte, důležitá je jeho výchova. </a:t>
          </a:r>
          <a:endParaRPr lang="en-US"/>
        </a:p>
      </dgm:t>
    </dgm:pt>
    <dgm:pt modelId="{1047BC3E-A874-4D69-9832-C65B25E824B5}" type="parTrans" cxnId="{E195BCBC-2208-462D-ACF6-F3AEF4A173FD}">
      <dgm:prSet/>
      <dgm:spPr/>
      <dgm:t>
        <a:bodyPr/>
        <a:lstStyle/>
        <a:p>
          <a:endParaRPr lang="en-US"/>
        </a:p>
      </dgm:t>
    </dgm:pt>
    <dgm:pt modelId="{45252A48-448F-4C4B-B2F1-A7324C8DC031}" type="sibTrans" cxnId="{E195BCBC-2208-462D-ACF6-F3AEF4A173FD}">
      <dgm:prSet/>
      <dgm:spPr/>
      <dgm:t>
        <a:bodyPr/>
        <a:lstStyle/>
        <a:p>
          <a:endParaRPr lang="en-US"/>
        </a:p>
      </dgm:t>
    </dgm:pt>
    <dgm:pt modelId="{945D8FEA-4C47-4202-A3C6-72FE9233059E}" type="pres">
      <dgm:prSet presAssocID="{53E52282-105E-465E-9145-C15DD8EF0623}" presName="vert0" presStyleCnt="0">
        <dgm:presLayoutVars>
          <dgm:dir/>
          <dgm:animOne val="branch"/>
          <dgm:animLvl val="lvl"/>
        </dgm:presLayoutVars>
      </dgm:prSet>
      <dgm:spPr/>
    </dgm:pt>
    <dgm:pt modelId="{1A9B3462-1BF1-471B-958A-219BF3F65BA2}" type="pres">
      <dgm:prSet presAssocID="{F568F857-74CE-40AA-9AD7-2671935E10FD}" presName="thickLine" presStyleLbl="alignNode1" presStyleIdx="0" presStyleCnt="4"/>
      <dgm:spPr/>
    </dgm:pt>
    <dgm:pt modelId="{EB5FF9AE-76BD-420C-A212-B0F03AFAC3CC}" type="pres">
      <dgm:prSet presAssocID="{F568F857-74CE-40AA-9AD7-2671935E10FD}" presName="horz1" presStyleCnt="0"/>
      <dgm:spPr/>
    </dgm:pt>
    <dgm:pt modelId="{3C6AAD0C-1602-4677-8115-C18F0F721750}" type="pres">
      <dgm:prSet presAssocID="{F568F857-74CE-40AA-9AD7-2671935E10FD}" presName="tx1" presStyleLbl="revTx" presStyleIdx="0" presStyleCnt="4"/>
      <dgm:spPr/>
    </dgm:pt>
    <dgm:pt modelId="{7BAC7281-84FC-4B38-A138-682EDAC48DE6}" type="pres">
      <dgm:prSet presAssocID="{F568F857-74CE-40AA-9AD7-2671935E10FD}" presName="vert1" presStyleCnt="0"/>
      <dgm:spPr/>
    </dgm:pt>
    <dgm:pt modelId="{698A0936-662B-4A28-BB96-59D62997E882}" type="pres">
      <dgm:prSet presAssocID="{104D6BC3-8DE3-45A6-8A3A-4ED46AFB13A3}" presName="thickLine" presStyleLbl="alignNode1" presStyleIdx="1" presStyleCnt="4"/>
      <dgm:spPr/>
    </dgm:pt>
    <dgm:pt modelId="{6DA7013E-7CD7-4200-8AF5-49079CA7D3E6}" type="pres">
      <dgm:prSet presAssocID="{104D6BC3-8DE3-45A6-8A3A-4ED46AFB13A3}" presName="horz1" presStyleCnt="0"/>
      <dgm:spPr/>
    </dgm:pt>
    <dgm:pt modelId="{F9E26625-03BA-48C2-8F13-E06668A3FB75}" type="pres">
      <dgm:prSet presAssocID="{104D6BC3-8DE3-45A6-8A3A-4ED46AFB13A3}" presName="tx1" presStyleLbl="revTx" presStyleIdx="1" presStyleCnt="4"/>
      <dgm:spPr/>
    </dgm:pt>
    <dgm:pt modelId="{552FECDD-7436-42CD-ABA8-7AC18F4BB8FB}" type="pres">
      <dgm:prSet presAssocID="{104D6BC3-8DE3-45A6-8A3A-4ED46AFB13A3}" presName="vert1" presStyleCnt="0"/>
      <dgm:spPr/>
    </dgm:pt>
    <dgm:pt modelId="{77159BFE-EBB7-409A-A5D0-375D3D6B7426}" type="pres">
      <dgm:prSet presAssocID="{C0DDD83D-F890-4AE3-9423-BC9972F50FA4}" presName="thickLine" presStyleLbl="alignNode1" presStyleIdx="2" presStyleCnt="4"/>
      <dgm:spPr/>
    </dgm:pt>
    <dgm:pt modelId="{C88D2108-F435-4CC6-AA71-D0F289F5936B}" type="pres">
      <dgm:prSet presAssocID="{C0DDD83D-F890-4AE3-9423-BC9972F50FA4}" presName="horz1" presStyleCnt="0"/>
      <dgm:spPr/>
    </dgm:pt>
    <dgm:pt modelId="{D7D129A0-5CAE-4884-82E0-2C66449F8017}" type="pres">
      <dgm:prSet presAssocID="{C0DDD83D-F890-4AE3-9423-BC9972F50FA4}" presName="tx1" presStyleLbl="revTx" presStyleIdx="2" presStyleCnt="4"/>
      <dgm:spPr/>
    </dgm:pt>
    <dgm:pt modelId="{4983EAFC-EF51-4743-9377-DCB3CA3687C5}" type="pres">
      <dgm:prSet presAssocID="{C0DDD83D-F890-4AE3-9423-BC9972F50FA4}" presName="vert1" presStyleCnt="0"/>
      <dgm:spPr/>
    </dgm:pt>
    <dgm:pt modelId="{EA548484-C3F2-46A7-9CF5-9163020CA61D}" type="pres">
      <dgm:prSet presAssocID="{B8251E4F-E633-4482-AAA8-F726715DE0EE}" presName="thickLine" presStyleLbl="alignNode1" presStyleIdx="3" presStyleCnt="4"/>
      <dgm:spPr/>
    </dgm:pt>
    <dgm:pt modelId="{491965A4-8148-4BA6-8908-7CFAE8ADCEC3}" type="pres">
      <dgm:prSet presAssocID="{B8251E4F-E633-4482-AAA8-F726715DE0EE}" presName="horz1" presStyleCnt="0"/>
      <dgm:spPr/>
    </dgm:pt>
    <dgm:pt modelId="{84434B86-BB20-4CCB-9333-772FD7561CD6}" type="pres">
      <dgm:prSet presAssocID="{B8251E4F-E633-4482-AAA8-F726715DE0EE}" presName="tx1" presStyleLbl="revTx" presStyleIdx="3" presStyleCnt="4"/>
      <dgm:spPr/>
    </dgm:pt>
    <dgm:pt modelId="{AC3EC638-406A-4C38-A814-C6661B4BC817}" type="pres">
      <dgm:prSet presAssocID="{B8251E4F-E633-4482-AAA8-F726715DE0EE}" presName="vert1" presStyleCnt="0"/>
      <dgm:spPr/>
    </dgm:pt>
  </dgm:ptLst>
  <dgm:cxnLst>
    <dgm:cxn modelId="{34D93D0F-F1A5-4206-B615-622C2F29E33E}" type="presOf" srcId="{C0DDD83D-F890-4AE3-9423-BC9972F50FA4}" destId="{D7D129A0-5CAE-4884-82E0-2C66449F8017}" srcOrd="0" destOrd="0" presId="urn:microsoft.com/office/officeart/2008/layout/LinedList"/>
    <dgm:cxn modelId="{6D65691A-36B3-4EFD-B752-ECA3DA9A4CD2}" type="presOf" srcId="{F568F857-74CE-40AA-9AD7-2671935E10FD}" destId="{3C6AAD0C-1602-4677-8115-C18F0F721750}" srcOrd="0" destOrd="0" presId="urn:microsoft.com/office/officeart/2008/layout/LinedList"/>
    <dgm:cxn modelId="{40ABF35B-C320-4D9F-A7AE-3B37F1D5A0B4}" type="presOf" srcId="{B8251E4F-E633-4482-AAA8-F726715DE0EE}" destId="{84434B86-BB20-4CCB-9333-772FD7561CD6}" srcOrd="0" destOrd="0" presId="urn:microsoft.com/office/officeart/2008/layout/LinedList"/>
    <dgm:cxn modelId="{6679C87B-C13F-43EA-956D-AD13AB22F40E}" srcId="{53E52282-105E-465E-9145-C15DD8EF0623}" destId="{C0DDD83D-F890-4AE3-9423-BC9972F50FA4}" srcOrd="2" destOrd="0" parTransId="{86A60CD0-0D9C-4BC9-9052-2C3236B91C6B}" sibTransId="{70CA64EB-EA80-41EB-AB1C-4F6675134EBD}"/>
    <dgm:cxn modelId="{A99EE09D-4721-469B-B7FC-19DA9E39AA50}" srcId="{53E52282-105E-465E-9145-C15DD8EF0623}" destId="{F568F857-74CE-40AA-9AD7-2671935E10FD}" srcOrd="0" destOrd="0" parTransId="{F53C8D93-93DA-4C09-9A3E-ECF51254F330}" sibTransId="{EC0FF31E-4CDB-49C9-9C89-ADD95B08AB28}"/>
    <dgm:cxn modelId="{9CB209B0-24FD-41E8-A189-F018AC793015}" type="presOf" srcId="{53E52282-105E-465E-9145-C15DD8EF0623}" destId="{945D8FEA-4C47-4202-A3C6-72FE9233059E}" srcOrd="0" destOrd="0" presId="urn:microsoft.com/office/officeart/2008/layout/LinedList"/>
    <dgm:cxn modelId="{A23021B1-D6F6-41D6-8D87-2082B4C9F11F}" srcId="{53E52282-105E-465E-9145-C15DD8EF0623}" destId="{104D6BC3-8DE3-45A6-8A3A-4ED46AFB13A3}" srcOrd="1" destOrd="0" parTransId="{DF77664A-748A-41B0-869D-C3EAE5C3A3CA}" sibTransId="{F0AE28EC-EBC0-4F2F-B408-7D0A0356BF12}"/>
    <dgm:cxn modelId="{E195BCBC-2208-462D-ACF6-F3AEF4A173FD}" srcId="{53E52282-105E-465E-9145-C15DD8EF0623}" destId="{B8251E4F-E633-4482-AAA8-F726715DE0EE}" srcOrd="3" destOrd="0" parTransId="{1047BC3E-A874-4D69-9832-C65B25E824B5}" sibTransId="{45252A48-448F-4C4B-B2F1-A7324C8DC031}"/>
    <dgm:cxn modelId="{C38277FF-F6BE-4C21-899A-8ABF7BFB078C}" type="presOf" srcId="{104D6BC3-8DE3-45A6-8A3A-4ED46AFB13A3}" destId="{F9E26625-03BA-48C2-8F13-E06668A3FB75}" srcOrd="0" destOrd="0" presId="urn:microsoft.com/office/officeart/2008/layout/LinedList"/>
    <dgm:cxn modelId="{B027B89B-0C6F-4D24-AEA2-08BCFCB70452}" type="presParOf" srcId="{945D8FEA-4C47-4202-A3C6-72FE9233059E}" destId="{1A9B3462-1BF1-471B-958A-219BF3F65BA2}" srcOrd="0" destOrd="0" presId="urn:microsoft.com/office/officeart/2008/layout/LinedList"/>
    <dgm:cxn modelId="{6DC5A868-3055-4544-9D6E-129DE13A7CEB}" type="presParOf" srcId="{945D8FEA-4C47-4202-A3C6-72FE9233059E}" destId="{EB5FF9AE-76BD-420C-A212-B0F03AFAC3CC}" srcOrd="1" destOrd="0" presId="urn:microsoft.com/office/officeart/2008/layout/LinedList"/>
    <dgm:cxn modelId="{9AA9BB2E-BF37-45FA-B172-48BF15CC5AED}" type="presParOf" srcId="{EB5FF9AE-76BD-420C-A212-B0F03AFAC3CC}" destId="{3C6AAD0C-1602-4677-8115-C18F0F721750}" srcOrd="0" destOrd="0" presId="urn:microsoft.com/office/officeart/2008/layout/LinedList"/>
    <dgm:cxn modelId="{BAA0CCEA-E009-4813-9E47-4AB8839D5793}" type="presParOf" srcId="{EB5FF9AE-76BD-420C-A212-B0F03AFAC3CC}" destId="{7BAC7281-84FC-4B38-A138-682EDAC48DE6}" srcOrd="1" destOrd="0" presId="urn:microsoft.com/office/officeart/2008/layout/LinedList"/>
    <dgm:cxn modelId="{04CDEBAD-0B8C-4DB1-97A5-18E01F5A106B}" type="presParOf" srcId="{945D8FEA-4C47-4202-A3C6-72FE9233059E}" destId="{698A0936-662B-4A28-BB96-59D62997E882}" srcOrd="2" destOrd="0" presId="urn:microsoft.com/office/officeart/2008/layout/LinedList"/>
    <dgm:cxn modelId="{CB2A7FFF-A52B-483B-915B-AA25B49A0CBF}" type="presParOf" srcId="{945D8FEA-4C47-4202-A3C6-72FE9233059E}" destId="{6DA7013E-7CD7-4200-8AF5-49079CA7D3E6}" srcOrd="3" destOrd="0" presId="urn:microsoft.com/office/officeart/2008/layout/LinedList"/>
    <dgm:cxn modelId="{BC9FEC8A-9FF3-4A82-BC19-0BB53E051EA8}" type="presParOf" srcId="{6DA7013E-7CD7-4200-8AF5-49079CA7D3E6}" destId="{F9E26625-03BA-48C2-8F13-E06668A3FB75}" srcOrd="0" destOrd="0" presId="urn:microsoft.com/office/officeart/2008/layout/LinedList"/>
    <dgm:cxn modelId="{C1268422-FB99-4B3A-B4E0-EEE4B9AAD1FB}" type="presParOf" srcId="{6DA7013E-7CD7-4200-8AF5-49079CA7D3E6}" destId="{552FECDD-7436-42CD-ABA8-7AC18F4BB8FB}" srcOrd="1" destOrd="0" presId="urn:microsoft.com/office/officeart/2008/layout/LinedList"/>
    <dgm:cxn modelId="{6F0344D8-1058-43B6-BDE2-3F828D72296C}" type="presParOf" srcId="{945D8FEA-4C47-4202-A3C6-72FE9233059E}" destId="{77159BFE-EBB7-409A-A5D0-375D3D6B7426}" srcOrd="4" destOrd="0" presId="urn:microsoft.com/office/officeart/2008/layout/LinedList"/>
    <dgm:cxn modelId="{7E85FCD5-D164-4039-A8A0-5B2597281BE5}" type="presParOf" srcId="{945D8FEA-4C47-4202-A3C6-72FE9233059E}" destId="{C88D2108-F435-4CC6-AA71-D0F289F5936B}" srcOrd="5" destOrd="0" presId="urn:microsoft.com/office/officeart/2008/layout/LinedList"/>
    <dgm:cxn modelId="{91B5FB33-C4BC-4A70-9050-07ADD149B710}" type="presParOf" srcId="{C88D2108-F435-4CC6-AA71-D0F289F5936B}" destId="{D7D129A0-5CAE-4884-82E0-2C66449F8017}" srcOrd="0" destOrd="0" presId="urn:microsoft.com/office/officeart/2008/layout/LinedList"/>
    <dgm:cxn modelId="{2327CB07-111E-4F01-89ED-67143E594F9F}" type="presParOf" srcId="{C88D2108-F435-4CC6-AA71-D0F289F5936B}" destId="{4983EAFC-EF51-4743-9377-DCB3CA3687C5}" srcOrd="1" destOrd="0" presId="urn:microsoft.com/office/officeart/2008/layout/LinedList"/>
    <dgm:cxn modelId="{36FD90BF-EF08-456F-8C2C-1F7576583815}" type="presParOf" srcId="{945D8FEA-4C47-4202-A3C6-72FE9233059E}" destId="{EA548484-C3F2-46A7-9CF5-9163020CA61D}" srcOrd="6" destOrd="0" presId="urn:microsoft.com/office/officeart/2008/layout/LinedList"/>
    <dgm:cxn modelId="{9A58AF33-4F0C-4D91-9F0B-234A9F10BBF1}" type="presParOf" srcId="{945D8FEA-4C47-4202-A3C6-72FE9233059E}" destId="{491965A4-8148-4BA6-8908-7CFAE8ADCEC3}" srcOrd="7" destOrd="0" presId="urn:microsoft.com/office/officeart/2008/layout/LinedList"/>
    <dgm:cxn modelId="{E990077F-7F6A-4C1E-8610-30FE31A393B5}" type="presParOf" srcId="{491965A4-8148-4BA6-8908-7CFAE8ADCEC3}" destId="{84434B86-BB20-4CCB-9333-772FD7561CD6}" srcOrd="0" destOrd="0" presId="urn:microsoft.com/office/officeart/2008/layout/LinedList"/>
    <dgm:cxn modelId="{13E600B3-8644-4430-B047-11EBB1B8521A}" type="presParOf" srcId="{491965A4-8148-4BA6-8908-7CFAE8ADCEC3}" destId="{AC3EC638-406A-4C38-A814-C6661B4BC81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DA85F719-CC9E-4A22-810C-069521353069}" type="doc">
      <dgm:prSet loTypeId="urn:microsoft.com/office/officeart/2008/layout/LinedLis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97820A8-2AC2-494A-A6BF-FCE60948992E}">
      <dgm:prSet/>
      <dgm:spPr/>
      <dgm:t>
        <a:bodyPr/>
        <a:lstStyle/>
        <a:p>
          <a:r>
            <a:rPr lang="cs-CZ"/>
            <a:t>Trénink by měl být přibližně </a:t>
          </a:r>
          <a:r>
            <a:rPr lang="cs-CZ" b="1"/>
            <a:t>3 krát týdně</a:t>
          </a:r>
          <a:r>
            <a:rPr lang="cs-CZ"/>
            <a:t>. </a:t>
          </a:r>
          <a:endParaRPr lang="en-US"/>
        </a:p>
      </dgm:t>
    </dgm:pt>
    <dgm:pt modelId="{A655FBB6-5941-42A0-B8E6-F3E862615293}" type="parTrans" cxnId="{E184D6B5-07A1-461B-A57E-6B561D653E5B}">
      <dgm:prSet/>
      <dgm:spPr/>
      <dgm:t>
        <a:bodyPr/>
        <a:lstStyle/>
        <a:p>
          <a:endParaRPr lang="en-US"/>
        </a:p>
      </dgm:t>
    </dgm:pt>
    <dgm:pt modelId="{7B4B71B6-9DE8-4DAA-A3E6-44A1CA24E118}" type="sibTrans" cxnId="{E184D6B5-07A1-461B-A57E-6B561D653E5B}">
      <dgm:prSet/>
      <dgm:spPr/>
      <dgm:t>
        <a:bodyPr/>
        <a:lstStyle/>
        <a:p>
          <a:endParaRPr lang="en-US"/>
        </a:p>
      </dgm:t>
    </dgm:pt>
    <dgm:pt modelId="{36021ADB-68FE-418D-9179-CA944553F37B}">
      <dgm:prSet/>
      <dgm:spPr/>
      <dgm:t>
        <a:bodyPr/>
        <a:lstStyle/>
        <a:p>
          <a:r>
            <a:rPr lang="cs-CZ" dirty="0"/>
            <a:t>V létě by se mělo jednat o trénink na vodě, ale i plavání, cyklistiku, výlety a hry. </a:t>
          </a:r>
        </a:p>
        <a:p>
          <a:r>
            <a:rPr lang="cs-CZ" b="1" dirty="0"/>
            <a:t>Příroda, přirozené prostředí. </a:t>
          </a:r>
          <a:endParaRPr lang="en-US" b="1" dirty="0"/>
        </a:p>
      </dgm:t>
    </dgm:pt>
    <dgm:pt modelId="{AA471C63-3C7A-48F8-A3BE-911E3DFDD60D}" type="parTrans" cxnId="{2D28EDB8-E044-4B65-8633-2748E2EADD2D}">
      <dgm:prSet/>
      <dgm:spPr/>
      <dgm:t>
        <a:bodyPr/>
        <a:lstStyle/>
        <a:p>
          <a:endParaRPr lang="en-US"/>
        </a:p>
      </dgm:t>
    </dgm:pt>
    <dgm:pt modelId="{17E73FB7-6614-454E-A848-CEA9E88DD8E0}" type="sibTrans" cxnId="{2D28EDB8-E044-4B65-8633-2748E2EADD2D}">
      <dgm:prSet/>
      <dgm:spPr/>
      <dgm:t>
        <a:bodyPr/>
        <a:lstStyle/>
        <a:p>
          <a:endParaRPr lang="en-US"/>
        </a:p>
      </dgm:t>
    </dgm:pt>
    <dgm:pt modelId="{003541E1-7B1E-4E34-82FD-63DA6CAC31AF}">
      <dgm:prSet/>
      <dgm:spPr/>
      <dgm:t>
        <a:bodyPr/>
        <a:lstStyle/>
        <a:p>
          <a:r>
            <a:rPr lang="cs-CZ" b="1"/>
            <a:t>Herní princip </a:t>
          </a:r>
          <a:r>
            <a:rPr lang="cs-CZ"/>
            <a:t>– kromě soutěživosti se ale zaměřit také na kooperaci (týmové soutěže, skupinové výzvy). </a:t>
          </a:r>
          <a:endParaRPr lang="en-US"/>
        </a:p>
      </dgm:t>
    </dgm:pt>
    <dgm:pt modelId="{ED06A812-F5FE-4995-A87E-49ADF4FC64C8}" type="parTrans" cxnId="{EA0ADF95-01FB-49F8-A084-C68D50ED10A7}">
      <dgm:prSet/>
      <dgm:spPr/>
      <dgm:t>
        <a:bodyPr/>
        <a:lstStyle/>
        <a:p>
          <a:endParaRPr lang="en-US"/>
        </a:p>
      </dgm:t>
    </dgm:pt>
    <dgm:pt modelId="{CD638B31-B7B2-4787-B49E-165944466E16}" type="sibTrans" cxnId="{EA0ADF95-01FB-49F8-A084-C68D50ED10A7}">
      <dgm:prSet/>
      <dgm:spPr/>
      <dgm:t>
        <a:bodyPr/>
        <a:lstStyle/>
        <a:p>
          <a:endParaRPr lang="en-US"/>
        </a:p>
      </dgm:t>
    </dgm:pt>
    <dgm:pt modelId="{C3BE2D87-5693-4C8E-97D6-70479F47EE61}">
      <dgm:prSet/>
      <dgm:spPr/>
      <dgm:t>
        <a:bodyPr/>
        <a:lstStyle/>
        <a:p>
          <a:r>
            <a:rPr lang="cs-CZ" b="1" dirty="0"/>
            <a:t>Učit děti dovednosti, netrénovat schopnosti</a:t>
          </a:r>
          <a:r>
            <a:rPr lang="cs-CZ" dirty="0"/>
            <a:t>. </a:t>
          </a:r>
          <a:endParaRPr lang="en-US" dirty="0"/>
        </a:p>
      </dgm:t>
    </dgm:pt>
    <dgm:pt modelId="{A3E85C63-541E-4CBB-8F38-50C6BEDC52D7}" type="parTrans" cxnId="{13C2FAE1-7B58-4308-ACF5-7880EF2D9DBF}">
      <dgm:prSet/>
      <dgm:spPr/>
      <dgm:t>
        <a:bodyPr/>
        <a:lstStyle/>
        <a:p>
          <a:endParaRPr lang="en-US"/>
        </a:p>
      </dgm:t>
    </dgm:pt>
    <dgm:pt modelId="{3CA45C28-7750-46AF-96B3-E8204F091EEC}" type="sibTrans" cxnId="{13C2FAE1-7B58-4308-ACF5-7880EF2D9DBF}">
      <dgm:prSet/>
      <dgm:spPr/>
      <dgm:t>
        <a:bodyPr/>
        <a:lstStyle/>
        <a:p>
          <a:endParaRPr lang="en-US"/>
        </a:p>
      </dgm:t>
    </dgm:pt>
    <dgm:pt modelId="{47E577A2-413E-4032-BFB7-41C952E81445}">
      <dgm:prSet/>
      <dgm:spPr/>
      <dgm:t>
        <a:bodyPr/>
        <a:lstStyle/>
        <a:p>
          <a:r>
            <a:rPr lang="cs-CZ"/>
            <a:t>V zimě se zaměřit na suchou přípravu. </a:t>
          </a:r>
          <a:endParaRPr lang="en-US"/>
        </a:p>
      </dgm:t>
    </dgm:pt>
    <dgm:pt modelId="{BD85D716-B0F4-4BA4-AB46-3EE5261A48D6}" type="parTrans" cxnId="{C1DA57D5-316D-4B92-B242-2B0AEFB1FBCE}">
      <dgm:prSet/>
      <dgm:spPr/>
      <dgm:t>
        <a:bodyPr/>
        <a:lstStyle/>
        <a:p>
          <a:endParaRPr lang="en-US"/>
        </a:p>
      </dgm:t>
    </dgm:pt>
    <dgm:pt modelId="{415DC982-BDD0-43CD-A83C-742669FD9898}" type="sibTrans" cxnId="{C1DA57D5-316D-4B92-B242-2B0AEFB1FBCE}">
      <dgm:prSet/>
      <dgm:spPr/>
      <dgm:t>
        <a:bodyPr/>
        <a:lstStyle/>
        <a:p>
          <a:endParaRPr lang="en-US"/>
        </a:p>
      </dgm:t>
    </dgm:pt>
    <dgm:pt modelId="{60025356-EA28-479E-BB4F-13BB113E556C}" type="pres">
      <dgm:prSet presAssocID="{DA85F719-CC9E-4A22-810C-069521353069}" presName="vert0" presStyleCnt="0">
        <dgm:presLayoutVars>
          <dgm:dir/>
          <dgm:animOne val="branch"/>
          <dgm:animLvl val="lvl"/>
        </dgm:presLayoutVars>
      </dgm:prSet>
      <dgm:spPr/>
    </dgm:pt>
    <dgm:pt modelId="{89CDA753-7FC3-4E50-9673-364DCD3AD777}" type="pres">
      <dgm:prSet presAssocID="{897820A8-2AC2-494A-A6BF-FCE60948992E}" presName="thickLine" presStyleLbl="alignNode1" presStyleIdx="0" presStyleCnt="5"/>
      <dgm:spPr/>
    </dgm:pt>
    <dgm:pt modelId="{04A8E1C5-FEA8-4184-8BB9-17B1615F9248}" type="pres">
      <dgm:prSet presAssocID="{897820A8-2AC2-494A-A6BF-FCE60948992E}" presName="horz1" presStyleCnt="0"/>
      <dgm:spPr/>
    </dgm:pt>
    <dgm:pt modelId="{C60414A4-6C47-41AE-A064-02136653E8EC}" type="pres">
      <dgm:prSet presAssocID="{897820A8-2AC2-494A-A6BF-FCE60948992E}" presName="tx1" presStyleLbl="revTx" presStyleIdx="0" presStyleCnt="5"/>
      <dgm:spPr/>
    </dgm:pt>
    <dgm:pt modelId="{880A5197-96E0-44CE-B837-26D0391E8524}" type="pres">
      <dgm:prSet presAssocID="{897820A8-2AC2-494A-A6BF-FCE60948992E}" presName="vert1" presStyleCnt="0"/>
      <dgm:spPr/>
    </dgm:pt>
    <dgm:pt modelId="{FC7AC68E-D51D-4B1A-9445-51F9D63F6B1B}" type="pres">
      <dgm:prSet presAssocID="{36021ADB-68FE-418D-9179-CA944553F37B}" presName="thickLine" presStyleLbl="alignNode1" presStyleIdx="1" presStyleCnt="5"/>
      <dgm:spPr/>
    </dgm:pt>
    <dgm:pt modelId="{977EDB42-AF6E-41F7-AB52-A6F9FBC56176}" type="pres">
      <dgm:prSet presAssocID="{36021ADB-68FE-418D-9179-CA944553F37B}" presName="horz1" presStyleCnt="0"/>
      <dgm:spPr/>
    </dgm:pt>
    <dgm:pt modelId="{12A2A864-9093-42E3-96BA-62A307817A00}" type="pres">
      <dgm:prSet presAssocID="{36021ADB-68FE-418D-9179-CA944553F37B}" presName="tx1" presStyleLbl="revTx" presStyleIdx="1" presStyleCnt="5"/>
      <dgm:spPr/>
    </dgm:pt>
    <dgm:pt modelId="{A63199A4-8D87-4561-A2A5-33290DA7D000}" type="pres">
      <dgm:prSet presAssocID="{36021ADB-68FE-418D-9179-CA944553F37B}" presName="vert1" presStyleCnt="0"/>
      <dgm:spPr/>
    </dgm:pt>
    <dgm:pt modelId="{D5203DF1-DCF6-4C1A-A9B3-8EB11CB54951}" type="pres">
      <dgm:prSet presAssocID="{003541E1-7B1E-4E34-82FD-63DA6CAC31AF}" presName="thickLine" presStyleLbl="alignNode1" presStyleIdx="2" presStyleCnt="5"/>
      <dgm:spPr/>
    </dgm:pt>
    <dgm:pt modelId="{5A179DFB-493F-40B5-936C-50C34149257D}" type="pres">
      <dgm:prSet presAssocID="{003541E1-7B1E-4E34-82FD-63DA6CAC31AF}" presName="horz1" presStyleCnt="0"/>
      <dgm:spPr/>
    </dgm:pt>
    <dgm:pt modelId="{73E6D00A-85CB-4F67-8CAC-78C2D4AE8753}" type="pres">
      <dgm:prSet presAssocID="{003541E1-7B1E-4E34-82FD-63DA6CAC31AF}" presName="tx1" presStyleLbl="revTx" presStyleIdx="2" presStyleCnt="5"/>
      <dgm:spPr/>
    </dgm:pt>
    <dgm:pt modelId="{A934D842-C0D3-4BFB-BD02-2749C7E53BE5}" type="pres">
      <dgm:prSet presAssocID="{003541E1-7B1E-4E34-82FD-63DA6CAC31AF}" presName="vert1" presStyleCnt="0"/>
      <dgm:spPr/>
    </dgm:pt>
    <dgm:pt modelId="{87DB9F43-61A7-4211-B8AF-20B810FAAA90}" type="pres">
      <dgm:prSet presAssocID="{C3BE2D87-5693-4C8E-97D6-70479F47EE61}" presName="thickLine" presStyleLbl="alignNode1" presStyleIdx="3" presStyleCnt="5"/>
      <dgm:spPr/>
    </dgm:pt>
    <dgm:pt modelId="{9A2B7A7E-1808-4EC1-BC9D-6FDD675F0469}" type="pres">
      <dgm:prSet presAssocID="{C3BE2D87-5693-4C8E-97D6-70479F47EE61}" presName="horz1" presStyleCnt="0"/>
      <dgm:spPr/>
    </dgm:pt>
    <dgm:pt modelId="{ADACCD19-F63A-456D-BA7B-1E8D832A380C}" type="pres">
      <dgm:prSet presAssocID="{C3BE2D87-5693-4C8E-97D6-70479F47EE61}" presName="tx1" presStyleLbl="revTx" presStyleIdx="3" presStyleCnt="5"/>
      <dgm:spPr/>
    </dgm:pt>
    <dgm:pt modelId="{5845F661-694B-4B12-BBCE-6BA953A84430}" type="pres">
      <dgm:prSet presAssocID="{C3BE2D87-5693-4C8E-97D6-70479F47EE61}" presName="vert1" presStyleCnt="0"/>
      <dgm:spPr/>
    </dgm:pt>
    <dgm:pt modelId="{885085A4-0126-4F8E-B8C2-A33CBDC6FAB7}" type="pres">
      <dgm:prSet presAssocID="{47E577A2-413E-4032-BFB7-41C952E81445}" presName="thickLine" presStyleLbl="alignNode1" presStyleIdx="4" presStyleCnt="5"/>
      <dgm:spPr/>
    </dgm:pt>
    <dgm:pt modelId="{FC031B99-AA25-4A68-8D1A-9A0B06C64642}" type="pres">
      <dgm:prSet presAssocID="{47E577A2-413E-4032-BFB7-41C952E81445}" presName="horz1" presStyleCnt="0"/>
      <dgm:spPr/>
    </dgm:pt>
    <dgm:pt modelId="{7F49B9B9-227F-4AFE-B888-A1EFBE89BA3B}" type="pres">
      <dgm:prSet presAssocID="{47E577A2-413E-4032-BFB7-41C952E81445}" presName="tx1" presStyleLbl="revTx" presStyleIdx="4" presStyleCnt="5"/>
      <dgm:spPr/>
    </dgm:pt>
    <dgm:pt modelId="{C034D6DA-B54D-4D20-87CF-CB2F25D0188C}" type="pres">
      <dgm:prSet presAssocID="{47E577A2-413E-4032-BFB7-41C952E81445}" presName="vert1" presStyleCnt="0"/>
      <dgm:spPr/>
    </dgm:pt>
  </dgm:ptLst>
  <dgm:cxnLst>
    <dgm:cxn modelId="{34712109-6653-452C-B9F9-BF0710C2DC34}" type="presOf" srcId="{DA85F719-CC9E-4A22-810C-069521353069}" destId="{60025356-EA28-479E-BB4F-13BB113E556C}" srcOrd="0" destOrd="0" presId="urn:microsoft.com/office/officeart/2008/layout/LinedList"/>
    <dgm:cxn modelId="{B4CA0476-766E-46B2-907B-877AE2EACB45}" type="presOf" srcId="{897820A8-2AC2-494A-A6BF-FCE60948992E}" destId="{C60414A4-6C47-41AE-A064-02136653E8EC}" srcOrd="0" destOrd="0" presId="urn:microsoft.com/office/officeart/2008/layout/LinedList"/>
    <dgm:cxn modelId="{1B716659-8D76-42C6-A538-083096C0135C}" type="presOf" srcId="{36021ADB-68FE-418D-9179-CA944553F37B}" destId="{12A2A864-9093-42E3-96BA-62A307817A00}" srcOrd="0" destOrd="0" presId="urn:microsoft.com/office/officeart/2008/layout/LinedList"/>
    <dgm:cxn modelId="{EA0ADF95-01FB-49F8-A084-C68D50ED10A7}" srcId="{DA85F719-CC9E-4A22-810C-069521353069}" destId="{003541E1-7B1E-4E34-82FD-63DA6CAC31AF}" srcOrd="2" destOrd="0" parTransId="{ED06A812-F5FE-4995-A87E-49ADF4FC64C8}" sibTransId="{CD638B31-B7B2-4787-B49E-165944466E16}"/>
    <dgm:cxn modelId="{282A0196-6F6D-4D73-9B62-B99EF74D891C}" type="presOf" srcId="{47E577A2-413E-4032-BFB7-41C952E81445}" destId="{7F49B9B9-227F-4AFE-B888-A1EFBE89BA3B}" srcOrd="0" destOrd="0" presId="urn:microsoft.com/office/officeart/2008/layout/LinedList"/>
    <dgm:cxn modelId="{E184D6B5-07A1-461B-A57E-6B561D653E5B}" srcId="{DA85F719-CC9E-4A22-810C-069521353069}" destId="{897820A8-2AC2-494A-A6BF-FCE60948992E}" srcOrd="0" destOrd="0" parTransId="{A655FBB6-5941-42A0-B8E6-F3E862615293}" sibTransId="{7B4B71B6-9DE8-4DAA-A3E6-44A1CA24E118}"/>
    <dgm:cxn modelId="{2D28EDB8-E044-4B65-8633-2748E2EADD2D}" srcId="{DA85F719-CC9E-4A22-810C-069521353069}" destId="{36021ADB-68FE-418D-9179-CA944553F37B}" srcOrd="1" destOrd="0" parTransId="{AA471C63-3C7A-48F8-A3BE-911E3DFDD60D}" sibTransId="{17E73FB7-6614-454E-A848-CEA9E88DD8E0}"/>
    <dgm:cxn modelId="{569582D4-E53B-4B34-A8B7-28A2FDB63017}" type="presOf" srcId="{C3BE2D87-5693-4C8E-97D6-70479F47EE61}" destId="{ADACCD19-F63A-456D-BA7B-1E8D832A380C}" srcOrd="0" destOrd="0" presId="urn:microsoft.com/office/officeart/2008/layout/LinedList"/>
    <dgm:cxn modelId="{C1DA57D5-316D-4B92-B242-2B0AEFB1FBCE}" srcId="{DA85F719-CC9E-4A22-810C-069521353069}" destId="{47E577A2-413E-4032-BFB7-41C952E81445}" srcOrd="4" destOrd="0" parTransId="{BD85D716-B0F4-4BA4-AB46-3EE5261A48D6}" sibTransId="{415DC982-BDD0-43CD-A83C-742669FD9898}"/>
    <dgm:cxn modelId="{13C2FAE1-7B58-4308-ACF5-7880EF2D9DBF}" srcId="{DA85F719-CC9E-4A22-810C-069521353069}" destId="{C3BE2D87-5693-4C8E-97D6-70479F47EE61}" srcOrd="3" destOrd="0" parTransId="{A3E85C63-541E-4CBB-8F38-50C6BEDC52D7}" sibTransId="{3CA45C28-7750-46AF-96B3-E8204F091EEC}"/>
    <dgm:cxn modelId="{24E51CEB-8736-4F6A-8376-C1C4B152D0FA}" type="presOf" srcId="{003541E1-7B1E-4E34-82FD-63DA6CAC31AF}" destId="{73E6D00A-85CB-4F67-8CAC-78C2D4AE8753}" srcOrd="0" destOrd="0" presId="urn:microsoft.com/office/officeart/2008/layout/LinedList"/>
    <dgm:cxn modelId="{A4944CD3-FB51-43C8-BF63-F7C5FD33C215}" type="presParOf" srcId="{60025356-EA28-479E-BB4F-13BB113E556C}" destId="{89CDA753-7FC3-4E50-9673-364DCD3AD777}" srcOrd="0" destOrd="0" presId="urn:microsoft.com/office/officeart/2008/layout/LinedList"/>
    <dgm:cxn modelId="{78C611B3-B494-4869-A6D6-0F8441E24688}" type="presParOf" srcId="{60025356-EA28-479E-BB4F-13BB113E556C}" destId="{04A8E1C5-FEA8-4184-8BB9-17B1615F9248}" srcOrd="1" destOrd="0" presId="urn:microsoft.com/office/officeart/2008/layout/LinedList"/>
    <dgm:cxn modelId="{EF1321CC-3906-44D3-A664-5981ED16F967}" type="presParOf" srcId="{04A8E1C5-FEA8-4184-8BB9-17B1615F9248}" destId="{C60414A4-6C47-41AE-A064-02136653E8EC}" srcOrd="0" destOrd="0" presId="urn:microsoft.com/office/officeart/2008/layout/LinedList"/>
    <dgm:cxn modelId="{8F20E69E-8799-4F8B-A8F5-3D579B0B2296}" type="presParOf" srcId="{04A8E1C5-FEA8-4184-8BB9-17B1615F9248}" destId="{880A5197-96E0-44CE-B837-26D0391E8524}" srcOrd="1" destOrd="0" presId="urn:microsoft.com/office/officeart/2008/layout/LinedList"/>
    <dgm:cxn modelId="{CB2616DE-44A8-4D71-9FFA-1CCB7CD84442}" type="presParOf" srcId="{60025356-EA28-479E-BB4F-13BB113E556C}" destId="{FC7AC68E-D51D-4B1A-9445-51F9D63F6B1B}" srcOrd="2" destOrd="0" presId="urn:microsoft.com/office/officeart/2008/layout/LinedList"/>
    <dgm:cxn modelId="{15497260-6CA7-41E0-8ED5-2D13E5AF5EA2}" type="presParOf" srcId="{60025356-EA28-479E-BB4F-13BB113E556C}" destId="{977EDB42-AF6E-41F7-AB52-A6F9FBC56176}" srcOrd="3" destOrd="0" presId="urn:microsoft.com/office/officeart/2008/layout/LinedList"/>
    <dgm:cxn modelId="{F0D01BCC-53F3-4B9F-844A-E3051B11E3F3}" type="presParOf" srcId="{977EDB42-AF6E-41F7-AB52-A6F9FBC56176}" destId="{12A2A864-9093-42E3-96BA-62A307817A00}" srcOrd="0" destOrd="0" presId="urn:microsoft.com/office/officeart/2008/layout/LinedList"/>
    <dgm:cxn modelId="{F10CB07F-3534-44F0-BBB9-442D38AE2256}" type="presParOf" srcId="{977EDB42-AF6E-41F7-AB52-A6F9FBC56176}" destId="{A63199A4-8D87-4561-A2A5-33290DA7D000}" srcOrd="1" destOrd="0" presId="urn:microsoft.com/office/officeart/2008/layout/LinedList"/>
    <dgm:cxn modelId="{39C644B6-D910-410A-B2C7-1A0A84840C08}" type="presParOf" srcId="{60025356-EA28-479E-BB4F-13BB113E556C}" destId="{D5203DF1-DCF6-4C1A-A9B3-8EB11CB54951}" srcOrd="4" destOrd="0" presId="urn:microsoft.com/office/officeart/2008/layout/LinedList"/>
    <dgm:cxn modelId="{DD99CAF9-450A-440A-AFF2-CF3215ADAEF3}" type="presParOf" srcId="{60025356-EA28-479E-BB4F-13BB113E556C}" destId="{5A179DFB-493F-40B5-936C-50C34149257D}" srcOrd="5" destOrd="0" presId="urn:microsoft.com/office/officeart/2008/layout/LinedList"/>
    <dgm:cxn modelId="{E33639CC-7B67-40E7-AA67-03D1D96573AF}" type="presParOf" srcId="{5A179DFB-493F-40B5-936C-50C34149257D}" destId="{73E6D00A-85CB-4F67-8CAC-78C2D4AE8753}" srcOrd="0" destOrd="0" presId="urn:microsoft.com/office/officeart/2008/layout/LinedList"/>
    <dgm:cxn modelId="{A8D7D8EF-B9AC-46AB-B027-1042F022B5D8}" type="presParOf" srcId="{5A179DFB-493F-40B5-936C-50C34149257D}" destId="{A934D842-C0D3-4BFB-BD02-2749C7E53BE5}" srcOrd="1" destOrd="0" presId="urn:microsoft.com/office/officeart/2008/layout/LinedList"/>
    <dgm:cxn modelId="{EDB922BD-0ABF-4057-9955-433451A4EEE1}" type="presParOf" srcId="{60025356-EA28-479E-BB4F-13BB113E556C}" destId="{87DB9F43-61A7-4211-B8AF-20B810FAAA90}" srcOrd="6" destOrd="0" presId="urn:microsoft.com/office/officeart/2008/layout/LinedList"/>
    <dgm:cxn modelId="{75C9D3FC-F886-4619-BA00-FF88202F86CB}" type="presParOf" srcId="{60025356-EA28-479E-BB4F-13BB113E556C}" destId="{9A2B7A7E-1808-4EC1-BC9D-6FDD675F0469}" srcOrd="7" destOrd="0" presId="urn:microsoft.com/office/officeart/2008/layout/LinedList"/>
    <dgm:cxn modelId="{8B74A480-2BEC-4107-8821-90E62E3D41A3}" type="presParOf" srcId="{9A2B7A7E-1808-4EC1-BC9D-6FDD675F0469}" destId="{ADACCD19-F63A-456D-BA7B-1E8D832A380C}" srcOrd="0" destOrd="0" presId="urn:microsoft.com/office/officeart/2008/layout/LinedList"/>
    <dgm:cxn modelId="{0E6548A9-9D37-48A3-8C3B-0738F9CF5DA8}" type="presParOf" srcId="{9A2B7A7E-1808-4EC1-BC9D-6FDD675F0469}" destId="{5845F661-694B-4B12-BBCE-6BA953A84430}" srcOrd="1" destOrd="0" presId="urn:microsoft.com/office/officeart/2008/layout/LinedList"/>
    <dgm:cxn modelId="{9B224551-975E-4590-B15D-BCDBC272EB82}" type="presParOf" srcId="{60025356-EA28-479E-BB4F-13BB113E556C}" destId="{885085A4-0126-4F8E-B8C2-A33CBDC6FAB7}" srcOrd="8" destOrd="0" presId="urn:microsoft.com/office/officeart/2008/layout/LinedList"/>
    <dgm:cxn modelId="{272841D8-49AB-4C34-972A-E5511EBEE8F0}" type="presParOf" srcId="{60025356-EA28-479E-BB4F-13BB113E556C}" destId="{FC031B99-AA25-4A68-8D1A-9A0B06C64642}" srcOrd="9" destOrd="0" presId="urn:microsoft.com/office/officeart/2008/layout/LinedList"/>
    <dgm:cxn modelId="{E3ED4FD4-2F6C-49E7-BD0C-54EC7B301168}" type="presParOf" srcId="{FC031B99-AA25-4A68-8D1A-9A0B06C64642}" destId="{7F49B9B9-227F-4AFE-B888-A1EFBE89BA3B}" srcOrd="0" destOrd="0" presId="urn:microsoft.com/office/officeart/2008/layout/LinedList"/>
    <dgm:cxn modelId="{6AD16D02-70F8-43E3-B655-34AB34BF268C}" type="presParOf" srcId="{FC031B99-AA25-4A68-8D1A-9A0B06C64642}" destId="{C034D6DA-B54D-4D20-87CF-CB2F25D0188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8315B31A-3833-47A2-BBA6-CE063FE749B6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2CE1DB7-4E30-4E5D-95BC-C8EE322BD0F1}">
      <dgm:prSet/>
      <dgm:spPr/>
      <dgm:t>
        <a:bodyPr/>
        <a:lstStyle/>
        <a:p>
          <a:r>
            <a:rPr lang="cs-CZ" dirty="0"/>
            <a:t>V této etapě jsou budovány základy výkonnosti, které později nelze dohnat (např. </a:t>
          </a:r>
          <a:r>
            <a:rPr lang="cs-CZ" b="0" dirty="0"/>
            <a:t>hypertrofie</a:t>
          </a:r>
          <a:r>
            <a:rPr lang="cs-CZ" dirty="0"/>
            <a:t>/</a:t>
          </a:r>
          <a:r>
            <a:rPr lang="cs-CZ" b="1" dirty="0"/>
            <a:t>hyperplazie</a:t>
          </a:r>
          <a:r>
            <a:rPr lang="cs-CZ" dirty="0"/>
            <a:t>). </a:t>
          </a:r>
          <a:endParaRPr lang="en-US" dirty="0"/>
        </a:p>
      </dgm:t>
    </dgm:pt>
    <dgm:pt modelId="{53B12FD5-7541-43B3-9FD8-3B1C63C4B124}" type="parTrans" cxnId="{FDE772AA-08BF-486D-B726-5237EC798AFA}">
      <dgm:prSet/>
      <dgm:spPr/>
      <dgm:t>
        <a:bodyPr/>
        <a:lstStyle/>
        <a:p>
          <a:endParaRPr lang="en-US"/>
        </a:p>
      </dgm:t>
    </dgm:pt>
    <dgm:pt modelId="{A8269E30-739D-4D4B-AF3E-DAE2E6CFBBB9}" type="sibTrans" cxnId="{FDE772AA-08BF-486D-B726-5237EC798AFA}">
      <dgm:prSet/>
      <dgm:spPr/>
      <dgm:t>
        <a:bodyPr/>
        <a:lstStyle/>
        <a:p>
          <a:endParaRPr lang="en-US"/>
        </a:p>
      </dgm:t>
    </dgm:pt>
    <dgm:pt modelId="{AAAEC6D1-1FFA-4C82-A722-F2278A6A97E2}">
      <dgm:prSet/>
      <dgm:spPr/>
      <dgm:t>
        <a:bodyPr/>
        <a:lstStyle/>
        <a:p>
          <a:r>
            <a:rPr lang="cs-CZ"/>
            <a:t>Není-li vybudována pohybová gramotnost, lze to později dohnat jen za cenu obrovského úsilí. </a:t>
          </a:r>
          <a:endParaRPr lang="en-US"/>
        </a:p>
      </dgm:t>
    </dgm:pt>
    <dgm:pt modelId="{374E93A7-B331-4DCF-80B2-1695EADC8547}" type="parTrans" cxnId="{75F711A9-9E58-4BCB-A321-B1BA6EFADDB7}">
      <dgm:prSet/>
      <dgm:spPr/>
      <dgm:t>
        <a:bodyPr/>
        <a:lstStyle/>
        <a:p>
          <a:endParaRPr lang="en-US"/>
        </a:p>
      </dgm:t>
    </dgm:pt>
    <dgm:pt modelId="{BCF73434-2230-4C80-9CAA-4F946221A101}" type="sibTrans" cxnId="{75F711A9-9E58-4BCB-A321-B1BA6EFADDB7}">
      <dgm:prSet/>
      <dgm:spPr/>
      <dgm:t>
        <a:bodyPr/>
        <a:lstStyle/>
        <a:p>
          <a:endParaRPr lang="en-US"/>
        </a:p>
      </dgm:t>
    </dgm:pt>
    <dgm:pt modelId="{FBE1D8B0-CC39-4859-A372-9DC9469D50A8}">
      <dgm:prSet/>
      <dgm:spPr/>
      <dgm:t>
        <a:bodyPr/>
        <a:lstStyle/>
        <a:p>
          <a:r>
            <a:rPr lang="cs-CZ" dirty="0"/>
            <a:t>Zapotřebí je, aby svěřenci </a:t>
          </a:r>
          <a:r>
            <a:rPr lang="cs-CZ" b="1" dirty="0"/>
            <a:t>strávili hodně času také na soustředěních, závodech a jiných krátkých akcích </a:t>
          </a:r>
          <a:r>
            <a:rPr lang="cs-CZ" dirty="0"/>
            <a:t>(především v ŽS). </a:t>
          </a:r>
          <a:r>
            <a:rPr lang="cs-CZ" b="1" dirty="0"/>
            <a:t>ČASTÉ ZMĚNY VODNÍCH TERÉNŮ</a:t>
          </a:r>
          <a:r>
            <a:rPr lang="cs-CZ" dirty="0"/>
            <a:t>. </a:t>
          </a:r>
          <a:endParaRPr lang="en-US" dirty="0"/>
        </a:p>
      </dgm:t>
    </dgm:pt>
    <dgm:pt modelId="{C8878E05-3ABF-4426-9310-2028127A13E6}" type="parTrans" cxnId="{AF3AE2B0-950E-4669-A1F4-4FBA83199AFB}">
      <dgm:prSet/>
      <dgm:spPr/>
      <dgm:t>
        <a:bodyPr/>
        <a:lstStyle/>
        <a:p>
          <a:endParaRPr lang="en-US"/>
        </a:p>
      </dgm:t>
    </dgm:pt>
    <dgm:pt modelId="{FC53FC1D-F21B-4EBE-ABFC-E3E7E65D07BD}" type="sibTrans" cxnId="{AF3AE2B0-950E-4669-A1F4-4FBA83199AFB}">
      <dgm:prSet/>
      <dgm:spPr/>
      <dgm:t>
        <a:bodyPr/>
        <a:lstStyle/>
        <a:p>
          <a:endParaRPr lang="en-US"/>
        </a:p>
      </dgm:t>
    </dgm:pt>
    <dgm:pt modelId="{E43B33CA-8B59-453A-BCC6-856D44CE5361}">
      <dgm:prSet/>
      <dgm:spPr/>
      <dgm:t>
        <a:bodyPr/>
        <a:lstStyle/>
        <a:p>
          <a:r>
            <a:rPr lang="cs-CZ" dirty="0"/>
            <a:t>Ve své podstatě celé prázdniny jezdit po všech možných českých a blízkých evropských vodách. </a:t>
          </a:r>
          <a:endParaRPr lang="en-US" dirty="0"/>
        </a:p>
      </dgm:t>
    </dgm:pt>
    <dgm:pt modelId="{ACBC8B8C-932D-4E47-BA36-86393BAA8E71}" type="parTrans" cxnId="{D13647A1-1141-4F97-8B26-3AC88A2B7301}">
      <dgm:prSet/>
      <dgm:spPr/>
      <dgm:t>
        <a:bodyPr/>
        <a:lstStyle/>
        <a:p>
          <a:endParaRPr lang="en-US"/>
        </a:p>
      </dgm:t>
    </dgm:pt>
    <dgm:pt modelId="{94637A85-B269-4582-94F7-AF834CD15391}" type="sibTrans" cxnId="{D13647A1-1141-4F97-8B26-3AC88A2B7301}">
      <dgm:prSet/>
      <dgm:spPr/>
      <dgm:t>
        <a:bodyPr/>
        <a:lstStyle/>
        <a:p>
          <a:endParaRPr lang="en-US"/>
        </a:p>
      </dgm:t>
    </dgm:pt>
    <dgm:pt modelId="{85C8CF68-8E77-4C4D-ACDC-DBE6DE9C246B}">
      <dgm:prSet/>
      <dgm:spPr/>
      <dgm:t>
        <a:bodyPr/>
        <a:lstStyle/>
        <a:p>
          <a:r>
            <a:rPr lang="cs-CZ"/>
            <a:t>Pro to je zapotřebí nadšení – buď stále ještě aktivní závodník nebo rodič. </a:t>
          </a:r>
          <a:endParaRPr lang="en-US"/>
        </a:p>
      </dgm:t>
    </dgm:pt>
    <dgm:pt modelId="{F0A724B4-8722-4097-AF33-FA037ED7BF11}" type="parTrans" cxnId="{B4E8AF9F-0921-4B9D-960A-F01BC1E05F5E}">
      <dgm:prSet/>
      <dgm:spPr/>
      <dgm:t>
        <a:bodyPr/>
        <a:lstStyle/>
        <a:p>
          <a:endParaRPr lang="en-US"/>
        </a:p>
      </dgm:t>
    </dgm:pt>
    <dgm:pt modelId="{1965EED4-1159-417F-AC41-102BC6F84ECC}" type="sibTrans" cxnId="{B4E8AF9F-0921-4B9D-960A-F01BC1E05F5E}">
      <dgm:prSet/>
      <dgm:spPr/>
      <dgm:t>
        <a:bodyPr/>
        <a:lstStyle/>
        <a:p>
          <a:endParaRPr lang="en-US"/>
        </a:p>
      </dgm:t>
    </dgm:pt>
    <dgm:pt modelId="{3976CE07-4276-4C29-A1FA-5AF3B6FB603B}">
      <dgm:prSet/>
      <dgm:spPr/>
      <dgm:t>
        <a:bodyPr/>
        <a:lstStyle/>
        <a:p>
          <a:r>
            <a:rPr lang="cs-CZ"/>
            <a:t>Naopak nutná není zimní příprava v teple. Je výhodou, ale není nutností. Nutné je naopak vybudování všeobecného pohybové základu. </a:t>
          </a:r>
          <a:endParaRPr lang="en-US"/>
        </a:p>
      </dgm:t>
    </dgm:pt>
    <dgm:pt modelId="{EFAEB20B-EA33-40E1-B15F-64C5DD12297A}" type="parTrans" cxnId="{95D7A856-31DD-409B-8006-38EE51EA0EB3}">
      <dgm:prSet/>
      <dgm:spPr/>
      <dgm:t>
        <a:bodyPr/>
        <a:lstStyle/>
        <a:p>
          <a:endParaRPr lang="en-US"/>
        </a:p>
      </dgm:t>
    </dgm:pt>
    <dgm:pt modelId="{5A99F3A7-B82D-4743-BB5C-40E9EC9A3F40}" type="sibTrans" cxnId="{95D7A856-31DD-409B-8006-38EE51EA0EB3}">
      <dgm:prSet/>
      <dgm:spPr/>
      <dgm:t>
        <a:bodyPr/>
        <a:lstStyle/>
        <a:p>
          <a:endParaRPr lang="en-US"/>
        </a:p>
      </dgm:t>
    </dgm:pt>
    <dgm:pt modelId="{5E7105FD-F458-445C-ACB7-6FD51DA3EC31}">
      <dgm:prSet/>
      <dgm:spPr/>
      <dgm:t>
        <a:bodyPr/>
        <a:lstStyle/>
        <a:p>
          <a:r>
            <a:rPr lang="cs-CZ" dirty="0"/>
            <a:t>Stále je ještě vhodné, aby </a:t>
          </a:r>
          <a:r>
            <a:rPr lang="cs-CZ" b="1" dirty="0"/>
            <a:t>děti jezdily na více kategoriích </a:t>
          </a:r>
          <a:r>
            <a:rPr lang="cs-CZ" dirty="0"/>
            <a:t>a nespecializovaly se pouze na jedinou. Kombinovat lze slalom K1 i C1, sjezd, zařadit je možné rafting na těžké vodě (odbourání strachu), sjíždění řek na turistických </a:t>
          </a:r>
          <a:r>
            <a:rPr lang="cs-CZ" dirty="0" err="1"/>
            <a:t>kanoích</a:t>
          </a:r>
          <a:r>
            <a:rPr lang="cs-CZ" dirty="0"/>
            <a:t>, </a:t>
          </a:r>
          <a:r>
            <a:rPr lang="cs-CZ" dirty="0" err="1"/>
            <a:t>paddle-boardy</a:t>
          </a:r>
          <a:r>
            <a:rPr lang="cs-CZ" dirty="0"/>
            <a:t> apod. </a:t>
          </a:r>
          <a:endParaRPr lang="en-US" dirty="0"/>
        </a:p>
      </dgm:t>
    </dgm:pt>
    <dgm:pt modelId="{1B0751C5-C7D9-44D7-9B1C-3FD58840A264}" type="parTrans" cxnId="{1BFF2B29-CB6A-4968-9383-303E6148A9B9}">
      <dgm:prSet/>
      <dgm:spPr/>
      <dgm:t>
        <a:bodyPr/>
        <a:lstStyle/>
        <a:p>
          <a:endParaRPr lang="en-US"/>
        </a:p>
      </dgm:t>
    </dgm:pt>
    <dgm:pt modelId="{9AEEFD97-C407-4E62-A9F6-46EE77167EDA}" type="sibTrans" cxnId="{1BFF2B29-CB6A-4968-9383-303E6148A9B9}">
      <dgm:prSet/>
      <dgm:spPr/>
      <dgm:t>
        <a:bodyPr/>
        <a:lstStyle/>
        <a:p>
          <a:endParaRPr lang="en-US"/>
        </a:p>
      </dgm:t>
    </dgm:pt>
    <dgm:pt modelId="{8BF98967-E43B-4076-BB9D-60A5AE68306B}" type="pres">
      <dgm:prSet presAssocID="{8315B31A-3833-47A2-BBA6-CE063FE749B6}" presName="vert0" presStyleCnt="0">
        <dgm:presLayoutVars>
          <dgm:dir/>
          <dgm:animOne val="branch"/>
          <dgm:animLvl val="lvl"/>
        </dgm:presLayoutVars>
      </dgm:prSet>
      <dgm:spPr/>
    </dgm:pt>
    <dgm:pt modelId="{714BF024-73B9-45D1-9E70-63E9EF6DC047}" type="pres">
      <dgm:prSet presAssocID="{22CE1DB7-4E30-4E5D-95BC-C8EE322BD0F1}" presName="thickLine" presStyleLbl="alignNode1" presStyleIdx="0" presStyleCnt="7"/>
      <dgm:spPr/>
    </dgm:pt>
    <dgm:pt modelId="{B7F1430D-C669-454D-8A10-E45A02C9CE4F}" type="pres">
      <dgm:prSet presAssocID="{22CE1DB7-4E30-4E5D-95BC-C8EE322BD0F1}" presName="horz1" presStyleCnt="0"/>
      <dgm:spPr/>
    </dgm:pt>
    <dgm:pt modelId="{90B3445A-6836-4846-8F9B-17BD5B0A17D3}" type="pres">
      <dgm:prSet presAssocID="{22CE1DB7-4E30-4E5D-95BC-C8EE322BD0F1}" presName="tx1" presStyleLbl="revTx" presStyleIdx="0" presStyleCnt="7"/>
      <dgm:spPr/>
    </dgm:pt>
    <dgm:pt modelId="{4B6E14C0-421E-4179-A244-B21A61F6F376}" type="pres">
      <dgm:prSet presAssocID="{22CE1DB7-4E30-4E5D-95BC-C8EE322BD0F1}" presName="vert1" presStyleCnt="0"/>
      <dgm:spPr/>
    </dgm:pt>
    <dgm:pt modelId="{8A4802BD-CD8E-489B-9A34-AE19B8A7A668}" type="pres">
      <dgm:prSet presAssocID="{AAAEC6D1-1FFA-4C82-A722-F2278A6A97E2}" presName="thickLine" presStyleLbl="alignNode1" presStyleIdx="1" presStyleCnt="7"/>
      <dgm:spPr/>
    </dgm:pt>
    <dgm:pt modelId="{0382B3AF-EA6C-481A-8ADA-64EC19DE018B}" type="pres">
      <dgm:prSet presAssocID="{AAAEC6D1-1FFA-4C82-A722-F2278A6A97E2}" presName="horz1" presStyleCnt="0"/>
      <dgm:spPr/>
    </dgm:pt>
    <dgm:pt modelId="{9F5BCB8E-EFC8-4A20-A9EB-BE354B847455}" type="pres">
      <dgm:prSet presAssocID="{AAAEC6D1-1FFA-4C82-A722-F2278A6A97E2}" presName="tx1" presStyleLbl="revTx" presStyleIdx="1" presStyleCnt="7"/>
      <dgm:spPr/>
    </dgm:pt>
    <dgm:pt modelId="{B872E190-DD2C-498D-809A-409A20309BC1}" type="pres">
      <dgm:prSet presAssocID="{AAAEC6D1-1FFA-4C82-A722-F2278A6A97E2}" presName="vert1" presStyleCnt="0"/>
      <dgm:spPr/>
    </dgm:pt>
    <dgm:pt modelId="{68EC786E-C56E-484E-90DC-9D7FE910AA05}" type="pres">
      <dgm:prSet presAssocID="{FBE1D8B0-CC39-4859-A372-9DC9469D50A8}" presName="thickLine" presStyleLbl="alignNode1" presStyleIdx="2" presStyleCnt="7"/>
      <dgm:spPr/>
    </dgm:pt>
    <dgm:pt modelId="{3C0380BE-FACD-4C35-875F-00CD05A06B19}" type="pres">
      <dgm:prSet presAssocID="{FBE1D8B0-CC39-4859-A372-9DC9469D50A8}" presName="horz1" presStyleCnt="0"/>
      <dgm:spPr/>
    </dgm:pt>
    <dgm:pt modelId="{F9F9CFDF-A7E6-484B-82B3-7BA5BDA98E5F}" type="pres">
      <dgm:prSet presAssocID="{FBE1D8B0-CC39-4859-A372-9DC9469D50A8}" presName="tx1" presStyleLbl="revTx" presStyleIdx="2" presStyleCnt="7"/>
      <dgm:spPr/>
    </dgm:pt>
    <dgm:pt modelId="{FFB4D37C-3692-4978-9D0B-61407437C559}" type="pres">
      <dgm:prSet presAssocID="{FBE1D8B0-CC39-4859-A372-9DC9469D50A8}" presName="vert1" presStyleCnt="0"/>
      <dgm:spPr/>
    </dgm:pt>
    <dgm:pt modelId="{FCCA42F3-AA35-497E-A3FF-EDCF14C9D9DB}" type="pres">
      <dgm:prSet presAssocID="{E43B33CA-8B59-453A-BCC6-856D44CE5361}" presName="thickLine" presStyleLbl="alignNode1" presStyleIdx="3" presStyleCnt="7"/>
      <dgm:spPr/>
    </dgm:pt>
    <dgm:pt modelId="{1B5353D9-04E6-4DEE-8260-56855F3E1E7C}" type="pres">
      <dgm:prSet presAssocID="{E43B33CA-8B59-453A-BCC6-856D44CE5361}" presName="horz1" presStyleCnt="0"/>
      <dgm:spPr/>
    </dgm:pt>
    <dgm:pt modelId="{9854E52E-515C-487F-96B3-E867485C8496}" type="pres">
      <dgm:prSet presAssocID="{E43B33CA-8B59-453A-BCC6-856D44CE5361}" presName="tx1" presStyleLbl="revTx" presStyleIdx="3" presStyleCnt="7"/>
      <dgm:spPr/>
    </dgm:pt>
    <dgm:pt modelId="{05E9A22D-FA39-4F5B-9115-9B88159F787B}" type="pres">
      <dgm:prSet presAssocID="{E43B33CA-8B59-453A-BCC6-856D44CE5361}" presName="vert1" presStyleCnt="0"/>
      <dgm:spPr/>
    </dgm:pt>
    <dgm:pt modelId="{E6295A87-FC8C-4A53-AD82-D48487845D19}" type="pres">
      <dgm:prSet presAssocID="{85C8CF68-8E77-4C4D-ACDC-DBE6DE9C246B}" presName="thickLine" presStyleLbl="alignNode1" presStyleIdx="4" presStyleCnt="7"/>
      <dgm:spPr/>
    </dgm:pt>
    <dgm:pt modelId="{D674F462-9F9F-4599-9A58-5D5B2B87272A}" type="pres">
      <dgm:prSet presAssocID="{85C8CF68-8E77-4C4D-ACDC-DBE6DE9C246B}" presName="horz1" presStyleCnt="0"/>
      <dgm:spPr/>
    </dgm:pt>
    <dgm:pt modelId="{E2736B09-0E1A-4A98-BE77-D72AFE94E795}" type="pres">
      <dgm:prSet presAssocID="{85C8CF68-8E77-4C4D-ACDC-DBE6DE9C246B}" presName="tx1" presStyleLbl="revTx" presStyleIdx="4" presStyleCnt="7"/>
      <dgm:spPr/>
    </dgm:pt>
    <dgm:pt modelId="{9A9194A6-254C-4DD2-BC1B-92D3B5826504}" type="pres">
      <dgm:prSet presAssocID="{85C8CF68-8E77-4C4D-ACDC-DBE6DE9C246B}" presName="vert1" presStyleCnt="0"/>
      <dgm:spPr/>
    </dgm:pt>
    <dgm:pt modelId="{43097513-684E-4A11-A17E-71DB3147A84E}" type="pres">
      <dgm:prSet presAssocID="{3976CE07-4276-4C29-A1FA-5AF3B6FB603B}" presName="thickLine" presStyleLbl="alignNode1" presStyleIdx="5" presStyleCnt="7"/>
      <dgm:spPr/>
    </dgm:pt>
    <dgm:pt modelId="{5A8B5F05-7604-41C9-8A19-CEF014709E7A}" type="pres">
      <dgm:prSet presAssocID="{3976CE07-4276-4C29-A1FA-5AF3B6FB603B}" presName="horz1" presStyleCnt="0"/>
      <dgm:spPr/>
    </dgm:pt>
    <dgm:pt modelId="{171809CB-6682-4F47-BA05-6165F4A2787C}" type="pres">
      <dgm:prSet presAssocID="{3976CE07-4276-4C29-A1FA-5AF3B6FB603B}" presName="tx1" presStyleLbl="revTx" presStyleIdx="5" presStyleCnt="7"/>
      <dgm:spPr/>
    </dgm:pt>
    <dgm:pt modelId="{457E46AF-0B26-44AE-89B6-BD28F0F1A2B9}" type="pres">
      <dgm:prSet presAssocID="{3976CE07-4276-4C29-A1FA-5AF3B6FB603B}" presName="vert1" presStyleCnt="0"/>
      <dgm:spPr/>
    </dgm:pt>
    <dgm:pt modelId="{DD1D66CA-F6C4-46BE-8813-E8C868279D6C}" type="pres">
      <dgm:prSet presAssocID="{5E7105FD-F458-445C-ACB7-6FD51DA3EC31}" presName="thickLine" presStyleLbl="alignNode1" presStyleIdx="6" presStyleCnt="7"/>
      <dgm:spPr/>
    </dgm:pt>
    <dgm:pt modelId="{84C72E67-1746-4EA4-BCED-F57B91C0ACB8}" type="pres">
      <dgm:prSet presAssocID="{5E7105FD-F458-445C-ACB7-6FD51DA3EC31}" presName="horz1" presStyleCnt="0"/>
      <dgm:spPr/>
    </dgm:pt>
    <dgm:pt modelId="{D14B0ABB-262C-4F9A-9F98-7774A0B37A37}" type="pres">
      <dgm:prSet presAssocID="{5E7105FD-F458-445C-ACB7-6FD51DA3EC31}" presName="tx1" presStyleLbl="revTx" presStyleIdx="6" presStyleCnt="7"/>
      <dgm:spPr/>
    </dgm:pt>
    <dgm:pt modelId="{B6BF5A3C-B1C0-435D-AB29-BB6EACD5D2D1}" type="pres">
      <dgm:prSet presAssocID="{5E7105FD-F458-445C-ACB7-6FD51DA3EC31}" presName="vert1" presStyleCnt="0"/>
      <dgm:spPr/>
    </dgm:pt>
  </dgm:ptLst>
  <dgm:cxnLst>
    <dgm:cxn modelId="{AC3B2720-BFBE-4770-AE98-9728D37B2FC9}" type="presOf" srcId="{8315B31A-3833-47A2-BBA6-CE063FE749B6}" destId="{8BF98967-E43B-4076-BB9D-60A5AE68306B}" srcOrd="0" destOrd="0" presId="urn:microsoft.com/office/officeart/2008/layout/LinedList"/>
    <dgm:cxn modelId="{1BFF2B29-CB6A-4968-9383-303E6148A9B9}" srcId="{8315B31A-3833-47A2-BBA6-CE063FE749B6}" destId="{5E7105FD-F458-445C-ACB7-6FD51DA3EC31}" srcOrd="6" destOrd="0" parTransId="{1B0751C5-C7D9-44D7-9B1C-3FD58840A264}" sibTransId="{9AEEFD97-C407-4E62-A9F6-46EE77167EDA}"/>
    <dgm:cxn modelId="{E402D44D-DF3C-48A0-A02E-E925A571C707}" type="presOf" srcId="{AAAEC6D1-1FFA-4C82-A722-F2278A6A97E2}" destId="{9F5BCB8E-EFC8-4A20-A9EB-BE354B847455}" srcOrd="0" destOrd="0" presId="urn:microsoft.com/office/officeart/2008/layout/LinedList"/>
    <dgm:cxn modelId="{11856654-37A3-48B6-B91D-05ECF9D73A20}" type="presOf" srcId="{FBE1D8B0-CC39-4859-A372-9DC9469D50A8}" destId="{F9F9CFDF-A7E6-484B-82B3-7BA5BDA98E5F}" srcOrd="0" destOrd="0" presId="urn:microsoft.com/office/officeart/2008/layout/LinedList"/>
    <dgm:cxn modelId="{95D7A856-31DD-409B-8006-38EE51EA0EB3}" srcId="{8315B31A-3833-47A2-BBA6-CE063FE749B6}" destId="{3976CE07-4276-4C29-A1FA-5AF3B6FB603B}" srcOrd="5" destOrd="0" parTransId="{EFAEB20B-EA33-40E1-B15F-64C5DD12297A}" sibTransId="{5A99F3A7-B82D-4743-BB5C-40E9EC9A3F40}"/>
    <dgm:cxn modelId="{C4E41999-E546-4728-B091-C43E469A399F}" type="presOf" srcId="{3976CE07-4276-4C29-A1FA-5AF3B6FB603B}" destId="{171809CB-6682-4F47-BA05-6165F4A2787C}" srcOrd="0" destOrd="0" presId="urn:microsoft.com/office/officeart/2008/layout/LinedList"/>
    <dgm:cxn modelId="{8771259F-5312-4518-98D9-C1173415F837}" type="presOf" srcId="{E43B33CA-8B59-453A-BCC6-856D44CE5361}" destId="{9854E52E-515C-487F-96B3-E867485C8496}" srcOrd="0" destOrd="0" presId="urn:microsoft.com/office/officeart/2008/layout/LinedList"/>
    <dgm:cxn modelId="{B4E8AF9F-0921-4B9D-960A-F01BC1E05F5E}" srcId="{8315B31A-3833-47A2-BBA6-CE063FE749B6}" destId="{85C8CF68-8E77-4C4D-ACDC-DBE6DE9C246B}" srcOrd="4" destOrd="0" parTransId="{F0A724B4-8722-4097-AF33-FA037ED7BF11}" sibTransId="{1965EED4-1159-417F-AC41-102BC6F84ECC}"/>
    <dgm:cxn modelId="{D13647A1-1141-4F97-8B26-3AC88A2B7301}" srcId="{8315B31A-3833-47A2-BBA6-CE063FE749B6}" destId="{E43B33CA-8B59-453A-BCC6-856D44CE5361}" srcOrd="3" destOrd="0" parTransId="{ACBC8B8C-932D-4E47-BA36-86393BAA8E71}" sibTransId="{94637A85-B269-4582-94F7-AF834CD15391}"/>
    <dgm:cxn modelId="{75F711A9-9E58-4BCB-A321-B1BA6EFADDB7}" srcId="{8315B31A-3833-47A2-BBA6-CE063FE749B6}" destId="{AAAEC6D1-1FFA-4C82-A722-F2278A6A97E2}" srcOrd="1" destOrd="0" parTransId="{374E93A7-B331-4DCF-80B2-1695EADC8547}" sibTransId="{BCF73434-2230-4C80-9CAA-4F946221A101}"/>
    <dgm:cxn modelId="{FDE772AA-08BF-486D-B726-5237EC798AFA}" srcId="{8315B31A-3833-47A2-BBA6-CE063FE749B6}" destId="{22CE1DB7-4E30-4E5D-95BC-C8EE322BD0F1}" srcOrd="0" destOrd="0" parTransId="{53B12FD5-7541-43B3-9FD8-3B1C63C4B124}" sibTransId="{A8269E30-739D-4D4B-AF3E-DAE2E6CFBBB9}"/>
    <dgm:cxn modelId="{AF3AE2B0-950E-4669-A1F4-4FBA83199AFB}" srcId="{8315B31A-3833-47A2-BBA6-CE063FE749B6}" destId="{FBE1D8B0-CC39-4859-A372-9DC9469D50A8}" srcOrd="2" destOrd="0" parTransId="{C8878E05-3ABF-4426-9310-2028127A13E6}" sibTransId="{FC53FC1D-F21B-4EBE-ABFC-E3E7E65D07BD}"/>
    <dgm:cxn modelId="{369438C3-D650-4BA7-8FEC-62207BD43120}" type="presOf" srcId="{85C8CF68-8E77-4C4D-ACDC-DBE6DE9C246B}" destId="{E2736B09-0E1A-4A98-BE77-D72AFE94E795}" srcOrd="0" destOrd="0" presId="urn:microsoft.com/office/officeart/2008/layout/LinedList"/>
    <dgm:cxn modelId="{58F1B8C3-F3CB-49DE-B58D-AA374B01120B}" type="presOf" srcId="{22CE1DB7-4E30-4E5D-95BC-C8EE322BD0F1}" destId="{90B3445A-6836-4846-8F9B-17BD5B0A17D3}" srcOrd="0" destOrd="0" presId="urn:microsoft.com/office/officeart/2008/layout/LinedList"/>
    <dgm:cxn modelId="{67E36EF4-C8E7-497F-9A5E-89A4A3A18F23}" type="presOf" srcId="{5E7105FD-F458-445C-ACB7-6FD51DA3EC31}" destId="{D14B0ABB-262C-4F9A-9F98-7774A0B37A37}" srcOrd="0" destOrd="0" presId="urn:microsoft.com/office/officeart/2008/layout/LinedList"/>
    <dgm:cxn modelId="{DB0E6C57-4172-458C-8149-D22E516F54F1}" type="presParOf" srcId="{8BF98967-E43B-4076-BB9D-60A5AE68306B}" destId="{714BF024-73B9-45D1-9E70-63E9EF6DC047}" srcOrd="0" destOrd="0" presId="urn:microsoft.com/office/officeart/2008/layout/LinedList"/>
    <dgm:cxn modelId="{ED38EABF-AB9C-41C7-92F4-304C6938395B}" type="presParOf" srcId="{8BF98967-E43B-4076-BB9D-60A5AE68306B}" destId="{B7F1430D-C669-454D-8A10-E45A02C9CE4F}" srcOrd="1" destOrd="0" presId="urn:microsoft.com/office/officeart/2008/layout/LinedList"/>
    <dgm:cxn modelId="{852E5C65-7232-407C-B82E-AD1E58764699}" type="presParOf" srcId="{B7F1430D-C669-454D-8A10-E45A02C9CE4F}" destId="{90B3445A-6836-4846-8F9B-17BD5B0A17D3}" srcOrd="0" destOrd="0" presId="urn:microsoft.com/office/officeart/2008/layout/LinedList"/>
    <dgm:cxn modelId="{3C406F6D-DCAF-45A6-9ED3-405B85A94C22}" type="presParOf" srcId="{B7F1430D-C669-454D-8A10-E45A02C9CE4F}" destId="{4B6E14C0-421E-4179-A244-B21A61F6F376}" srcOrd="1" destOrd="0" presId="urn:microsoft.com/office/officeart/2008/layout/LinedList"/>
    <dgm:cxn modelId="{0087A427-5403-4A36-AC90-0F52B248D3D2}" type="presParOf" srcId="{8BF98967-E43B-4076-BB9D-60A5AE68306B}" destId="{8A4802BD-CD8E-489B-9A34-AE19B8A7A668}" srcOrd="2" destOrd="0" presId="urn:microsoft.com/office/officeart/2008/layout/LinedList"/>
    <dgm:cxn modelId="{2D2B5BAF-443F-4E02-92F2-168083A93E73}" type="presParOf" srcId="{8BF98967-E43B-4076-BB9D-60A5AE68306B}" destId="{0382B3AF-EA6C-481A-8ADA-64EC19DE018B}" srcOrd="3" destOrd="0" presId="urn:microsoft.com/office/officeart/2008/layout/LinedList"/>
    <dgm:cxn modelId="{EAE4DB1D-BB7C-40F7-91E9-DB31E2F45B3C}" type="presParOf" srcId="{0382B3AF-EA6C-481A-8ADA-64EC19DE018B}" destId="{9F5BCB8E-EFC8-4A20-A9EB-BE354B847455}" srcOrd="0" destOrd="0" presId="urn:microsoft.com/office/officeart/2008/layout/LinedList"/>
    <dgm:cxn modelId="{793234BC-E6FD-4555-97A5-D4F6DE61D9F7}" type="presParOf" srcId="{0382B3AF-EA6C-481A-8ADA-64EC19DE018B}" destId="{B872E190-DD2C-498D-809A-409A20309BC1}" srcOrd="1" destOrd="0" presId="urn:microsoft.com/office/officeart/2008/layout/LinedList"/>
    <dgm:cxn modelId="{AEACFE58-5BE0-4558-BC22-223F17D97866}" type="presParOf" srcId="{8BF98967-E43B-4076-BB9D-60A5AE68306B}" destId="{68EC786E-C56E-484E-90DC-9D7FE910AA05}" srcOrd="4" destOrd="0" presId="urn:microsoft.com/office/officeart/2008/layout/LinedList"/>
    <dgm:cxn modelId="{EE5BE11B-B39B-4ADB-B303-AC70E5EBB8DA}" type="presParOf" srcId="{8BF98967-E43B-4076-BB9D-60A5AE68306B}" destId="{3C0380BE-FACD-4C35-875F-00CD05A06B19}" srcOrd="5" destOrd="0" presId="urn:microsoft.com/office/officeart/2008/layout/LinedList"/>
    <dgm:cxn modelId="{B5920FB7-F3E4-477F-B250-C73BDCD27A80}" type="presParOf" srcId="{3C0380BE-FACD-4C35-875F-00CD05A06B19}" destId="{F9F9CFDF-A7E6-484B-82B3-7BA5BDA98E5F}" srcOrd="0" destOrd="0" presId="urn:microsoft.com/office/officeart/2008/layout/LinedList"/>
    <dgm:cxn modelId="{6D5D1F53-C710-422C-ABE4-8CCA3109FF57}" type="presParOf" srcId="{3C0380BE-FACD-4C35-875F-00CD05A06B19}" destId="{FFB4D37C-3692-4978-9D0B-61407437C559}" srcOrd="1" destOrd="0" presId="urn:microsoft.com/office/officeart/2008/layout/LinedList"/>
    <dgm:cxn modelId="{B93246EF-B1BA-4706-82BD-E86A1E5F4B35}" type="presParOf" srcId="{8BF98967-E43B-4076-BB9D-60A5AE68306B}" destId="{FCCA42F3-AA35-497E-A3FF-EDCF14C9D9DB}" srcOrd="6" destOrd="0" presId="urn:microsoft.com/office/officeart/2008/layout/LinedList"/>
    <dgm:cxn modelId="{7F5807F4-9F54-4A26-8F2C-D2651E354B6E}" type="presParOf" srcId="{8BF98967-E43B-4076-BB9D-60A5AE68306B}" destId="{1B5353D9-04E6-4DEE-8260-56855F3E1E7C}" srcOrd="7" destOrd="0" presId="urn:microsoft.com/office/officeart/2008/layout/LinedList"/>
    <dgm:cxn modelId="{AB87D80A-0B5D-4C2C-82FA-382C6C6A8474}" type="presParOf" srcId="{1B5353D9-04E6-4DEE-8260-56855F3E1E7C}" destId="{9854E52E-515C-487F-96B3-E867485C8496}" srcOrd="0" destOrd="0" presId="urn:microsoft.com/office/officeart/2008/layout/LinedList"/>
    <dgm:cxn modelId="{CAAE5C6E-404A-4D1A-9327-E22A8BA9A656}" type="presParOf" srcId="{1B5353D9-04E6-4DEE-8260-56855F3E1E7C}" destId="{05E9A22D-FA39-4F5B-9115-9B88159F787B}" srcOrd="1" destOrd="0" presId="urn:microsoft.com/office/officeart/2008/layout/LinedList"/>
    <dgm:cxn modelId="{76862BF1-57AA-440C-A999-5517F20A59F7}" type="presParOf" srcId="{8BF98967-E43B-4076-BB9D-60A5AE68306B}" destId="{E6295A87-FC8C-4A53-AD82-D48487845D19}" srcOrd="8" destOrd="0" presId="urn:microsoft.com/office/officeart/2008/layout/LinedList"/>
    <dgm:cxn modelId="{B3BAF71A-A25E-4424-AEF1-516B39FA459D}" type="presParOf" srcId="{8BF98967-E43B-4076-BB9D-60A5AE68306B}" destId="{D674F462-9F9F-4599-9A58-5D5B2B87272A}" srcOrd="9" destOrd="0" presId="urn:microsoft.com/office/officeart/2008/layout/LinedList"/>
    <dgm:cxn modelId="{3C59573F-1FC4-4A0B-A246-83C977E1F2AF}" type="presParOf" srcId="{D674F462-9F9F-4599-9A58-5D5B2B87272A}" destId="{E2736B09-0E1A-4A98-BE77-D72AFE94E795}" srcOrd="0" destOrd="0" presId="urn:microsoft.com/office/officeart/2008/layout/LinedList"/>
    <dgm:cxn modelId="{7C27A001-C9FA-49D1-B32D-36202B9ABD2F}" type="presParOf" srcId="{D674F462-9F9F-4599-9A58-5D5B2B87272A}" destId="{9A9194A6-254C-4DD2-BC1B-92D3B5826504}" srcOrd="1" destOrd="0" presId="urn:microsoft.com/office/officeart/2008/layout/LinedList"/>
    <dgm:cxn modelId="{D3B0BA9B-0C54-4D55-9823-04D25D3F0902}" type="presParOf" srcId="{8BF98967-E43B-4076-BB9D-60A5AE68306B}" destId="{43097513-684E-4A11-A17E-71DB3147A84E}" srcOrd="10" destOrd="0" presId="urn:microsoft.com/office/officeart/2008/layout/LinedList"/>
    <dgm:cxn modelId="{11782C1A-C377-4EB3-918E-5039EF959DD9}" type="presParOf" srcId="{8BF98967-E43B-4076-BB9D-60A5AE68306B}" destId="{5A8B5F05-7604-41C9-8A19-CEF014709E7A}" srcOrd="11" destOrd="0" presId="urn:microsoft.com/office/officeart/2008/layout/LinedList"/>
    <dgm:cxn modelId="{908F910E-E3F9-4221-BEB9-F091524815EB}" type="presParOf" srcId="{5A8B5F05-7604-41C9-8A19-CEF014709E7A}" destId="{171809CB-6682-4F47-BA05-6165F4A2787C}" srcOrd="0" destOrd="0" presId="urn:microsoft.com/office/officeart/2008/layout/LinedList"/>
    <dgm:cxn modelId="{D7CA612C-9587-4A13-A2B9-DD3724D98A0A}" type="presParOf" srcId="{5A8B5F05-7604-41C9-8A19-CEF014709E7A}" destId="{457E46AF-0B26-44AE-89B6-BD28F0F1A2B9}" srcOrd="1" destOrd="0" presId="urn:microsoft.com/office/officeart/2008/layout/LinedList"/>
    <dgm:cxn modelId="{34BD947B-0DEE-48D3-84C4-49F41D08B1F5}" type="presParOf" srcId="{8BF98967-E43B-4076-BB9D-60A5AE68306B}" destId="{DD1D66CA-F6C4-46BE-8813-E8C868279D6C}" srcOrd="12" destOrd="0" presId="urn:microsoft.com/office/officeart/2008/layout/LinedList"/>
    <dgm:cxn modelId="{94095D82-41E4-4CC6-87D6-31FCC57F7910}" type="presParOf" srcId="{8BF98967-E43B-4076-BB9D-60A5AE68306B}" destId="{84C72E67-1746-4EA4-BCED-F57B91C0ACB8}" srcOrd="13" destOrd="0" presId="urn:microsoft.com/office/officeart/2008/layout/LinedList"/>
    <dgm:cxn modelId="{D78573CA-E8DB-43FE-BFC6-548DC489A27A}" type="presParOf" srcId="{84C72E67-1746-4EA4-BCED-F57B91C0ACB8}" destId="{D14B0ABB-262C-4F9A-9F98-7774A0B37A37}" srcOrd="0" destOrd="0" presId="urn:microsoft.com/office/officeart/2008/layout/LinedList"/>
    <dgm:cxn modelId="{0B492168-5175-4E38-9B52-D1BBFC9F51E5}" type="presParOf" srcId="{84C72E67-1746-4EA4-BCED-F57B91C0ACB8}" destId="{B6BF5A3C-B1C0-435D-AB29-BB6EACD5D2D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0FE2F304-86B1-4AE8-B7E7-1568358C0A1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CE294BD-9A05-4E5B-9BD0-55238262AA9F}">
      <dgm:prSet/>
      <dgm:spPr/>
      <dgm:t>
        <a:bodyPr/>
        <a:lstStyle/>
        <a:p>
          <a:r>
            <a:rPr lang="cs-CZ"/>
            <a:t>Už jsou absolvovány: </a:t>
          </a:r>
          <a:endParaRPr lang="en-US"/>
        </a:p>
      </dgm:t>
    </dgm:pt>
    <dgm:pt modelId="{7B5B9012-CF0B-4BBE-97C2-DE6D44A7D6B3}" type="parTrans" cxnId="{4E24BDB8-9ACC-48EA-A442-BF9411EA9B91}">
      <dgm:prSet/>
      <dgm:spPr/>
      <dgm:t>
        <a:bodyPr/>
        <a:lstStyle/>
        <a:p>
          <a:endParaRPr lang="en-US"/>
        </a:p>
      </dgm:t>
    </dgm:pt>
    <dgm:pt modelId="{AD21890C-D2BE-4D44-A885-976BC6234E5F}" type="sibTrans" cxnId="{4E24BDB8-9ACC-48EA-A442-BF9411EA9B91}">
      <dgm:prSet/>
      <dgm:spPr/>
      <dgm:t>
        <a:bodyPr/>
        <a:lstStyle/>
        <a:p>
          <a:endParaRPr lang="en-US"/>
        </a:p>
      </dgm:t>
    </dgm:pt>
    <dgm:pt modelId="{0AC1BF12-F9DF-4120-AD24-D3CA89450FE2}">
      <dgm:prSet/>
      <dgm:spPr/>
      <dgm:t>
        <a:bodyPr/>
        <a:lstStyle/>
        <a:p>
          <a:r>
            <a:rPr lang="cs-CZ"/>
            <a:t>Speciální vytrvalostní tréninky</a:t>
          </a:r>
          <a:endParaRPr lang="en-US"/>
        </a:p>
      </dgm:t>
    </dgm:pt>
    <dgm:pt modelId="{9CDAAEDE-8F1D-45EF-BB2A-18AB88F7C9E2}" type="parTrans" cxnId="{B5B5872E-B00D-4B5F-B287-929AE7028595}">
      <dgm:prSet/>
      <dgm:spPr/>
      <dgm:t>
        <a:bodyPr/>
        <a:lstStyle/>
        <a:p>
          <a:endParaRPr lang="en-US"/>
        </a:p>
      </dgm:t>
    </dgm:pt>
    <dgm:pt modelId="{BDB54C51-8BFB-4E40-A048-C9B87E59ACC7}" type="sibTrans" cxnId="{B5B5872E-B00D-4B5F-B287-929AE7028595}">
      <dgm:prSet/>
      <dgm:spPr/>
      <dgm:t>
        <a:bodyPr/>
        <a:lstStyle/>
        <a:p>
          <a:endParaRPr lang="en-US"/>
        </a:p>
      </dgm:t>
    </dgm:pt>
    <dgm:pt modelId="{E8FCA31B-FE03-41B6-B853-EADC613120C5}">
      <dgm:prSet/>
      <dgm:spPr/>
      <dgm:t>
        <a:bodyPr/>
        <a:lstStyle/>
        <a:p>
          <a:r>
            <a:rPr lang="cs-CZ"/>
            <a:t>Speciální tréninky blížící se podmínkám závodu (tzv. modelové tréninky) </a:t>
          </a:r>
          <a:endParaRPr lang="en-US"/>
        </a:p>
      </dgm:t>
    </dgm:pt>
    <dgm:pt modelId="{7F3DA651-8620-4510-9310-108FDF8C959A}" type="parTrans" cxnId="{8A7B778A-7810-427F-826F-FFA42F82609A}">
      <dgm:prSet/>
      <dgm:spPr/>
      <dgm:t>
        <a:bodyPr/>
        <a:lstStyle/>
        <a:p>
          <a:endParaRPr lang="en-US"/>
        </a:p>
      </dgm:t>
    </dgm:pt>
    <dgm:pt modelId="{A1B3617A-FDB8-4E3E-973F-9518BDE19412}" type="sibTrans" cxnId="{8A7B778A-7810-427F-826F-FFA42F82609A}">
      <dgm:prSet/>
      <dgm:spPr/>
      <dgm:t>
        <a:bodyPr/>
        <a:lstStyle/>
        <a:p>
          <a:endParaRPr lang="en-US"/>
        </a:p>
      </dgm:t>
    </dgm:pt>
    <dgm:pt modelId="{26DB0E42-3D5E-4125-A9B3-BA4789193164}">
      <dgm:prSet/>
      <dgm:spPr/>
      <dgm:t>
        <a:bodyPr/>
        <a:lstStyle/>
        <a:p>
          <a:r>
            <a:rPr lang="cs-CZ"/>
            <a:t>Posilovny různého zaměření (např. core, max. síla, silová vytrvalost apod.) </a:t>
          </a:r>
          <a:endParaRPr lang="en-US"/>
        </a:p>
      </dgm:t>
    </dgm:pt>
    <dgm:pt modelId="{9EF95FE7-EB0B-4CDD-9683-637804F31A41}" type="parTrans" cxnId="{F638ADA3-9773-405E-92A5-19169D97C39C}">
      <dgm:prSet/>
      <dgm:spPr/>
      <dgm:t>
        <a:bodyPr/>
        <a:lstStyle/>
        <a:p>
          <a:endParaRPr lang="en-US"/>
        </a:p>
      </dgm:t>
    </dgm:pt>
    <dgm:pt modelId="{02BFA229-F1E8-4459-9F27-2A5CFA4AC6BE}" type="sibTrans" cxnId="{F638ADA3-9773-405E-92A5-19169D97C39C}">
      <dgm:prSet/>
      <dgm:spPr/>
      <dgm:t>
        <a:bodyPr/>
        <a:lstStyle/>
        <a:p>
          <a:endParaRPr lang="en-US"/>
        </a:p>
      </dgm:t>
    </dgm:pt>
    <dgm:pt modelId="{8FB5CE39-3D54-4D90-8440-586674254965}">
      <dgm:prSet/>
      <dgm:spPr/>
      <dgm:t>
        <a:bodyPr/>
        <a:lstStyle/>
        <a:p>
          <a:r>
            <a:rPr lang="cs-CZ"/>
            <a:t>Tréninky i závody na velmi obtížných vodách </a:t>
          </a:r>
          <a:endParaRPr lang="en-US"/>
        </a:p>
      </dgm:t>
    </dgm:pt>
    <dgm:pt modelId="{127C48AE-06ED-40FE-9356-EAB748A6ABBA}" type="parTrans" cxnId="{C8B6EDF1-4814-4211-8F5F-2639FFD47DC3}">
      <dgm:prSet/>
      <dgm:spPr/>
      <dgm:t>
        <a:bodyPr/>
        <a:lstStyle/>
        <a:p>
          <a:endParaRPr lang="en-US"/>
        </a:p>
      </dgm:t>
    </dgm:pt>
    <dgm:pt modelId="{335AC1C1-8650-4627-8A89-13C388FFE48E}" type="sibTrans" cxnId="{C8B6EDF1-4814-4211-8F5F-2639FFD47DC3}">
      <dgm:prSet/>
      <dgm:spPr/>
      <dgm:t>
        <a:bodyPr/>
        <a:lstStyle/>
        <a:p>
          <a:endParaRPr lang="en-US"/>
        </a:p>
      </dgm:t>
    </dgm:pt>
    <dgm:pt modelId="{53B2AA31-1CA6-4989-9DC6-7699DF77DC16}">
      <dgm:prSet/>
      <dgm:spPr/>
      <dgm:t>
        <a:bodyPr/>
        <a:lstStyle/>
        <a:p>
          <a:r>
            <a:rPr lang="cs-CZ"/>
            <a:t>Mezinárodní závody (ECA cupy, juniorské závody) </a:t>
          </a:r>
          <a:endParaRPr lang="en-US"/>
        </a:p>
      </dgm:t>
    </dgm:pt>
    <dgm:pt modelId="{787B1B1E-362F-42E1-B43A-04B1FF56D8ED}" type="parTrans" cxnId="{B56D0FA8-1035-4988-BCFB-D85CC48A449E}">
      <dgm:prSet/>
      <dgm:spPr/>
      <dgm:t>
        <a:bodyPr/>
        <a:lstStyle/>
        <a:p>
          <a:endParaRPr lang="en-US"/>
        </a:p>
      </dgm:t>
    </dgm:pt>
    <dgm:pt modelId="{51BE6030-2B07-4F5E-ADA1-9D28C0C454E0}" type="sibTrans" cxnId="{B56D0FA8-1035-4988-BCFB-D85CC48A449E}">
      <dgm:prSet/>
      <dgm:spPr/>
      <dgm:t>
        <a:bodyPr/>
        <a:lstStyle/>
        <a:p>
          <a:endParaRPr lang="en-US"/>
        </a:p>
      </dgm:t>
    </dgm:pt>
    <dgm:pt modelId="{DBC0243C-E3E4-4C65-95E8-ABCBEE3006E5}">
      <dgm:prSet/>
      <dgm:spPr/>
      <dgm:t>
        <a:bodyPr/>
        <a:lstStyle/>
        <a:p>
          <a:r>
            <a:rPr lang="cs-CZ"/>
            <a:t>Tréninky na mezinárodních tratích</a:t>
          </a:r>
          <a:endParaRPr lang="en-US"/>
        </a:p>
      </dgm:t>
    </dgm:pt>
    <dgm:pt modelId="{B57A10B3-1EA3-4B72-B848-40A04A744357}" type="parTrans" cxnId="{40A8EDFB-9DB9-4C7D-86D9-8DB1679C6471}">
      <dgm:prSet/>
      <dgm:spPr/>
      <dgm:t>
        <a:bodyPr/>
        <a:lstStyle/>
        <a:p>
          <a:endParaRPr lang="en-US"/>
        </a:p>
      </dgm:t>
    </dgm:pt>
    <dgm:pt modelId="{AA0DFBEC-0835-4F89-9DB4-7BB7207C2060}" type="sibTrans" cxnId="{40A8EDFB-9DB9-4C7D-86D9-8DB1679C6471}">
      <dgm:prSet/>
      <dgm:spPr/>
      <dgm:t>
        <a:bodyPr/>
        <a:lstStyle/>
        <a:p>
          <a:endParaRPr lang="en-US"/>
        </a:p>
      </dgm:t>
    </dgm:pt>
    <dgm:pt modelId="{85B2E3C1-568A-4F52-B9D0-2FAD2813B3D3}">
      <dgm:prSet/>
      <dgm:spPr/>
      <dgm:t>
        <a:bodyPr/>
        <a:lstStyle/>
        <a:p>
          <a:r>
            <a:rPr lang="cs-CZ" dirty="0"/>
            <a:t>Co je důležité – trénink je cyklován (</a:t>
          </a:r>
          <a:r>
            <a:rPr lang="cs-CZ" b="1" dirty="0"/>
            <a:t>PERIODIZACE</a:t>
          </a:r>
          <a:r>
            <a:rPr lang="cs-CZ" dirty="0"/>
            <a:t>)</a:t>
          </a:r>
          <a:endParaRPr lang="en-US" dirty="0"/>
        </a:p>
      </dgm:t>
    </dgm:pt>
    <dgm:pt modelId="{E81C9F76-0FED-4843-8AB6-375FF499680A}" type="parTrans" cxnId="{F134E06F-9C3A-4576-81EE-6C1A8D0DA15E}">
      <dgm:prSet/>
      <dgm:spPr/>
      <dgm:t>
        <a:bodyPr/>
        <a:lstStyle/>
        <a:p>
          <a:endParaRPr lang="en-US"/>
        </a:p>
      </dgm:t>
    </dgm:pt>
    <dgm:pt modelId="{A432DB11-40CD-4CF2-94AC-DE377E26DFC0}" type="sibTrans" cxnId="{F134E06F-9C3A-4576-81EE-6C1A8D0DA15E}">
      <dgm:prSet/>
      <dgm:spPr/>
      <dgm:t>
        <a:bodyPr/>
        <a:lstStyle/>
        <a:p>
          <a:endParaRPr lang="en-US"/>
        </a:p>
      </dgm:t>
    </dgm:pt>
    <dgm:pt modelId="{91C8F351-163A-496D-8548-4D4D3D3EA401}" type="pres">
      <dgm:prSet presAssocID="{0FE2F304-86B1-4AE8-B7E7-1568358C0A11}" presName="linear" presStyleCnt="0">
        <dgm:presLayoutVars>
          <dgm:animLvl val="lvl"/>
          <dgm:resizeHandles val="exact"/>
        </dgm:presLayoutVars>
      </dgm:prSet>
      <dgm:spPr/>
    </dgm:pt>
    <dgm:pt modelId="{A83E5203-CF57-441F-8837-CC7AD1EE425C}" type="pres">
      <dgm:prSet presAssocID="{BCE294BD-9A05-4E5B-9BD0-55238262AA9F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0645CDB2-555D-4288-908B-274EC3C1E355}" type="pres">
      <dgm:prSet presAssocID="{BCE294BD-9A05-4E5B-9BD0-55238262AA9F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EF2DC602-E512-483F-AECC-2637236E61EF}" type="presOf" srcId="{0AC1BF12-F9DF-4120-AD24-D3CA89450FE2}" destId="{0645CDB2-555D-4288-908B-274EC3C1E355}" srcOrd="0" destOrd="0" presId="urn:microsoft.com/office/officeart/2005/8/layout/vList2"/>
    <dgm:cxn modelId="{A3D04A1B-6CC3-43D1-B5E0-A6A71172AE81}" type="presOf" srcId="{85B2E3C1-568A-4F52-B9D0-2FAD2813B3D3}" destId="{0645CDB2-555D-4288-908B-274EC3C1E355}" srcOrd="0" destOrd="6" presId="urn:microsoft.com/office/officeart/2005/8/layout/vList2"/>
    <dgm:cxn modelId="{DE6A191D-AE7A-4153-B050-FE0FF48C3CF0}" type="presOf" srcId="{BCE294BD-9A05-4E5B-9BD0-55238262AA9F}" destId="{A83E5203-CF57-441F-8837-CC7AD1EE425C}" srcOrd="0" destOrd="0" presId="urn:microsoft.com/office/officeart/2005/8/layout/vList2"/>
    <dgm:cxn modelId="{B5B5872E-B00D-4B5F-B287-929AE7028595}" srcId="{BCE294BD-9A05-4E5B-9BD0-55238262AA9F}" destId="{0AC1BF12-F9DF-4120-AD24-D3CA89450FE2}" srcOrd="0" destOrd="0" parTransId="{9CDAAEDE-8F1D-45EF-BB2A-18AB88F7C9E2}" sibTransId="{BDB54C51-8BFB-4E40-A048-C9B87E59ACC7}"/>
    <dgm:cxn modelId="{464F5546-BD6D-44AB-98B0-235A568C9350}" type="presOf" srcId="{8FB5CE39-3D54-4D90-8440-586674254965}" destId="{0645CDB2-555D-4288-908B-274EC3C1E355}" srcOrd="0" destOrd="3" presId="urn:microsoft.com/office/officeart/2005/8/layout/vList2"/>
    <dgm:cxn modelId="{59CAE946-E047-48D4-893C-F13091A4F24D}" type="presOf" srcId="{DBC0243C-E3E4-4C65-95E8-ABCBEE3006E5}" destId="{0645CDB2-555D-4288-908B-274EC3C1E355}" srcOrd="0" destOrd="5" presId="urn:microsoft.com/office/officeart/2005/8/layout/vList2"/>
    <dgm:cxn modelId="{F134E06F-9C3A-4576-81EE-6C1A8D0DA15E}" srcId="{BCE294BD-9A05-4E5B-9BD0-55238262AA9F}" destId="{85B2E3C1-568A-4F52-B9D0-2FAD2813B3D3}" srcOrd="6" destOrd="0" parTransId="{E81C9F76-0FED-4843-8AB6-375FF499680A}" sibTransId="{A432DB11-40CD-4CF2-94AC-DE377E26DFC0}"/>
    <dgm:cxn modelId="{FA987B87-5C72-4797-B5F7-3A01E23D6207}" type="presOf" srcId="{0FE2F304-86B1-4AE8-B7E7-1568358C0A11}" destId="{91C8F351-163A-496D-8548-4D4D3D3EA401}" srcOrd="0" destOrd="0" presId="urn:microsoft.com/office/officeart/2005/8/layout/vList2"/>
    <dgm:cxn modelId="{1990BC87-5855-4FF4-A681-327DCBA63A6B}" type="presOf" srcId="{53B2AA31-1CA6-4989-9DC6-7699DF77DC16}" destId="{0645CDB2-555D-4288-908B-274EC3C1E355}" srcOrd="0" destOrd="4" presId="urn:microsoft.com/office/officeart/2005/8/layout/vList2"/>
    <dgm:cxn modelId="{8A7B778A-7810-427F-826F-FFA42F82609A}" srcId="{BCE294BD-9A05-4E5B-9BD0-55238262AA9F}" destId="{E8FCA31B-FE03-41B6-B853-EADC613120C5}" srcOrd="1" destOrd="0" parTransId="{7F3DA651-8620-4510-9310-108FDF8C959A}" sibTransId="{A1B3617A-FDB8-4E3E-973F-9518BDE19412}"/>
    <dgm:cxn modelId="{F638ADA3-9773-405E-92A5-19169D97C39C}" srcId="{BCE294BD-9A05-4E5B-9BD0-55238262AA9F}" destId="{26DB0E42-3D5E-4125-A9B3-BA4789193164}" srcOrd="2" destOrd="0" parTransId="{9EF95FE7-EB0B-4CDD-9683-637804F31A41}" sibTransId="{02BFA229-F1E8-4459-9F27-2A5CFA4AC6BE}"/>
    <dgm:cxn modelId="{B56D0FA8-1035-4988-BCFB-D85CC48A449E}" srcId="{BCE294BD-9A05-4E5B-9BD0-55238262AA9F}" destId="{53B2AA31-1CA6-4989-9DC6-7699DF77DC16}" srcOrd="4" destOrd="0" parTransId="{787B1B1E-362F-42E1-B43A-04B1FF56D8ED}" sibTransId="{51BE6030-2B07-4F5E-ADA1-9D28C0C454E0}"/>
    <dgm:cxn modelId="{4E24BDB8-9ACC-48EA-A442-BF9411EA9B91}" srcId="{0FE2F304-86B1-4AE8-B7E7-1568358C0A11}" destId="{BCE294BD-9A05-4E5B-9BD0-55238262AA9F}" srcOrd="0" destOrd="0" parTransId="{7B5B9012-CF0B-4BBE-97C2-DE6D44A7D6B3}" sibTransId="{AD21890C-D2BE-4D44-A885-976BC6234E5F}"/>
    <dgm:cxn modelId="{D91250D0-13BB-4A7C-9BF7-FDB123C28EBE}" type="presOf" srcId="{E8FCA31B-FE03-41B6-B853-EADC613120C5}" destId="{0645CDB2-555D-4288-908B-274EC3C1E355}" srcOrd="0" destOrd="1" presId="urn:microsoft.com/office/officeart/2005/8/layout/vList2"/>
    <dgm:cxn modelId="{B31D83E7-DEF4-46BA-B6B4-BC69CB3E6728}" type="presOf" srcId="{26DB0E42-3D5E-4125-A9B3-BA4789193164}" destId="{0645CDB2-555D-4288-908B-274EC3C1E355}" srcOrd="0" destOrd="2" presId="urn:microsoft.com/office/officeart/2005/8/layout/vList2"/>
    <dgm:cxn modelId="{C8B6EDF1-4814-4211-8F5F-2639FFD47DC3}" srcId="{BCE294BD-9A05-4E5B-9BD0-55238262AA9F}" destId="{8FB5CE39-3D54-4D90-8440-586674254965}" srcOrd="3" destOrd="0" parTransId="{127C48AE-06ED-40FE-9356-EAB748A6ABBA}" sibTransId="{335AC1C1-8650-4627-8A89-13C388FFE48E}"/>
    <dgm:cxn modelId="{40A8EDFB-9DB9-4C7D-86D9-8DB1679C6471}" srcId="{BCE294BD-9A05-4E5B-9BD0-55238262AA9F}" destId="{DBC0243C-E3E4-4C65-95E8-ABCBEE3006E5}" srcOrd="5" destOrd="0" parTransId="{B57A10B3-1EA3-4B72-B848-40A04A744357}" sibTransId="{AA0DFBEC-0835-4F89-9DB4-7BB7207C2060}"/>
    <dgm:cxn modelId="{331F145D-2AE9-4FEB-8A6E-279840274870}" type="presParOf" srcId="{91C8F351-163A-496D-8548-4D4D3D3EA401}" destId="{A83E5203-CF57-441F-8837-CC7AD1EE425C}" srcOrd="0" destOrd="0" presId="urn:microsoft.com/office/officeart/2005/8/layout/vList2"/>
    <dgm:cxn modelId="{B9E6F4AB-E0A0-4589-A46C-4B7EBF4FD9E8}" type="presParOf" srcId="{91C8F351-163A-496D-8548-4D4D3D3EA401}" destId="{0645CDB2-555D-4288-908B-274EC3C1E355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B982BB-3BEF-404C-9331-CA5AC7D5FE98}">
      <dsp:nvSpPr>
        <dsp:cNvPr id="0" name=""/>
        <dsp:cNvSpPr/>
      </dsp:nvSpPr>
      <dsp:spPr>
        <a:xfrm>
          <a:off x="0" y="822176"/>
          <a:ext cx="1114945" cy="70799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449F754-6C53-440F-8BB5-131A9F28B9A1}">
      <dsp:nvSpPr>
        <dsp:cNvPr id="0" name=""/>
        <dsp:cNvSpPr/>
      </dsp:nvSpPr>
      <dsp:spPr>
        <a:xfrm>
          <a:off x="123882" y="939864"/>
          <a:ext cx="1114945" cy="70799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300" kern="1200"/>
            <a:t>- Zkušenosti </a:t>
          </a:r>
          <a:endParaRPr lang="en-US" sz="1300" kern="1200"/>
        </a:p>
      </dsp:txBody>
      <dsp:txXfrm>
        <a:off x="144618" y="960600"/>
        <a:ext cx="1073473" cy="666518"/>
      </dsp:txXfrm>
    </dsp:sp>
    <dsp:sp modelId="{D0A545C9-32F9-4CAE-A516-D809D2D423B7}">
      <dsp:nvSpPr>
        <dsp:cNvPr id="0" name=""/>
        <dsp:cNvSpPr/>
      </dsp:nvSpPr>
      <dsp:spPr>
        <a:xfrm>
          <a:off x="1362710" y="822176"/>
          <a:ext cx="1114945" cy="70799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FCF32B6-A545-4B4F-ADFD-840A205B627F}">
      <dsp:nvSpPr>
        <dsp:cNvPr id="0" name=""/>
        <dsp:cNvSpPr/>
      </dsp:nvSpPr>
      <dsp:spPr>
        <a:xfrm>
          <a:off x="1486593" y="939864"/>
          <a:ext cx="1114945" cy="70799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300" kern="1200"/>
            <a:t>- Osobnostní předpoklady </a:t>
          </a:r>
          <a:endParaRPr lang="en-US" sz="1300" kern="1200"/>
        </a:p>
      </dsp:txBody>
      <dsp:txXfrm>
        <a:off x="1507329" y="960600"/>
        <a:ext cx="1073473" cy="666518"/>
      </dsp:txXfrm>
    </dsp:sp>
    <dsp:sp modelId="{218F3418-FF6C-4934-B232-8100C79B52F9}">
      <dsp:nvSpPr>
        <dsp:cNvPr id="0" name=""/>
        <dsp:cNvSpPr/>
      </dsp:nvSpPr>
      <dsp:spPr>
        <a:xfrm>
          <a:off x="2725421" y="822176"/>
          <a:ext cx="1114945" cy="70799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7C4F69C-DAE3-46CA-AF32-6F0DFD60CD8A}">
      <dsp:nvSpPr>
        <dsp:cNvPr id="0" name=""/>
        <dsp:cNvSpPr/>
      </dsp:nvSpPr>
      <dsp:spPr>
        <a:xfrm>
          <a:off x="2849304" y="939864"/>
          <a:ext cx="1114945" cy="70799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300" kern="1200"/>
            <a:t>- Obecné i speciální vzdělání </a:t>
          </a:r>
          <a:endParaRPr lang="en-US" sz="1300" kern="1200"/>
        </a:p>
      </dsp:txBody>
      <dsp:txXfrm>
        <a:off x="2870040" y="960600"/>
        <a:ext cx="1073473" cy="6665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93ECD6-CFA1-496A-BE24-DDB6DF8D061E}">
      <dsp:nvSpPr>
        <dsp:cNvPr id="0" name=""/>
        <dsp:cNvSpPr/>
      </dsp:nvSpPr>
      <dsp:spPr>
        <a:xfrm>
          <a:off x="0" y="229325"/>
          <a:ext cx="3134218" cy="19902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075032-6478-4AC5-809E-E18FF554AB1D}">
      <dsp:nvSpPr>
        <dsp:cNvPr id="0" name=""/>
        <dsp:cNvSpPr/>
      </dsp:nvSpPr>
      <dsp:spPr>
        <a:xfrm>
          <a:off x="348246" y="560159"/>
          <a:ext cx="3134218" cy="19902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2800" kern="1200"/>
            <a:t>Biomedicínské poznatky </a:t>
          </a:r>
          <a:endParaRPr lang="en-US" sz="2800" kern="1200"/>
        </a:p>
      </dsp:txBody>
      <dsp:txXfrm>
        <a:off x="406538" y="618451"/>
        <a:ext cx="3017634" cy="1873644"/>
      </dsp:txXfrm>
    </dsp:sp>
    <dsp:sp modelId="{064431AD-1A89-4689-98F0-CDB464A866B5}">
      <dsp:nvSpPr>
        <dsp:cNvPr id="0" name=""/>
        <dsp:cNvSpPr/>
      </dsp:nvSpPr>
      <dsp:spPr>
        <a:xfrm>
          <a:off x="3830711" y="229325"/>
          <a:ext cx="3134218" cy="19902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1118FE-33FC-457C-B518-18F13CD2269E}">
      <dsp:nvSpPr>
        <dsp:cNvPr id="0" name=""/>
        <dsp:cNvSpPr/>
      </dsp:nvSpPr>
      <dsp:spPr>
        <a:xfrm>
          <a:off x="4178957" y="560159"/>
          <a:ext cx="3134218" cy="19902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2800" kern="1200"/>
            <a:t>Společenskovědní </a:t>
          </a:r>
          <a:endParaRPr lang="en-US" sz="2800" kern="1200"/>
        </a:p>
      </dsp:txBody>
      <dsp:txXfrm>
        <a:off x="4237249" y="618451"/>
        <a:ext cx="3017634" cy="1873644"/>
      </dsp:txXfrm>
    </dsp:sp>
    <dsp:sp modelId="{0A867AE3-6368-400A-9359-C44C407E44D7}">
      <dsp:nvSpPr>
        <dsp:cNvPr id="0" name=""/>
        <dsp:cNvSpPr/>
      </dsp:nvSpPr>
      <dsp:spPr>
        <a:xfrm>
          <a:off x="7661422" y="229325"/>
          <a:ext cx="3134218" cy="19902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E55E6A-7E52-4281-BDFB-4D96798FD564}">
      <dsp:nvSpPr>
        <dsp:cNvPr id="0" name=""/>
        <dsp:cNvSpPr/>
      </dsp:nvSpPr>
      <dsp:spPr>
        <a:xfrm>
          <a:off x="8009668" y="560159"/>
          <a:ext cx="3134218" cy="19902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2800" kern="1200"/>
            <a:t>Sportovně-specifické </a:t>
          </a:r>
          <a:endParaRPr lang="en-US" sz="2800" kern="1200"/>
        </a:p>
      </dsp:txBody>
      <dsp:txXfrm>
        <a:off x="8067960" y="618451"/>
        <a:ext cx="3017634" cy="18736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DEBE72-CB89-43F6-9376-F961B9F6CA33}">
      <dsp:nvSpPr>
        <dsp:cNvPr id="0" name=""/>
        <dsp:cNvSpPr/>
      </dsp:nvSpPr>
      <dsp:spPr>
        <a:xfrm>
          <a:off x="0" y="497944"/>
          <a:ext cx="5464315" cy="1375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2400" kern="1200"/>
            <a:t>Racionální – řízený proces integrující poznatky vědy o sportovním tréninku i zkušenosti sportovce/trenéra. </a:t>
          </a:r>
          <a:endParaRPr lang="en-US" sz="2400" kern="1200"/>
        </a:p>
      </dsp:txBody>
      <dsp:txXfrm>
        <a:off x="67167" y="565111"/>
        <a:ext cx="5329981" cy="1241586"/>
      </dsp:txXfrm>
    </dsp:sp>
    <dsp:sp modelId="{7ABFFC2E-289E-467A-99BE-11DEB994CB54}">
      <dsp:nvSpPr>
        <dsp:cNvPr id="0" name=""/>
        <dsp:cNvSpPr/>
      </dsp:nvSpPr>
      <dsp:spPr>
        <a:xfrm>
          <a:off x="0" y="1942984"/>
          <a:ext cx="5464315" cy="1375920"/>
        </a:xfrm>
        <a:prstGeom prst="roundRect">
          <a:avLst/>
        </a:prstGeom>
        <a:solidFill>
          <a:schemeClr val="accent2">
            <a:hueOff val="-751031"/>
            <a:satOff val="56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2400" kern="1200"/>
            <a:t>Racionální – dlouhodobě plánovaný proces. </a:t>
          </a:r>
          <a:endParaRPr lang="en-US" sz="2400" kern="1200"/>
        </a:p>
      </dsp:txBody>
      <dsp:txXfrm>
        <a:off x="67167" y="2010151"/>
        <a:ext cx="5329981" cy="1241586"/>
      </dsp:txXfrm>
    </dsp:sp>
    <dsp:sp modelId="{114377F2-30B4-4A72-9B2E-0E317D63B563}">
      <dsp:nvSpPr>
        <dsp:cNvPr id="0" name=""/>
        <dsp:cNvSpPr/>
      </dsp:nvSpPr>
      <dsp:spPr>
        <a:xfrm>
          <a:off x="0" y="3388024"/>
          <a:ext cx="5464315" cy="1375920"/>
        </a:xfrm>
        <a:prstGeom prst="roundRect">
          <a:avLst/>
        </a:prstGeom>
        <a:solidFill>
          <a:schemeClr val="accent2">
            <a:hueOff val="-1502062"/>
            <a:satOff val="112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2400" kern="1200"/>
            <a:t>Racionální – správná rozhodnutí založená na důkazech v průběhu 10 a více let. </a:t>
          </a:r>
          <a:endParaRPr lang="en-US" sz="2400" kern="1200"/>
        </a:p>
      </dsp:txBody>
      <dsp:txXfrm>
        <a:off x="67167" y="3455191"/>
        <a:ext cx="5329981" cy="12415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DD0454-20AC-4F3D-9FA8-C939BFC75ACF}">
      <dsp:nvSpPr>
        <dsp:cNvPr id="0" name=""/>
        <dsp:cNvSpPr/>
      </dsp:nvSpPr>
      <dsp:spPr>
        <a:xfrm>
          <a:off x="0" y="1081752"/>
          <a:ext cx="6833175" cy="7862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3200" kern="1200"/>
            <a:t>Haló efekt </a:t>
          </a:r>
          <a:endParaRPr lang="en-US" sz="3200" kern="1200"/>
        </a:p>
      </dsp:txBody>
      <dsp:txXfrm>
        <a:off x="38381" y="1120133"/>
        <a:ext cx="6756413" cy="709478"/>
      </dsp:txXfrm>
    </dsp:sp>
    <dsp:sp modelId="{D2C491BE-756F-4B12-ABF7-A99B4509E043}">
      <dsp:nvSpPr>
        <dsp:cNvPr id="0" name=""/>
        <dsp:cNvSpPr/>
      </dsp:nvSpPr>
      <dsp:spPr>
        <a:xfrm>
          <a:off x="0" y="1960153"/>
          <a:ext cx="6833175" cy="786240"/>
        </a:xfrm>
        <a:prstGeom prst="roundRect">
          <a:avLst/>
        </a:prstGeom>
        <a:solidFill>
          <a:schemeClr val="accent2">
            <a:hueOff val="-500687"/>
            <a:satOff val="37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3200" kern="1200"/>
            <a:t>Ukotvení </a:t>
          </a:r>
          <a:endParaRPr lang="en-US" sz="3200" kern="1200"/>
        </a:p>
      </dsp:txBody>
      <dsp:txXfrm>
        <a:off x="38381" y="1998534"/>
        <a:ext cx="6756413" cy="709478"/>
      </dsp:txXfrm>
    </dsp:sp>
    <dsp:sp modelId="{600DDB97-3F85-44E3-938B-E709A68B0CEB}">
      <dsp:nvSpPr>
        <dsp:cNvPr id="0" name=""/>
        <dsp:cNvSpPr/>
      </dsp:nvSpPr>
      <dsp:spPr>
        <a:xfrm>
          <a:off x="0" y="2838553"/>
          <a:ext cx="6833175" cy="786240"/>
        </a:xfrm>
        <a:prstGeom prst="roundRect">
          <a:avLst/>
        </a:prstGeom>
        <a:solidFill>
          <a:schemeClr val="accent2">
            <a:hueOff val="-1001375"/>
            <a:satOff val="75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3200" kern="1200"/>
            <a:t>Nevycházíme ze základního poměru </a:t>
          </a:r>
          <a:endParaRPr lang="en-US" sz="3200" kern="1200"/>
        </a:p>
      </dsp:txBody>
      <dsp:txXfrm>
        <a:off x="38381" y="2876934"/>
        <a:ext cx="6756413" cy="709478"/>
      </dsp:txXfrm>
    </dsp:sp>
    <dsp:sp modelId="{482288EC-3B05-4962-8A9B-76CBCB344526}">
      <dsp:nvSpPr>
        <dsp:cNvPr id="0" name=""/>
        <dsp:cNvSpPr/>
      </dsp:nvSpPr>
      <dsp:spPr>
        <a:xfrm>
          <a:off x="0" y="3716953"/>
          <a:ext cx="6833175" cy="786240"/>
        </a:xfrm>
        <a:prstGeom prst="roundRect">
          <a:avLst/>
        </a:prstGeom>
        <a:solidFill>
          <a:schemeClr val="accent2">
            <a:hueOff val="-1502062"/>
            <a:satOff val="112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3200" kern="1200"/>
            <a:t>Nezohledňujeme regresi k průměru </a:t>
          </a:r>
          <a:endParaRPr lang="en-US" sz="3200" kern="1200"/>
        </a:p>
      </dsp:txBody>
      <dsp:txXfrm>
        <a:off x="38381" y="3755334"/>
        <a:ext cx="6756413" cy="70947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31304E-FB48-46EF-A036-F47C99042867}">
      <dsp:nvSpPr>
        <dsp:cNvPr id="0" name=""/>
        <dsp:cNvSpPr/>
      </dsp:nvSpPr>
      <dsp:spPr>
        <a:xfrm>
          <a:off x="3078" y="554005"/>
          <a:ext cx="2442210" cy="14653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800" kern="1200" dirty="0" err="1"/>
            <a:t>Every</a:t>
          </a:r>
          <a:r>
            <a:rPr lang="cs-CZ" sz="1800" kern="1200" dirty="0"/>
            <a:t> somatotype </a:t>
          </a:r>
          <a:r>
            <a:rPr lang="cs-CZ" sz="1800" kern="1200" dirty="0" err="1"/>
            <a:t>can</a:t>
          </a:r>
          <a:r>
            <a:rPr lang="cs-CZ" sz="1800" kern="1200" dirty="0"/>
            <a:t> </a:t>
          </a:r>
          <a:r>
            <a:rPr lang="cs-CZ" sz="1800" kern="1200" dirty="0" err="1"/>
            <a:t>be</a:t>
          </a:r>
          <a:r>
            <a:rPr lang="cs-CZ" sz="1800" kern="1200" dirty="0"/>
            <a:t> </a:t>
          </a:r>
          <a:r>
            <a:rPr lang="cs-CZ" sz="1800" kern="1200" dirty="0" err="1"/>
            <a:t>successful</a:t>
          </a:r>
          <a:r>
            <a:rPr lang="cs-CZ" sz="1800" kern="1200" dirty="0"/>
            <a:t> – </a:t>
          </a:r>
          <a:r>
            <a:rPr lang="cs-CZ" sz="1800" kern="1200" dirty="0" err="1"/>
            <a:t>canoe</a:t>
          </a:r>
          <a:r>
            <a:rPr lang="cs-CZ" sz="1800" kern="1200" dirty="0"/>
            <a:t> slalom </a:t>
          </a:r>
          <a:r>
            <a:rPr lang="cs-CZ" sz="1800" kern="1200" dirty="0" err="1"/>
            <a:t>offers</a:t>
          </a:r>
          <a:r>
            <a:rPr lang="cs-CZ" sz="1800" kern="1200" dirty="0"/>
            <a:t> </a:t>
          </a:r>
          <a:r>
            <a:rPr lang="cs-CZ" sz="1800" kern="1200" dirty="0" err="1"/>
            <a:t>equal</a:t>
          </a:r>
          <a:r>
            <a:rPr lang="cs-CZ" sz="1800" kern="1200" dirty="0"/>
            <a:t> </a:t>
          </a:r>
          <a:r>
            <a:rPr lang="cs-CZ" sz="1800" kern="1200" dirty="0" err="1"/>
            <a:t>chances</a:t>
          </a:r>
          <a:r>
            <a:rPr lang="cs-CZ" sz="1800" kern="1200" dirty="0"/>
            <a:t> </a:t>
          </a:r>
          <a:r>
            <a:rPr lang="cs-CZ" sz="1800" kern="1200" dirty="0" err="1"/>
            <a:t>for</a:t>
          </a:r>
          <a:r>
            <a:rPr lang="cs-CZ" sz="1800" kern="1200" dirty="0"/>
            <a:t> </a:t>
          </a:r>
          <a:r>
            <a:rPr lang="cs-CZ" sz="1800" kern="1200" dirty="0" err="1"/>
            <a:t>everyone</a:t>
          </a:r>
          <a:r>
            <a:rPr lang="cs-CZ" sz="1800" kern="1200" dirty="0"/>
            <a:t>.</a:t>
          </a:r>
        </a:p>
      </dsp:txBody>
      <dsp:txXfrm>
        <a:off x="3078" y="554005"/>
        <a:ext cx="2442210" cy="1465326"/>
      </dsp:txXfrm>
    </dsp:sp>
    <dsp:sp modelId="{E867F022-BB53-4077-9E16-A749A4A7EF15}">
      <dsp:nvSpPr>
        <dsp:cNvPr id="0" name=""/>
        <dsp:cNvSpPr/>
      </dsp:nvSpPr>
      <dsp:spPr>
        <a:xfrm>
          <a:off x="2689510" y="554005"/>
          <a:ext cx="2442210" cy="14653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800" kern="1200" dirty="0"/>
            <a:t>C1 </a:t>
          </a:r>
          <a:r>
            <a:rPr lang="cs-CZ" sz="1800" kern="1200" dirty="0" err="1"/>
            <a:t>paddlers</a:t>
          </a:r>
          <a:r>
            <a:rPr lang="cs-CZ" sz="1800" kern="1200" dirty="0"/>
            <a:t> are </a:t>
          </a:r>
          <a:r>
            <a:rPr lang="cs-CZ" sz="1800" kern="1200" dirty="0" err="1"/>
            <a:t>taller</a:t>
          </a:r>
          <a:r>
            <a:rPr lang="cs-CZ" sz="1800" kern="1200" dirty="0"/>
            <a:t> and </a:t>
          </a:r>
          <a:r>
            <a:rPr lang="cs-CZ" sz="1800" kern="1200" dirty="0" err="1"/>
            <a:t>bigger</a:t>
          </a:r>
          <a:r>
            <a:rPr lang="cs-CZ" sz="1800" kern="1200" dirty="0"/>
            <a:t> </a:t>
          </a:r>
          <a:r>
            <a:rPr lang="cs-CZ" sz="1800" kern="1200" dirty="0" err="1"/>
            <a:t>than</a:t>
          </a:r>
          <a:r>
            <a:rPr lang="cs-CZ" sz="1800" kern="1200" dirty="0"/>
            <a:t> K1 </a:t>
          </a:r>
          <a:r>
            <a:rPr lang="cs-CZ" sz="1800" kern="1200" dirty="0" err="1"/>
            <a:t>paddlers</a:t>
          </a:r>
          <a:r>
            <a:rPr lang="cs-CZ" sz="1800" kern="1200" dirty="0"/>
            <a:t>.</a:t>
          </a:r>
          <a:endParaRPr lang="en-US" sz="1800" kern="1200" dirty="0"/>
        </a:p>
      </dsp:txBody>
      <dsp:txXfrm>
        <a:off x="2689510" y="554005"/>
        <a:ext cx="2442210" cy="1465326"/>
      </dsp:txXfrm>
    </dsp:sp>
    <dsp:sp modelId="{0B0A67CB-4235-4158-9C05-D996E38E458A}">
      <dsp:nvSpPr>
        <dsp:cNvPr id="0" name=""/>
        <dsp:cNvSpPr/>
      </dsp:nvSpPr>
      <dsp:spPr>
        <a:xfrm>
          <a:off x="5375942" y="554005"/>
          <a:ext cx="2442210" cy="14653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800" kern="1200" dirty="0" err="1"/>
            <a:t>Better</a:t>
          </a:r>
          <a:r>
            <a:rPr lang="cs-CZ" sz="1800" kern="1200" dirty="0"/>
            <a:t> </a:t>
          </a:r>
          <a:r>
            <a:rPr lang="cs-CZ" sz="1800" kern="1200" dirty="0" err="1"/>
            <a:t>paddlers</a:t>
          </a:r>
          <a:r>
            <a:rPr lang="cs-CZ" sz="1800" kern="1200" dirty="0"/>
            <a:t> </a:t>
          </a:r>
          <a:r>
            <a:rPr lang="cs-CZ" sz="1800" kern="1200" dirty="0" err="1"/>
            <a:t>have</a:t>
          </a:r>
          <a:r>
            <a:rPr lang="cs-CZ" sz="1800" kern="1200" dirty="0"/>
            <a:t> </a:t>
          </a:r>
          <a:r>
            <a:rPr lang="cs-CZ" sz="1800" kern="1200" dirty="0" err="1"/>
            <a:t>larger</a:t>
          </a:r>
          <a:r>
            <a:rPr lang="cs-CZ" sz="1800" kern="1200" dirty="0"/>
            <a:t> </a:t>
          </a:r>
          <a:r>
            <a:rPr lang="cs-CZ" sz="1800" kern="1200" dirty="0" err="1"/>
            <a:t>arm-span</a:t>
          </a:r>
          <a:r>
            <a:rPr lang="cs-CZ" sz="1800" kern="1200" dirty="0"/>
            <a:t>. </a:t>
          </a:r>
          <a:r>
            <a:rPr lang="cs-CZ" sz="1800" kern="1200" dirty="0" err="1"/>
            <a:t>Arm-span</a:t>
          </a:r>
          <a:r>
            <a:rPr lang="cs-CZ" sz="1800" kern="1200" dirty="0"/>
            <a:t> </a:t>
          </a:r>
          <a:r>
            <a:rPr lang="cs-CZ" sz="1800" kern="1200" dirty="0" err="1"/>
            <a:t>is</a:t>
          </a:r>
          <a:r>
            <a:rPr lang="cs-CZ" sz="1800" kern="1200" dirty="0"/>
            <a:t> a </a:t>
          </a:r>
          <a:r>
            <a:rPr lang="cs-CZ" sz="1800" kern="1200" dirty="0" err="1"/>
            <a:t>good</a:t>
          </a:r>
          <a:r>
            <a:rPr lang="cs-CZ" sz="1800" kern="1200" dirty="0"/>
            <a:t> </a:t>
          </a:r>
          <a:r>
            <a:rPr lang="cs-CZ" sz="1800" kern="1200" dirty="0" err="1"/>
            <a:t>predictor</a:t>
          </a:r>
          <a:r>
            <a:rPr lang="cs-CZ" sz="1800" kern="1200" dirty="0"/>
            <a:t> </a:t>
          </a:r>
          <a:r>
            <a:rPr lang="cs-CZ" sz="1800" kern="1200" dirty="0" err="1"/>
            <a:t>of</a:t>
          </a:r>
          <a:r>
            <a:rPr lang="cs-CZ" sz="1800" kern="1200" dirty="0"/>
            <a:t> </a:t>
          </a:r>
          <a:r>
            <a:rPr lang="cs-CZ" sz="1800" kern="1200" dirty="0" err="1"/>
            <a:t>success</a:t>
          </a:r>
          <a:r>
            <a:rPr lang="cs-CZ" sz="1800" kern="1200" dirty="0"/>
            <a:t>.</a:t>
          </a:r>
          <a:endParaRPr lang="en-US" sz="1800" kern="1200" dirty="0"/>
        </a:p>
      </dsp:txBody>
      <dsp:txXfrm>
        <a:off x="5375942" y="554005"/>
        <a:ext cx="2442210" cy="1465326"/>
      </dsp:txXfrm>
    </dsp:sp>
    <dsp:sp modelId="{719C0A51-2F13-443F-9879-F97DD9B76055}">
      <dsp:nvSpPr>
        <dsp:cNvPr id="0" name=""/>
        <dsp:cNvSpPr/>
      </dsp:nvSpPr>
      <dsp:spPr>
        <a:xfrm>
          <a:off x="8062373" y="554005"/>
          <a:ext cx="2442210" cy="14653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800" kern="1200" dirty="0"/>
            <a:t>Somatotype has </a:t>
          </a:r>
          <a:r>
            <a:rPr lang="cs-CZ" sz="1800" kern="1200" dirty="0" err="1"/>
            <a:t>changed</a:t>
          </a:r>
          <a:r>
            <a:rPr lang="cs-CZ" sz="1800" kern="1200" dirty="0"/>
            <a:t>. </a:t>
          </a:r>
          <a:r>
            <a:rPr lang="cs-CZ" sz="1800" kern="1200" dirty="0" err="1"/>
            <a:t>Compared</a:t>
          </a:r>
          <a:r>
            <a:rPr lang="cs-CZ" sz="1800" kern="1200" dirty="0"/>
            <a:t> to </a:t>
          </a:r>
          <a:r>
            <a:rPr lang="cs-CZ" sz="1800" kern="1200" dirty="0" err="1"/>
            <a:t>the</a:t>
          </a:r>
          <a:r>
            <a:rPr lang="cs-CZ" sz="1800" kern="1200" dirty="0"/>
            <a:t> past are </a:t>
          </a:r>
          <a:r>
            <a:rPr lang="cs-CZ" sz="1800" kern="1200" dirty="0" err="1"/>
            <a:t>paddlers</a:t>
          </a:r>
          <a:r>
            <a:rPr lang="cs-CZ" sz="1800" kern="1200" dirty="0"/>
            <a:t> </a:t>
          </a:r>
          <a:r>
            <a:rPr lang="cs-CZ" sz="1800" kern="1200" dirty="0" err="1"/>
            <a:t>bigger</a:t>
          </a:r>
          <a:r>
            <a:rPr lang="cs-CZ" sz="1800" kern="1200" dirty="0"/>
            <a:t>, </a:t>
          </a:r>
          <a:r>
            <a:rPr lang="cs-CZ" sz="1800" kern="1200" dirty="0" err="1"/>
            <a:t>stronger</a:t>
          </a:r>
          <a:r>
            <a:rPr lang="cs-CZ" sz="1800" kern="1200" dirty="0"/>
            <a:t>…</a:t>
          </a:r>
          <a:endParaRPr lang="en-US" sz="1800" kern="1200" dirty="0"/>
        </a:p>
      </dsp:txBody>
      <dsp:txXfrm>
        <a:off x="8062373" y="554005"/>
        <a:ext cx="2442210" cy="146532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81A062-6FD3-4651-A36D-A1FC636FB9C9}">
      <dsp:nvSpPr>
        <dsp:cNvPr id="0" name=""/>
        <dsp:cNvSpPr/>
      </dsp:nvSpPr>
      <dsp:spPr>
        <a:xfrm>
          <a:off x="460905" y="1047"/>
          <a:ext cx="3479899" cy="208793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2600" kern="1200" dirty="0" err="1"/>
            <a:t>Every</a:t>
          </a:r>
          <a:r>
            <a:rPr lang="cs-CZ" sz="2600" kern="1200" dirty="0"/>
            <a:t> somatotype </a:t>
          </a:r>
          <a:r>
            <a:rPr lang="cs-CZ" sz="2600" kern="1200" dirty="0" err="1"/>
            <a:t>can</a:t>
          </a:r>
          <a:r>
            <a:rPr lang="cs-CZ" sz="2600" kern="1200" dirty="0"/>
            <a:t> </a:t>
          </a:r>
          <a:r>
            <a:rPr lang="cs-CZ" sz="2600" kern="1200" dirty="0" err="1"/>
            <a:t>be</a:t>
          </a:r>
          <a:r>
            <a:rPr lang="cs-CZ" sz="2600" kern="1200" dirty="0"/>
            <a:t> </a:t>
          </a:r>
          <a:r>
            <a:rPr lang="cs-CZ" sz="2600" kern="1200" dirty="0" err="1"/>
            <a:t>successful</a:t>
          </a:r>
          <a:r>
            <a:rPr lang="cs-CZ" sz="2600" kern="1200" dirty="0"/>
            <a:t> – </a:t>
          </a:r>
          <a:r>
            <a:rPr lang="cs-CZ" sz="2600" kern="1200" dirty="0" err="1"/>
            <a:t>canoe</a:t>
          </a:r>
          <a:r>
            <a:rPr lang="cs-CZ" sz="2600" kern="1200" dirty="0"/>
            <a:t> slalom </a:t>
          </a:r>
          <a:r>
            <a:rPr lang="cs-CZ" sz="2600" kern="1200" dirty="0" err="1"/>
            <a:t>offers</a:t>
          </a:r>
          <a:r>
            <a:rPr lang="cs-CZ" sz="2600" kern="1200" dirty="0"/>
            <a:t> </a:t>
          </a:r>
          <a:r>
            <a:rPr lang="cs-CZ" sz="2600" kern="1200" dirty="0" err="1"/>
            <a:t>equal</a:t>
          </a:r>
          <a:r>
            <a:rPr lang="cs-CZ" sz="2600" kern="1200" dirty="0"/>
            <a:t> </a:t>
          </a:r>
          <a:r>
            <a:rPr lang="cs-CZ" sz="2600" kern="1200" dirty="0" err="1"/>
            <a:t>chances</a:t>
          </a:r>
          <a:r>
            <a:rPr lang="cs-CZ" sz="2600" kern="1200" dirty="0"/>
            <a:t> </a:t>
          </a:r>
          <a:r>
            <a:rPr lang="cs-CZ" sz="2600" kern="1200" dirty="0" err="1"/>
            <a:t>for</a:t>
          </a:r>
          <a:r>
            <a:rPr lang="cs-CZ" sz="2600" kern="1200" dirty="0"/>
            <a:t> </a:t>
          </a:r>
          <a:r>
            <a:rPr lang="cs-CZ" sz="2600" kern="1200" dirty="0" err="1"/>
            <a:t>everyone</a:t>
          </a:r>
          <a:r>
            <a:rPr lang="cs-CZ" sz="2600" kern="1200" dirty="0"/>
            <a:t>.</a:t>
          </a:r>
        </a:p>
      </dsp:txBody>
      <dsp:txXfrm>
        <a:off x="460905" y="1047"/>
        <a:ext cx="3479899" cy="2087939"/>
      </dsp:txXfrm>
    </dsp:sp>
    <dsp:sp modelId="{CCE7C85A-127F-4378-9A90-1D81C6DDFCB9}">
      <dsp:nvSpPr>
        <dsp:cNvPr id="0" name=""/>
        <dsp:cNvSpPr/>
      </dsp:nvSpPr>
      <dsp:spPr>
        <a:xfrm>
          <a:off x="4288794" y="1047"/>
          <a:ext cx="3479899" cy="208793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2600" kern="1200" dirty="0"/>
            <a:t>C1 </a:t>
          </a:r>
          <a:r>
            <a:rPr lang="cs-CZ" sz="2600" kern="1200" dirty="0" err="1"/>
            <a:t>paddlers</a:t>
          </a:r>
          <a:r>
            <a:rPr lang="cs-CZ" sz="2600" kern="1200" dirty="0"/>
            <a:t> are </a:t>
          </a:r>
          <a:r>
            <a:rPr lang="cs-CZ" sz="2600" kern="1200" dirty="0" err="1"/>
            <a:t>taller</a:t>
          </a:r>
          <a:r>
            <a:rPr lang="cs-CZ" sz="2600" kern="1200" dirty="0"/>
            <a:t> and </a:t>
          </a:r>
          <a:r>
            <a:rPr lang="cs-CZ" sz="2600" kern="1200" dirty="0" err="1"/>
            <a:t>bigger</a:t>
          </a:r>
          <a:r>
            <a:rPr lang="cs-CZ" sz="2600" kern="1200" dirty="0"/>
            <a:t> </a:t>
          </a:r>
          <a:r>
            <a:rPr lang="cs-CZ" sz="2600" kern="1200" dirty="0" err="1"/>
            <a:t>than</a:t>
          </a:r>
          <a:r>
            <a:rPr lang="cs-CZ" sz="2600" kern="1200" dirty="0"/>
            <a:t> K1 </a:t>
          </a:r>
          <a:r>
            <a:rPr lang="cs-CZ" sz="2600" kern="1200" dirty="0" err="1"/>
            <a:t>paddlers</a:t>
          </a:r>
          <a:r>
            <a:rPr lang="cs-CZ" sz="2600" kern="1200" dirty="0"/>
            <a:t>.</a:t>
          </a:r>
          <a:endParaRPr lang="en-US" sz="2600" kern="1200" dirty="0"/>
        </a:p>
      </dsp:txBody>
      <dsp:txXfrm>
        <a:off x="4288794" y="1047"/>
        <a:ext cx="3479899" cy="2087939"/>
      </dsp:txXfrm>
    </dsp:sp>
    <dsp:sp modelId="{D62BBF4B-8322-455E-9E3D-39B7DD8E820A}">
      <dsp:nvSpPr>
        <dsp:cNvPr id="0" name=""/>
        <dsp:cNvSpPr/>
      </dsp:nvSpPr>
      <dsp:spPr>
        <a:xfrm>
          <a:off x="460905" y="2436976"/>
          <a:ext cx="3479899" cy="208793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2600" kern="1200" dirty="0" err="1"/>
            <a:t>Better</a:t>
          </a:r>
          <a:r>
            <a:rPr lang="cs-CZ" sz="2600" kern="1200" dirty="0"/>
            <a:t> </a:t>
          </a:r>
          <a:r>
            <a:rPr lang="cs-CZ" sz="2600" kern="1200" dirty="0" err="1"/>
            <a:t>paddlers</a:t>
          </a:r>
          <a:r>
            <a:rPr lang="cs-CZ" sz="2600" kern="1200" dirty="0"/>
            <a:t> </a:t>
          </a:r>
          <a:r>
            <a:rPr lang="cs-CZ" sz="2600" kern="1200" dirty="0" err="1"/>
            <a:t>have</a:t>
          </a:r>
          <a:r>
            <a:rPr lang="cs-CZ" sz="2600" kern="1200" dirty="0"/>
            <a:t> </a:t>
          </a:r>
          <a:r>
            <a:rPr lang="cs-CZ" sz="2600" kern="1200" dirty="0" err="1"/>
            <a:t>larger</a:t>
          </a:r>
          <a:r>
            <a:rPr lang="cs-CZ" sz="2600" kern="1200" dirty="0"/>
            <a:t> </a:t>
          </a:r>
          <a:r>
            <a:rPr lang="cs-CZ" sz="2600" kern="1200" dirty="0" err="1"/>
            <a:t>arm-span</a:t>
          </a:r>
          <a:r>
            <a:rPr lang="cs-CZ" sz="2600" kern="1200" dirty="0"/>
            <a:t>. </a:t>
          </a:r>
          <a:r>
            <a:rPr lang="cs-CZ" sz="2600" kern="1200" dirty="0" err="1"/>
            <a:t>Arm-span</a:t>
          </a:r>
          <a:r>
            <a:rPr lang="cs-CZ" sz="2600" kern="1200" dirty="0"/>
            <a:t> </a:t>
          </a:r>
          <a:r>
            <a:rPr lang="cs-CZ" sz="2600" kern="1200" dirty="0" err="1"/>
            <a:t>is</a:t>
          </a:r>
          <a:r>
            <a:rPr lang="cs-CZ" sz="2600" kern="1200" dirty="0"/>
            <a:t> a </a:t>
          </a:r>
          <a:r>
            <a:rPr lang="cs-CZ" sz="2600" kern="1200" dirty="0" err="1"/>
            <a:t>good</a:t>
          </a:r>
          <a:r>
            <a:rPr lang="cs-CZ" sz="2600" kern="1200" dirty="0"/>
            <a:t> </a:t>
          </a:r>
          <a:r>
            <a:rPr lang="cs-CZ" sz="2600" kern="1200" dirty="0" err="1"/>
            <a:t>predictor</a:t>
          </a:r>
          <a:r>
            <a:rPr lang="cs-CZ" sz="2600" kern="1200" dirty="0"/>
            <a:t> </a:t>
          </a:r>
          <a:r>
            <a:rPr lang="cs-CZ" sz="2600" kern="1200" dirty="0" err="1"/>
            <a:t>of</a:t>
          </a:r>
          <a:r>
            <a:rPr lang="cs-CZ" sz="2600" kern="1200" dirty="0"/>
            <a:t> </a:t>
          </a:r>
          <a:r>
            <a:rPr lang="cs-CZ" sz="2600" kern="1200" dirty="0" err="1"/>
            <a:t>success</a:t>
          </a:r>
          <a:r>
            <a:rPr lang="cs-CZ" sz="2600" kern="1200" dirty="0"/>
            <a:t>.</a:t>
          </a:r>
          <a:endParaRPr lang="en-US" sz="2600" kern="1200" dirty="0"/>
        </a:p>
      </dsp:txBody>
      <dsp:txXfrm>
        <a:off x="460905" y="2436976"/>
        <a:ext cx="3479899" cy="2087939"/>
      </dsp:txXfrm>
    </dsp:sp>
    <dsp:sp modelId="{21304836-8B80-43EE-9228-F96EF29784A8}">
      <dsp:nvSpPr>
        <dsp:cNvPr id="0" name=""/>
        <dsp:cNvSpPr/>
      </dsp:nvSpPr>
      <dsp:spPr>
        <a:xfrm>
          <a:off x="4288794" y="2436976"/>
          <a:ext cx="3479899" cy="208793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2600" kern="1200" dirty="0"/>
            <a:t>Somatotype has </a:t>
          </a:r>
          <a:r>
            <a:rPr lang="cs-CZ" sz="2600" kern="1200" dirty="0" err="1"/>
            <a:t>changed</a:t>
          </a:r>
          <a:r>
            <a:rPr lang="cs-CZ" sz="2600" kern="1200" dirty="0"/>
            <a:t> </a:t>
          </a:r>
          <a:r>
            <a:rPr lang="cs-CZ" sz="2600" kern="1200" dirty="0" err="1"/>
            <a:t>Compared</a:t>
          </a:r>
          <a:r>
            <a:rPr lang="cs-CZ" sz="2600" kern="1200" dirty="0"/>
            <a:t> to </a:t>
          </a:r>
          <a:r>
            <a:rPr lang="cs-CZ" sz="2600" kern="1200" dirty="0" err="1"/>
            <a:t>the</a:t>
          </a:r>
          <a:r>
            <a:rPr lang="cs-CZ" sz="2600" kern="1200" dirty="0"/>
            <a:t> past are </a:t>
          </a:r>
          <a:r>
            <a:rPr lang="cs-CZ" sz="2600" kern="1200" dirty="0" err="1"/>
            <a:t>paddlers</a:t>
          </a:r>
          <a:r>
            <a:rPr lang="cs-CZ" sz="2600" kern="1200" dirty="0"/>
            <a:t> </a:t>
          </a:r>
          <a:r>
            <a:rPr lang="cs-CZ" sz="2600" kern="1200" dirty="0" err="1"/>
            <a:t>bigger</a:t>
          </a:r>
          <a:r>
            <a:rPr lang="cs-CZ" sz="2600" kern="1200" dirty="0"/>
            <a:t>, </a:t>
          </a:r>
          <a:r>
            <a:rPr lang="cs-CZ" sz="2600" kern="1200" dirty="0" err="1"/>
            <a:t>stronger</a:t>
          </a:r>
          <a:r>
            <a:rPr lang="cs-CZ" sz="2600" kern="1200" dirty="0"/>
            <a:t>…</a:t>
          </a:r>
          <a:endParaRPr lang="en-US" sz="2600" kern="1200" dirty="0"/>
        </a:p>
      </dsp:txBody>
      <dsp:txXfrm>
        <a:off x="4288794" y="2436976"/>
        <a:ext cx="3479899" cy="208793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A2DFC-F09D-44C6-AADD-F93B3C1FB39C}">
      <dsp:nvSpPr>
        <dsp:cNvPr id="0" name=""/>
        <dsp:cNvSpPr/>
      </dsp:nvSpPr>
      <dsp:spPr>
        <a:xfrm>
          <a:off x="0" y="163678"/>
          <a:ext cx="4119880" cy="20661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2300" kern="1200" dirty="0"/>
            <a:t>Not </a:t>
          </a:r>
          <a:r>
            <a:rPr lang="cs-CZ" sz="2300" kern="1200" dirty="0" err="1"/>
            <a:t>every</a:t>
          </a:r>
          <a:r>
            <a:rPr lang="cs-CZ" sz="2300" kern="1200" dirty="0"/>
            <a:t> somatotype </a:t>
          </a:r>
          <a:r>
            <a:rPr lang="cs-CZ" sz="2300" kern="1200" dirty="0" err="1"/>
            <a:t>can</a:t>
          </a:r>
          <a:r>
            <a:rPr lang="cs-CZ" sz="2300" kern="1200" dirty="0"/>
            <a:t> </a:t>
          </a:r>
          <a:r>
            <a:rPr lang="cs-CZ" sz="2300" kern="1200" dirty="0" err="1"/>
            <a:t>be</a:t>
          </a:r>
          <a:r>
            <a:rPr lang="cs-CZ" sz="2300" kern="1200" dirty="0"/>
            <a:t> </a:t>
          </a:r>
          <a:r>
            <a:rPr lang="cs-CZ" sz="2300" kern="1200" dirty="0" err="1"/>
            <a:t>successful</a:t>
          </a:r>
          <a:r>
            <a:rPr lang="cs-CZ" sz="2300" kern="1200" dirty="0"/>
            <a:t> – </a:t>
          </a:r>
          <a:r>
            <a:rPr lang="cs-CZ" sz="2300" kern="1200" dirty="0" err="1"/>
            <a:t>height</a:t>
          </a:r>
          <a:r>
            <a:rPr lang="cs-CZ" sz="2300" kern="1200" dirty="0"/>
            <a:t> </a:t>
          </a:r>
          <a:r>
            <a:rPr lang="cs-CZ" sz="2300" kern="1200" dirty="0" err="1"/>
            <a:t>over</a:t>
          </a:r>
          <a:r>
            <a:rPr lang="cs-CZ" sz="2300" kern="1200" dirty="0"/>
            <a:t> 185 cm and </a:t>
          </a:r>
          <a:r>
            <a:rPr lang="cs-CZ" sz="2300" kern="1200" dirty="0" err="1"/>
            <a:t>weight</a:t>
          </a:r>
          <a:r>
            <a:rPr lang="cs-CZ" sz="2300" kern="1200" dirty="0"/>
            <a:t> </a:t>
          </a:r>
          <a:r>
            <a:rPr lang="cs-CZ" sz="2300" kern="1200" dirty="0" err="1"/>
            <a:t>over</a:t>
          </a:r>
          <a:r>
            <a:rPr lang="cs-CZ" sz="2300" kern="1200" dirty="0"/>
            <a:t> 85 </a:t>
          </a:r>
          <a:r>
            <a:rPr lang="cs-CZ" sz="2300" kern="1200" dirty="0" err="1"/>
            <a:t>is</a:t>
          </a:r>
          <a:r>
            <a:rPr lang="cs-CZ" sz="2300" kern="1200" dirty="0"/>
            <a:t> </a:t>
          </a:r>
          <a:r>
            <a:rPr lang="cs-CZ" sz="2300" kern="1200" dirty="0" err="1"/>
            <a:t>eliminating</a:t>
          </a:r>
          <a:r>
            <a:rPr lang="cs-CZ" sz="2300" kern="1200" dirty="0"/>
            <a:t>. </a:t>
          </a:r>
          <a:endParaRPr lang="en-US" sz="2300" kern="1200" dirty="0"/>
        </a:p>
      </dsp:txBody>
      <dsp:txXfrm>
        <a:off x="100863" y="264541"/>
        <a:ext cx="3918154" cy="1864457"/>
      </dsp:txXfrm>
    </dsp:sp>
    <dsp:sp modelId="{1182102A-381F-4FD8-ABD0-A8408EBE9F8A}">
      <dsp:nvSpPr>
        <dsp:cNvPr id="0" name=""/>
        <dsp:cNvSpPr/>
      </dsp:nvSpPr>
      <dsp:spPr>
        <a:xfrm>
          <a:off x="0" y="2296101"/>
          <a:ext cx="4119880" cy="20661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2300" kern="1200" dirty="0"/>
            <a:t>Body </a:t>
          </a:r>
          <a:r>
            <a:rPr lang="cs-CZ" sz="2300" kern="1200" dirty="0" err="1"/>
            <a:t>morphology</a:t>
          </a:r>
          <a:r>
            <a:rPr lang="cs-CZ" sz="2300" kern="1200" dirty="0"/>
            <a:t> </a:t>
          </a:r>
          <a:r>
            <a:rPr lang="cs-CZ" sz="2300" kern="1200" dirty="0" err="1"/>
            <a:t>of</a:t>
          </a:r>
          <a:r>
            <a:rPr lang="cs-CZ" sz="2300" kern="1200" dirty="0"/>
            <a:t> </a:t>
          </a:r>
          <a:r>
            <a:rPr lang="cs-CZ" sz="2300" kern="1200" dirty="0" err="1"/>
            <a:t>the</a:t>
          </a:r>
          <a:r>
            <a:rPr lang="cs-CZ" sz="2300" kern="1200" dirty="0"/>
            <a:t> top-level </a:t>
          </a:r>
          <a:r>
            <a:rPr lang="cs-CZ" sz="2300" kern="1200" dirty="0" err="1"/>
            <a:t>canoe</a:t>
          </a:r>
          <a:r>
            <a:rPr lang="cs-CZ" sz="2300" kern="1200" dirty="0"/>
            <a:t> slalom </a:t>
          </a:r>
          <a:r>
            <a:rPr lang="cs-CZ" sz="2300" kern="1200" dirty="0" err="1"/>
            <a:t>paddlers</a:t>
          </a:r>
          <a:r>
            <a:rPr lang="cs-CZ" sz="2300" kern="1200" dirty="0"/>
            <a:t> </a:t>
          </a:r>
          <a:r>
            <a:rPr lang="cs-CZ" sz="2300" kern="1200" dirty="0" err="1"/>
            <a:t>is</a:t>
          </a:r>
          <a:r>
            <a:rPr lang="cs-CZ" sz="2300" kern="1200" dirty="0"/>
            <a:t> </a:t>
          </a:r>
          <a:r>
            <a:rPr lang="cs-CZ" sz="2300" kern="1200" dirty="0" err="1"/>
            <a:t>surprisingly</a:t>
          </a:r>
          <a:r>
            <a:rPr lang="cs-CZ" sz="2300" kern="1200" dirty="0"/>
            <a:t> very </a:t>
          </a:r>
          <a:r>
            <a:rPr lang="cs-CZ" sz="2300" kern="1200" dirty="0" err="1"/>
            <a:t>consistent</a:t>
          </a:r>
          <a:r>
            <a:rPr lang="cs-CZ" sz="2300" kern="1200" dirty="0"/>
            <a:t> (</a:t>
          </a:r>
          <a:r>
            <a:rPr lang="cs-CZ" sz="2300" b="0" i="0" kern="1200" dirty="0"/>
            <a:t>~180 cm, ~75 kg, </a:t>
          </a:r>
          <a:r>
            <a:rPr lang="cs-CZ" sz="2300" b="0" i="0" kern="1200" dirty="0" err="1"/>
            <a:t>ectomorphic</a:t>
          </a:r>
          <a:r>
            <a:rPr lang="cs-CZ" sz="2300" b="0" i="0" kern="1200" dirty="0"/>
            <a:t> </a:t>
          </a:r>
          <a:r>
            <a:rPr lang="cs-CZ" sz="2300" b="0" i="0" kern="1200" dirty="0" err="1"/>
            <a:t>mesomorph</a:t>
          </a:r>
          <a:r>
            <a:rPr lang="cs-CZ" sz="2300" b="0" i="0" kern="1200" dirty="0"/>
            <a:t>)</a:t>
          </a:r>
          <a:r>
            <a:rPr lang="cs-CZ" sz="2300" kern="1200" dirty="0"/>
            <a:t>. </a:t>
          </a:r>
          <a:endParaRPr lang="en-US" sz="2300" kern="1200" dirty="0"/>
        </a:p>
      </dsp:txBody>
      <dsp:txXfrm>
        <a:off x="100863" y="2396964"/>
        <a:ext cx="3918154" cy="186445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A2DFC-F09D-44C6-AADD-F93B3C1FB39C}">
      <dsp:nvSpPr>
        <dsp:cNvPr id="0" name=""/>
        <dsp:cNvSpPr/>
      </dsp:nvSpPr>
      <dsp:spPr>
        <a:xfrm>
          <a:off x="0" y="25633"/>
          <a:ext cx="3876040" cy="19694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2700" kern="1200" dirty="0"/>
            <a:t>C1 </a:t>
          </a:r>
          <a:r>
            <a:rPr lang="cs-CZ" sz="2700" kern="1200" dirty="0" err="1"/>
            <a:t>paddlers</a:t>
          </a:r>
          <a:r>
            <a:rPr lang="cs-CZ" sz="2700" kern="1200" dirty="0"/>
            <a:t> are not </a:t>
          </a:r>
          <a:r>
            <a:rPr lang="cs-CZ" sz="2700" kern="1200" dirty="0" err="1"/>
            <a:t>taller</a:t>
          </a:r>
          <a:r>
            <a:rPr lang="cs-CZ" sz="2700" kern="1200" dirty="0"/>
            <a:t> </a:t>
          </a:r>
          <a:r>
            <a:rPr lang="cs-CZ" sz="2700" kern="1200" dirty="0" err="1"/>
            <a:t>than</a:t>
          </a:r>
          <a:r>
            <a:rPr lang="cs-CZ" sz="2700" kern="1200" dirty="0"/>
            <a:t> K1 </a:t>
          </a:r>
          <a:r>
            <a:rPr lang="cs-CZ" sz="2700" kern="1200" dirty="0" err="1"/>
            <a:t>paddlers</a:t>
          </a:r>
          <a:r>
            <a:rPr lang="cs-CZ" sz="2700" kern="1200" dirty="0"/>
            <a:t>. </a:t>
          </a:r>
          <a:endParaRPr lang="en-US" sz="2700" kern="1200" dirty="0"/>
        </a:p>
      </dsp:txBody>
      <dsp:txXfrm>
        <a:off x="96140" y="121773"/>
        <a:ext cx="3683760" cy="1777159"/>
      </dsp:txXfrm>
    </dsp:sp>
    <dsp:sp modelId="{1182102A-381F-4FD8-ABD0-A8408EBE9F8A}">
      <dsp:nvSpPr>
        <dsp:cNvPr id="0" name=""/>
        <dsp:cNvSpPr/>
      </dsp:nvSpPr>
      <dsp:spPr>
        <a:xfrm>
          <a:off x="0" y="2072832"/>
          <a:ext cx="3876040" cy="19694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2700" kern="1200" dirty="0" err="1"/>
            <a:t>There</a:t>
          </a:r>
          <a:r>
            <a:rPr lang="cs-CZ" sz="2700" kern="1200" dirty="0"/>
            <a:t> are not </a:t>
          </a:r>
          <a:r>
            <a:rPr lang="cs-CZ" sz="2700" kern="1200" dirty="0" err="1"/>
            <a:t>significant</a:t>
          </a:r>
          <a:r>
            <a:rPr lang="cs-CZ" sz="2700" kern="1200" dirty="0"/>
            <a:t> </a:t>
          </a:r>
          <a:r>
            <a:rPr lang="cs-CZ" sz="2700" kern="1200" dirty="0" err="1"/>
            <a:t>differences</a:t>
          </a:r>
          <a:r>
            <a:rPr lang="cs-CZ" sz="2700" kern="1200" dirty="0"/>
            <a:t> </a:t>
          </a:r>
          <a:r>
            <a:rPr lang="cs-CZ" sz="2700" kern="1200" dirty="0" err="1"/>
            <a:t>between</a:t>
          </a:r>
          <a:r>
            <a:rPr lang="cs-CZ" sz="2700" kern="1200" dirty="0"/>
            <a:t> C1 and K1 </a:t>
          </a:r>
          <a:r>
            <a:rPr lang="cs-CZ" sz="2700" kern="1200" dirty="0" err="1"/>
            <a:t>paddlers</a:t>
          </a:r>
          <a:r>
            <a:rPr lang="cs-CZ" sz="2700" kern="1200" dirty="0"/>
            <a:t>.</a:t>
          </a:r>
          <a:endParaRPr lang="en-US" sz="2700" kern="1200" dirty="0"/>
        </a:p>
      </dsp:txBody>
      <dsp:txXfrm>
        <a:off x="96140" y="2168972"/>
        <a:ext cx="3683760" cy="177715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A2DFC-F09D-44C6-AADD-F93B3C1FB39C}">
      <dsp:nvSpPr>
        <dsp:cNvPr id="0" name=""/>
        <dsp:cNvSpPr/>
      </dsp:nvSpPr>
      <dsp:spPr>
        <a:xfrm>
          <a:off x="0" y="65502"/>
          <a:ext cx="4038600" cy="21974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800" kern="1200" dirty="0" err="1"/>
            <a:t>Arm-span</a:t>
          </a:r>
          <a:r>
            <a:rPr lang="cs-CZ" sz="1800" kern="1200" dirty="0"/>
            <a:t> </a:t>
          </a:r>
          <a:r>
            <a:rPr lang="cs-CZ" sz="1800" kern="1200" dirty="0" err="1"/>
            <a:t>is</a:t>
          </a:r>
          <a:r>
            <a:rPr lang="cs-CZ" sz="1800" kern="1200" dirty="0"/>
            <a:t> not a </a:t>
          </a:r>
          <a:r>
            <a:rPr lang="cs-CZ" sz="1800" kern="1200" dirty="0" err="1"/>
            <a:t>good</a:t>
          </a:r>
          <a:r>
            <a:rPr lang="cs-CZ" sz="1800" kern="1200" dirty="0"/>
            <a:t> </a:t>
          </a:r>
          <a:r>
            <a:rPr lang="cs-CZ" sz="1800" kern="1200" dirty="0" err="1"/>
            <a:t>predictor</a:t>
          </a:r>
          <a:r>
            <a:rPr lang="cs-CZ" sz="1800" kern="1200" dirty="0"/>
            <a:t> </a:t>
          </a:r>
          <a:r>
            <a:rPr lang="cs-CZ" sz="1800" kern="1200" dirty="0" err="1"/>
            <a:t>of</a:t>
          </a:r>
          <a:r>
            <a:rPr lang="cs-CZ" sz="1800" kern="1200" dirty="0"/>
            <a:t> </a:t>
          </a:r>
          <a:r>
            <a:rPr lang="cs-CZ" sz="1800" kern="1200" dirty="0" err="1"/>
            <a:t>canoe</a:t>
          </a:r>
          <a:r>
            <a:rPr lang="cs-CZ" sz="1800" kern="1200" dirty="0"/>
            <a:t> slalom performance. </a:t>
          </a:r>
          <a:r>
            <a:rPr lang="cs-CZ" sz="1800" kern="1200" dirty="0" err="1"/>
            <a:t>Larger</a:t>
          </a:r>
          <a:r>
            <a:rPr lang="cs-CZ" sz="1800" kern="1200" dirty="0"/>
            <a:t> </a:t>
          </a:r>
          <a:r>
            <a:rPr lang="cs-CZ" sz="1800" kern="1200" dirty="0" err="1"/>
            <a:t>arm-span</a:t>
          </a:r>
          <a:r>
            <a:rPr lang="cs-CZ" sz="1800" kern="1200" dirty="0"/>
            <a:t> </a:t>
          </a:r>
          <a:r>
            <a:rPr lang="cs-CZ" sz="1800" kern="1200" dirty="0" err="1"/>
            <a:t>is</a:t>
          </a:r>
          <a:r>
            <a:rPr lang="cs-CZ" sz="1800" kern="1200" dirty="0"/>
            <a:t> </a:t>
          </a:r>
          <a:r>
            <a:rPr lang="cs-CZ" sz="1800" kern="1200" dirty="0" err="1"/>
            <a:t>better</a:t>
          </a:r>
          <a:r>
            <a:rPr lang="cs-CZ" sz="1800" kern="1200" dirty="0"/>
            <a:t> </a:t>
          </a:r>
          <a:r>
            <a:rPr lang="cs-CZ" sz="1800" kern="1200" dirty="0" err="1"/>
            <a:t>for</a:t>
          </a:r>
          <a:r>
            <a:rPr lang="cs-CZ" sz="1800" kern="1200" dirty="0"/>
            <a:t> </a:t>
          </a:r>
          <a:r>
            <a:rPr lang="cs-CZ" sz="1800" kern="1200" dirty="0" err="1"/>
            <a:t>cyclic</a:t>
          </a:r>
          <a:r>
            <a:rPr lang="cs-CZ" sz="1800" kern="1200" dirty="0"/>
            <a:t> </a:t>
          </a:r>
          <a:r>
            <a:rPr lang="cs-CZ" sz="1800" kern="1200" dirty="0" err="1"/>
            <a:t>motion</a:t>
          </a:r>
          <a:r>
            <a:rPr lang="cs-CZ" sz="1800" kern="1200" dirty="0"/>
            <a:t> but not </a:t>
          </a:r>
          <a:r>
            <a:rPr lang="cs-CZ" sz="1800" kern="1200" dirty="0" err="1"/>
            <a:t>for</a:t>
          </a:r>
          <a:r>
            <a:rPr lang="cs-CZ" sz="1800" kern="1200" dirty="0"/>
            <a:t> </a:t>
          </a:r>
          <a:r>
            <a:rPr lang="cs-CZ" sz="1800" kern="1200" dirty="0" err="1"/>
            <a:t>acceleration</a:t>
          </a:r>
          <a:r>
            <a:rPr lang="cs-CZ" sz="1800" kern="1200" dirty="0"/>
            <a:t>. </a:t>
          </a:r>
          <a:endParaRPr lang="en-US" sz="1800" kern="1200" dirty="0"/>
        </a:p>
      </dsp:txBody>
      <dsp:txXfrm>
        <a:off x="107272" y="172774"/>
        <a:ext cx="3824056" cy="1982935"/>
      </dsp:txXfrm>
    </dsp:sp>
    <dsp:sp modelId="{1182102A-381F-4FD8-ABD0-A8408EBE9F8A}">
      <dsp:nvSpPr>
        <dsp:cNvPr id="0" name=""/>
        <dsp:cNvSpPr/>
      </dsp:nvSpPr>
      <dsp:spPr>
        <a:xfrm>
          <a:off x="0" y="2288901"/>
          <a:ext cx="4038600" cy="21974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800" kern="1200" dirty="0" err="1"/>
            <a:t>Too</a:t>
          </a:r>
          <a:r>
            <a:rPr lang="cs-CZ" sz="1800" kern="1200" dirty="0"/>
            <a:t> </a:t>
          </a:r>
          <a:r>
            <a:rPr lang="cs-CZ" sz="1800" kern="1200" dirty="0" err="1"/>
            <a:t>large</a:t>
          </a:r>
          <a:r>
            <a:rPr lang="cs-CZ" sz="1800" kern="1200" dirty="0"/>
            <a:t> </a:t>
          </a:r>
          <a:r>
            <a:rPr lang="cs-CZ" sz="1800" kern="1200" dirty="0" err="1"/>
            <a:t>arm-span</a:t>
          </a:r>
          <a:r>
            <a:rPr lang="cs-CZ" sz="1800" kern="1200" dirty="0"/>
            <a:t> </a:t>
          </a:r>
          <a:r>
            <a:rPr lang="cs-CZ" sz="1800" kern="1200" dirty="0" err="1"/>
            <a:t>could</a:t>
          </a:r>
          <a:r>
            <a:rPr lang="cs-CZ" sz="1800" kern="1200" dirty="0"/>
            <a:t> </a:t>
          </a:r>
          <a:r>
            <a:rPr lang="cs-CZ" sz="1800" kern="1200" dirty="0" err="1"/>
            <a:t>be</a:t>
          </a:r>
          <a:r>
            <a:rPr lang="cs-CZ" sz="1800" kern="1200" dirty="0"/>
            <a:t> </a:t>
          </a:r>
          <a:r>
            <a:rPr lang="cs-CZ" sz="1800" kern="1200" dirty="0" err="1"/>
            <a:t>deliminating</a:t>
          </a:r>
          <a:r>
            <a:rPr lang="cs-CZ" sz="1800" kern="1200" dirty="0"/>
            <a:t> </a:t>
          </a:r>
          <a:r>
            <a:rPr lang="cs-CZ" sz="1800" kern="1200" dirty="0" err="1"/>
            <a:t>factor</a:t>
          </a:r>
          <a:r>
            <a:rPr lang="cs-CZ" sz="1800" kern="1200" dirty="0"/>
            <a:t>: </a:t>
          </a:r>
          <a:r>
            <a:rPr lang="cs-CZ" sz="1800" kern="1200" dirty="0" err="1"/>
            <a:t>it</a:t>
          </a:r>
          <a:r>
            <a:rPr lang="cs-CZ" sz="1800" kern="1200" dirty="0"/>
            <a:t> </a:t>
          </a:r>
          <a:r>
            <a:rPr lang="cs-CZ" sz="1800" kern="1200" dirty="0" err="1"/>
            <a:t>is</a:t>
          </a:r>
          <a:r>
            <a:rPr lang="cs-CZ" sz="1800" kern="1200" dirty="0"/>
            <a:t> very </a:t>
          </a:r>
          <a:r>
            <a:rPr lang="cs-CZ" sz="1800" kern="1200" dirty="0" err="1"/>
            <a:t>strength</a:t>
          </a:r>
          <a:r>
            <a:rPr lang="cs-CZ" sz="1800" kern="1200" dirty="0"/>
            <a:t> and </a:t>
          </a:r>
          <a:r>
            <a:rPr lang="cs-CZ" sz="1800" kern="1200" dirty="0" err="1"/>
            <a:t>power</a:t>
          </a:r>
          <a:r>
            <a:rPr lang="cs-CZ" sz="1800" kern="1200" dirty="0"/>
            <a:t> </a:t>
          </a:r>
          <a:r>
            <a:rPr lang="cs-CZ" sz="1800" kern="1200" dirty="0" err="1"/>
            <a:t>demanding</a:t>
          </a:r>
          <a:r>
            <a:rPr lang="cs-CZ" sz="1800" kern="1200" dirty="0"/>
            <a:t> to </a:t>
          </a:r>
          <a:r>
            <a:rPr lang="cs-CZ" sz="1800" kern="1200" dirty="0" err="1"/>
            <a:t>move</a:t>
          </a:r>
          <a:r>
            <a:rPr lang="cs-CZ" sz="1800" kern="1200" dirty="0"/>
            <a:t> long </a:t>
          </a:r>
          <a:r>
            <a:rPr lang="cs-CZ" sz="1800" kern="1200" dirty="0" err="1"/>
            <a:t>arms</a:t>
          </a:r>
          <a:r>
            <a:rPr lang="cs-CZ" sz="1800" kern="1200" dirty="0"/>
            <a:t>. </a:t>
          </a:r>
          <a:r>
            <a:rPr lang="cs-CZ" sz="1800" kern="1200" dirty="0" err="1"/>
            <a:t>Strength</a:t>
          </a:r>
          <a:r>
            <a:rPr lang="cs-CZ" sz="1800" kern="1200" dirty="0"/>
            <a:t> and </a:t>
          </a:r>
          <a:r>
            <a:rPr lang="cs-CZ" sz="1800" kern="1200" dirty="0" err="1"/>
            <a:t>power</a:t>
          </a:r>
          <a:r>
            <a:rPr lang="cs-CZ" sz="1800" kern="1200" dirty="0"/>
            <a:t> </a:t>
          </a:r>
          <a:r>
            <a:rPr lang="cs-CZ" sz="1800" kern="1200" dirty="0" err="1"/>
            <a:t>need</a:t>
          </a:r>
          <a:r>
            <a:rPr lang="cs-CZ" sz="1800" kern="1200" dirty="0"/>
            <a:t> </a:t>
          </a:r>
          <a:r>
            <a:rPr lang="cs-CZ" sz="1800" kern="1200" dirty="0" err="1"/>
            <a:t>muscles</a:t>
          </a:r>
          <a:r>
            <a:rPr lang="cs-CZ" sz="1800" kern="1200" dirty="0"/>
            <a:t> and </a:t>
          </a:r>
          <a:r>
            <a:rPr lang="cs-CZ" sz="1800" kern="1200" dirty="0" err="1"/>
            <a:t>muscles</a:t>
          </a:r>
          <a:r>
            <a:rPr lang="cs-CZ" sz="1800" kern="1200" dirty="0"/>
            <a:t> </a:t>
          </a:r>
          <a:r>
            <a:rPr lang="cs-CZ" sz="1800" kern="1200" dirty="0" err="1"/>
            <a:t>mean</a:t>
          </a:r>
          <a:r>
            <a:rPr lang="cs-CZ" sz="1800" kern="1200" dirty="0"/>
            <a:t> body </a:t>
          </a:r>
          <a:r>
            <a:rPr lang="cs-CZ" sz="1800" kern="1200" dirty="0" err="1"/>
            <a:t>weight</a:t>
          </a:r>
          <a:r>
            <a:rPr lang="cs-CZ" sz="1800" kern="1200" dirty="0"/>
            <a:t> </a:t>
          </a:r>
          <a:r>
            <a:rPr lang="cs-CZ" sz="1800" kern="1200" dirty="0" err="1"/>
            <a:t>which</a:t>
          </a:r>
          <a:r>
            <a:rPr lang="cs-CZ" sz="1800" kern="1200" dirty="0"/>
            <a:t> </a:t>
          </a:r>
          <a:r>
            <a:rPr lang="cs-CZ" sz="1800" kern="1200" dirty="0" err="1"/>
            <a:t>should</a:t>
          </a:r>
          <a:r>
            <a:rPr lang="cs-CZ" sz="1800" kern="1200" dirty="0"/>
            <a:t> </a:t>
          </a:r>
          <a:r>
            <a:rPr lang="cs-CZ" sz="1800" kern="1200" dirty="0" err="1"/>
            <a:t>always</a:t>
          </a:r>
          <a:r>
            <a:rPr lang="cs-CZ" sz="1800" kern="1200" dirty="0"/>
            <a:t>  </a:t>
          </a:r>
          <a:r>
            <a:rPr lang="cs-CZ" sz="1800" kern="1200" dirty="0" err="1"/>
            <a:t>be</a:t>
          </a:r>
          <a:r>
            <a:rPr lang="cs-CZ" sz="1800" kern="1200" dirty="0"/>
            <a:t> &lt; 85 kg.</a:t>
          </a:r>
          <a:endParaRPr lang="en-US" sz="1800" kern="1200" dirty="0"/>
        </a:p>
      </dsp:txBody>
      <dsp:txXfrm>
        <a:off x="107272" y="2396173"/>
        <a:ext cx="3824056" cy="198293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AE7B56-82BB-46CD-9F03-DFB4C7DDF6A6}">
      <dsp:nvSpPr>
        <dsp:cNvPr id="0" name=""/>
        <dsp:cNvSpPr/>
      </dsp:nvSpPr>
      <dsp:spPr>
        <a:xfrm>
          <a:off x="1003142" y="2088"/>
          <a:ext cx="4012568" cy="10817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855" tIns="274769" rIns="77855" bIns="27476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Maximize upper-body muscularity, strength, and power. Arm girth &gt; 35 cm, chest &gt; 100 (105) cm.</a:t>
          </a:r>
          <a:r>
            <a:rPr lang="cs-CZ" sz="1400" kern="1200" dirty="0"/>
            <a:t> </a:t>
          </a:r>
          <a:r>
            <a:rPr lang="cs-CZ" sz="1400" kern="1200" dirty="0" err="1"/>
            <a:t>Periodized</a:t>
          </a:r>
          <a:r>
            <a:rPr lang="cs-CZ" sz="1400" kern="1200" dirty="0"/>
            <a:t> </a:t>
          </a:r>
          <a:r>
            <a:rPr lang="cs-CZ" sz="1400" kern="1200" dirty="0" err="1"/>
            <a:t>strength</a:t>
          </a:r>
          <a:r>
            <a:rPr lang="cs-CZ" sz="1400" kern="1200" dirty="0"/>
            <a:t> &amp; </a:t>
          </a:r>
          <a:r>
            <a:rPr lang="cs-CZ" sz="1400" kern="1200" dirty="0" err="1"/>
            <a:t>conditiong</a:t>
          </a:r>
          <a:r>
            <a:rPr lang="cs-CZ" sz="1400" kern="1200" dirty="0"/>
            <a:t> </a:t>
          </a:r>
          <a:r>
            <a:rPr lang="cs-CZ" sz="1400" kern="1200" dirty="0" err="1"/>
            <a:t>programme</a:t>
          </a:r>
          <a:r>
            <a:rPr lang="cs-CZ" sz="1400" kern="1200" dirty="0"/>
            <a:t> </a:t>
          </a:r>
          <a:r>
            <a:rPr lang="cs-CZ" sz="1400" kern="1200" dirty="0" err="1"/>
            <a:t>is</a:t>
          </a:r>
          <a:r>
            <a:rPr lang="cs-CZ" sz="1400" kern="1200" dirty="0"/>
            <a:t> </a:t>
          </a:r>
          <a:r>
            <a:rPr lang="cs-CZ" sz="1400" kern="1200" dirty="0" err="1"/>
            <a:t>extremely</a:t>
          </a:r>
          <a:r>
            <a:rPr lang="cs-CZ" sz="1400" kern="1200" dirty="0"/>
            <a:t> </a:t>
          </a:r>
          <a:r>
            <a:rPr lang="cs-CZ" sz="1400" kern="1200" dirty="0" err="1"/>
            <a:t>important</a:t>
          </a:r>
          <a:r>
            <a:rPr lang="cs-CZ" sz="1400" kern="1200" dirty="0"/>
            <a:t>. </a:t>
          </a:r>
          <a:r>
            <a:rPr lang="en-US" sz="1400" kern="1200" dirty="0"/>
            <a:t> </a:t>
          </a:r>
        </a:p>
      </dsp:txBody>
      <dsp:txXfrm>
        <a:off x="1003142" y="2088"/>
        <a:ext cx="4012568" cy="1081767"/>
      </dsp:txXfrm>
    </dsp:sp>
    <dsp:sp modelId="{0C41BB99-3EC4-4E01-8FC3-036B7C00DC96}">
      <dsp:nvSpPr>
        <dsp:cNvPr id="0" name=""/>
        <dsp:cNvSpPr/>
      </dsp:nvSpPr>
      <dsp:spPr>
        <a:xfrm>
          <a:off x="0" y="2088"/>
          <a:ext cx="1003142" cy="108176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083" tIns="106855" rIns="53083" bIns="106855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800" kern="1200" dirty="0"/>
            <a:t>1</a:t>
          </a:r>
          <a:endParaRPr lang="en-US" sz="1800" kern="1200" dirty="0"/>
        </a:p>
      </dsp:txBody>
      <dsp:txXfrm>
        <a:off x="0" y="2088"/>
        <a:ext cx="1003142" cy="1081767"/>
      </dsp:txXfrm>
    </dsp:sp>
    <dsp:sp modelId="{0E240025-510C-4259-9190-8B0F1F8D9D55}">
      <dsp:nvSpPr>
        <dsp:cNvPr id="0" name=""/>
        <dsp:cNvSpPr/>
      </dsp:nvSpPr>
      <dsp:spPr>
        <a:xfrm>
          <a:off x="1003142" y="1148761"/>
          <a:ext cx="4012568" cy="10817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855" tIns="274769" rIns="77855" bIns="27476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Keep lower-body lean, no hypertrophy of lower limbs. </a:t>
          </a:r>
          <a:r>
            <a:rPr lang="cs-CZ" sz="1400" kern="1200" dirty="0"/>
            <a:t>Do just </a:t>
          </a:r>
          <a:r>
            <a:rPr lang="cs-CZ" sz="1400" kern="1200" dirty="0" err="1"/>
            <a:t>exercise</a:t>
          </a:r>
          <a:r>
            <a:rPr lang="cs-CZ" sz="1400" kern="1200" dirty="0"/>
            <a:t> </a:t>
          </a:r>
          <a:r>
            <a:rPr lang="cs-CZ" sz="1400" kern="1200" dirty="0" err="1"/>
            <a:t>that</a:t>
          </a:r>
          <a:r>
            <a:rPr lang="cs-CZ" sz="1400" kern="1200" dirty="0"/>
            <a:t> </a:t>
          </a:r>
          <a:r>
            <a:rPr lang="cs-CZ" sz="1400" kern="1200" dirty="0" err="1"/>
            <a:t>does</a:t>
          </a:r>
          <a:r>
            <a:rPr lang="cs-CZ" sz="1400" kern="1200" dirty="0"/>
            <a:t> not lead to </a:t>
          </a:r>
          <a:r>
            <a:rPr lang="cs-CZ" sz="1400" kern="1200" dirty="0" err="1"/>
            <a:t>leg´s</a:t>
          </a:r>
          <a:r>
            <a:rPr lang="cs-CZ" sz="1400" kern="1200" dirty="0"/>
            <a:t> </a:t>
          </a:r>
          <a:r>
            <a:rPr lang="cs-CZ" sz="1400" kern="1200" dirty="0" err="1"/>
            <a:t>hypertrophy</a:t>
          </a:r>
          <a:r>
            <a:rPr lang="cs-CZ" sz="1400" kern="1200" dirty="0"/>
            <a:t>. </a:t>
          </a:r>
          <a:endParaRPr lang="en-US" sz="1400" kern="1200" dirty="0"/>
        </a:p>
      </dsp:txBody>
      <dsp:txXfrm>
        <a:off x="1003142" y="1148761"/>
        <a:ext cx="4012568" cy="1081767"/>
      </dsp:txXfrm>
    </dsp:sp>
    <dsp:sp modelId="{3476E209-92BD-4A46-8E41-2EF3C1694910}">
      <dsp:nvSpPr>
        <dsp:cNvPr id="0" name=""/>
        <dsp:cNvSpPr/>
      </dsp:nvSpPr>
      <dsp:spPr>
        <a:xfrm>
          <a:off x="0" y="1148761"/>
          <a:ext cx="1003142" cy="108176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083" tIns="106855" rIns="53083" bIns="106855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800" kern="1200" dirty="0"/>
            <a:t>2</a:t>
          </a:r>
          <a:endParaRPr lang="en-US" sz="1800" kern="1200" dirty="0"/>
        </a:p>
      </dsp:txBody>
      <dsp:txXfrm>
        <a:off x="0" y="1148761"/>
        <a:ext cx="1003142" cy="1081767"/>
      </dsp:txXfrm>
    </dsp:sp>
    <dsp:sp modelId="{642A0B1D-7644-4073-90C7-E716EEC5EF88}">
      <dsp:nvSpPr>
        <dsp:cNvPr id="0" name=""/>
        <dsp:cNvSpPr/>
      </dsp:nvSpPr>
      <dsp:spPr>
        <a:xfrm>
          <a:off x="1003142" y="2295434"/>
          <a:ext cx="4012568" cy="10817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855" tIns="274769" rIns="77855" bIns="27476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Keep body fat very low (&lt; 8 %).</a:t>
          </a:r>
          <a:r>
            <a:rPr lang="cs-CZ" sz="1400" kern="1200" dirty="0"/>
            <a:t> </a:t>
          </a:r>
          <a:r>
            <a:rPr lang="cs-CZ" sz="1400" kern="1200" dirty="0" err="1"/>
            <a:t>Combine</a:t>
          </a:r>
          <a:r>
            <a:rPr lang="cs-CZ" sz="1400" kern="1200" dirty="0"/>
            <a:t> </a:t>
          </a:r>
          <a:r>
            <a:rPr lang="cs-CZ" sz="1400" kern="1200" dirty="0" err="1"/>
            <a:t>strength</a:t>
          </a:r>
          <a:r>
            <a:rPr lang="cs-CZ" sz="1400" kern="1200" dirty="0"/>
            <a:t> and </a:t>
          </a:r>
          <a:r>
            <a:rPr lang="cs-CZ" sz="1400" kern="1200" dirty="0" err="1"/>
            <a:t>endurance</a:t>
          </a:r>
          <a:r>
            <a:rPr lang="cs-CZ" sz="1400" kern="1200" dirty="0"/>
            <a:t> </a:t>
          </a:r>
          <a:r>
            <a:rPr lang="cs-CZ" sz="1400" kern="1200" dirty="0" err="1"/>
            <a:t>activities</a:t>
          </a:r>
          <a:r>
            <a:rPr lang="cs-CZ" sz="1400" kern="1200" dirty="0"/>
            <a:t>.  </a:t>
          </a:r>
          <a:r>
            <a:rPr lang="en-US" sz="1400" kern="1200" dirty="0"/>
            <a:t> </a:t>
          </a:r>
        </a:p>
      </dsp:txBody>
      <dsp:txXfrm>
        <a:off x="1003142" y="2295434"/>
        <a:ext cx="4012568" cy="1081767"/>
      </dsp:txXfrm>
    </dsp:sp>
    <dsp:sp modelId="{725DE021-CFC0-4559-977D-40F4F83C9D4B}">
      <dsp:nvSpPr>
        <dsp:cNvPr id="0" name=""/>
        <dsp:cNvSpPr/>
      </dsp:nvSpPr>
      <dsp:spPr>
        <a:xfrm>
          <a:off x="0" y="2295434"/>
          <a:ext cx="1003142" cy="108176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083" tIns="106855" rIns="53083" bIns="106855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800" kern="1200" dirty="0"/>
            <a:t>3</a:t>
          </a:r>
          <a:endParaRPr lang="en-US" sz="1800" kern="1200" dirty="0"/>
        </a:p>
      </dsp:txBody>
      <dsp:txXfrm>
        <a:off x="0" y="2295434"/>
        <a:ext cx="1003142" cy="1081767"/>
      </dsp:txXfrm>
    </dsp:sp>
    <dsp:sp modelId="{375D2805-84D5-40CE-A527-42AE4E97E776}">
      <dsp:nvSpPr>
        <dsp:cNvPr id="0" name=""/>
        <dsp:cNvSpPr/>
      </dsp:nvSpPr>
      <dsp:spPr>
        <a:xfrm>
          <a:off x="1003142" y="3442107"/>
          <a:ext cx="4012568" cy="10817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855" tIns="274769" rIns="77855" bIns="27476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Do not exceed 85 kg. </a:t>
          </a:r>
          <a:r>
            <a:rPr lang="cs-CZ" sz="1400" kern="1200" dirty="0" err="1"/>
            <a:t>Over-weight</a:t>
          </a:r>
          <a:r>
            <a:rPr lang="cs-CZ" sz="1400" kern="1200" dirty="0"/>
            <a:t> </a:t>
          </a:r>
          <a:r>
            <a:rPr lang="cs-CZ" sz="1400" kern="1200" dirty="0" err="1"/>
            <a:t>is</a:t>
          </a:r>
          <a:r>
            <a:rPr lang="cs-CZ" sz="1400" kern="1200" dirty="0"/>
            <a:t> very </a:t>
          </a:r>
          <a:r>
            <a:rPr lang="cs-CZ" sz="1400" kern="1200" dirty="0" err="1"/>
            <a:t>disadvantageous</a:t>
          </a:r>
          <a:r>
            <a:rPr lang="cs-CZ" sz="1400" kern="1200" dirty="0"/>
            <a:t> </a:t>
          </a:r>
          <a:r>
            <a:rPr lang="cs-CZ" sz="1400" kern="1200" dirty="0" err="1"/>
            <a:t>for</a:t>
          </a:r>
          <a:r>
            <a:rPr lang="cs-CZ" sz="1400" kern="1200" dirty="0"/>
            <a:t> </a:t>
          </a:r>
          <a:r>
            <a:rPr lang="cs-CZ" sz="1400" kern="1200" dirty="0" err="1"/>
            <a:t>the</a:t>
          </a:r>
          <a:r>
            <a:rPr lang="cs-CZ" sz="1400" kern="1200" dirty="0"/>
            <a:t> </a:t>
          </a:r>
          <a:r>
            <a:rPr lang="cs-CZ" sz="1400" kern="1200" dirty="0" err="1"/>
            <a:t>boats</a:t>
          </a:r>
          <a:r>
            <a:rPr lang="cs-CZ" sz="1400" kern="1200" dirty="0"/>
            <a:t> </a:t>
          </a:r>
          <a:r>
            <a:rPr lang="cs-CZ" sz="1400" kern="1200" dirty="0" err="1"/>
            <a:t>after</a:t>
          </a:r>
          <a:r>
            <a:rPr lang="cs-CZ" sz="1400" kern="1200" dirty="0"/>
            <a:t> 2005. </a:t>
          </a:r>
          <a:endParaRPr lang="en-US" sz="1400" kern="1200" dirty="0"/>
        </a:p>
      </dsp:txBody>
      <dsp:txXfrm>
        <a:off x="1003142" y="3442107"/>
        <a:ext cx="4012568" cy="1081767"/>
      </dsp:txXfrm>
    </dsp:sp>
    <dsp:sp modelId="{BBA82C4D-A274-42C8-8EAD-B6A90A10157C}">
      <dsp:nvSpPr>
        <dsp:cNvPr id="0" name=""/>
        <dsp:cNvSpPr/>
      </dsp:nvSpPr>
      <dsp:spPr>
        <a:xfrm>
          <a:off x="0" y="3442107"/>
          <a:ext cx="1003142" cy="108176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083" tIns="106855" rIns="53083" bIns="106855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800" kern="1200" dirty="0"/>
            <a:t>4</a:t>
          </a:r>
          <a:endParaRPr lang="en-US" sz="1800" kern="1200" dirty="0"/>
        </a:p>
      </dsp:txBody>
      <dsp:txXfrm>
        <a:off x="0" y="3442107"/>
        <a:ext cx="1003142" cy="108176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3DE3F4-F046-4035-87D3-0CDCF481297D}">
      <dsp:nvSpPr>
        <dsp:cNvPr id="0" name=""/>
        <dsp:cNvSpPr/>
      </dsp:nvSpPr>
      <dsp:spPr>
        <a:xfrm>
          <a:off x="379" y="453777"/>
          <a:ext cx="3105929" cy="94730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600" kern="1200" dirty="0" err="1"/>
            <a:t>We</a:t>
          </a:r>
          <a:r>
            <a:rPr lang="cs-CZ" sz="1600" kern="1200" dirty="0"/>
            <a:t> do not </a:t>
          </a:r>
          <a:r>
            <a:rPr lang="cs-CZ" sz="1600" kern="1200" dirty="0" err="1"/>
            <a:t>know</a:t>
          </a:r>
          <a:r>
            <a:rPr lang="cs-CZ" sz="1600" kern="1200" dirty="0"/>
            <a:t> a lot. </a:t>
          </a:r>
          <a:r>
            <a:rPr lang="cs-CZ" sz="1600" kern="1200" dirty="0" err="1"/>
            <a:t>Women</a:t>
          </a:r>
          <a:r>
            <a:rPr lang="cs-CZ" sz="1600" kern="1200" dirty="0"/>
            <a:t> are not in </a:t>
          </a:r>
          <a:r>
            <a:rPr lang="cs-CZ" sz="1600" kern="1200" dirty="0" err="1"/>
            <a:t>the</a:t>
          </a:r>
          <a:r>
            <a:rPr lang="cs-CZ" sz="1600" kern="1200" dirty="0"/>
            <a:t> </a:t>
          </a:r>
          <a:r>
            <a:rPr lang="cs-CZ" sz="1600" kern="1200" dirty="0" err="1"/>
            <a:t>focus</a:t>
          </a:r>
          <a:r>
            <a:rPr lang="cs-CZ" sz="1600" kern="1200" dirty="0"/>
            <a:t> </a:t>
          </a:r>
          <a:r>
            <a:rPr lang="cs-CZ" sz="1600" kern="1200" dirty="0" err="1"/>
            <a:t>of</a:t>
          </a:r>
          <a:r>
            <a:rPr lang="cs-CZ" sz="1600" kern="1200" dirty="0"/>
            <a:t> </a:t>
          </a:r>
          <a:r>
            <a:rPr lang="cs-CZ" sz="1600" kern="1200" dirty="0" err="1"/>
            <a:t>the</a:t>
          </a:r>
          <a:r>
            <a:rPr lang="cs-CZ" sz="1600" kern="1200" dirty="0"/>
            <a:t> </a:t>
          </a:r>
          <a:r>
            <a:rPr lang="cs-CZ" sz="1600" kern="1200" dirty="0" err="1"/>
            <a:t>scientific</a:t>
          </a:r>
          <a:r>
            <a:rPr lang="cs-CZ" sz="1600" kern="1200" dirty="0"/>
            <a:t> </a:t>
          </a:r>
          <a:r>
            <a:rPr lang="cs-CZ" sz="1600" kern="1200" dirty="0" err="1"/>
            <a:t>interest</a:t>
          </a:r>
          <a:r>
            <a:rPr lang="cs-CZ" sz="1600" kern="1200" dirty="0"/>
            <a:t>.</a:t>
          </a:r>
          <a:endParaRPr lang="en-US" sz="1600" kern="1200" dirty="0"/>
        </a:p>
      </dsp:txBody>
      <dsp:txXfrm>
        <a:off x="379" y="453777"/>
        <a:ext cx="3105929" cy="947308"/>
      </dsp:txXfrm>
    </dsp:sp>
    <dsp:sp modelId="{60949924-54C1-4421-9AAF-2491E1A70BB3}">
      <dsp:nvSpPr>
        <dsp:cNvPr id="0" name=""/>
        <dsp:cNvSpPr/>
      </dsp:nvSpPr>
      <dsp:spPr>
        <a:xfrm>
          <a:off x="379" y="1789327"/>
          <a:ext cx="3105929" cy="94730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600" kern="1200" dirty="0"/>
            <a:t>More </a:t>
          </a:r>
          <a:r>
            <a:rPr lang="cs-CZ" sz="1600" kern="1200" dirty="0" err="1"/>
            <a:t>studies</a:t>
          </a:r>
          <a:r>
            <a:rPr lang="cs-CZ" sz="1600" kern="1200" dirty="0"/>
            <a:t> </a:t>
          </a:r>
          <a:r>
            <a:rPr lang="cs-CZ" sz="1600" kern="1200" dirty="0" err="1"/>
            <a:t>should</a:t>
          </a:r>
          <a:r>
            <a:rPr lang="cs-CZ" sz="1600" kern="1200" dirty="0"/>
            <a:t> </a:t>
          </a:r>
          <a:r>
            <a:rPr lang="cs-CZ" sz="1600" kern="1200" dirty="0" err="1"/>
            <a:t>be</a:t>
          </a:r>
          <a:r>
            <a:rPr lang="cs-CZ" sz="1600" kern="1200" dirty="0"/>
            <a:t> done in </a:t>
          </a:r>
          <a:r>
            <a:rPr lang="cs-CZ" sz="1600" kern="1200" dirty="0" err="1"/>
            <a:t>the</a:t>
          </a:r>
          <a:r>
            <a:rPr lang="cs-CZ" sz="1600" kern="1200" dirty="0"/>
            <a:t> </a:t>
          </a:r>
          <a:r>
            <a:rPr lang="cs-CZ" sz="1600" kern="1200" dirty="0" err="1"/>
            <a:t>future</a:t>
          </a:r>
          <a:r>
            <a:rPr lang="cs-CZ" sz="1600" kern="1200" dirty="0"/>
            <a:t>.  </a:t>
          </a:r>
          <a:endParaRPr lang="en-US" sz="1600" kern="1200" dirty="0"/>
        </a:p>
      </dsp:txBody>
      <dsp:txXfrm>
        <a:off x="379" y="1789327"/>
        <a:ext cx="3105929" cy="947308"/>
      </dsp:txXfrm>
    </dsp:sp>
    <dsp:sp modelId="{A16334A9-4F87-4319-BC74-365489546B90}">
      <dsp:nvSpPr>
        <dsp:cNvPr id="0" name=""/>
        <dsp:cNvSpPr/>
      </dsp:nvSpPr>
      <dsp:spPr>
        <a:xfrm>
          <a:off x="379" y="3124876"/>
          <a:ext cx="3105929" cy="94730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600" kern="1200" dirty="0" err="1"/>
            <a:t>There</a:t>
          </a:r>
          <a:r>
            <a:rPr lang="cs-CZ" sz="1600" kern="1200" dirty="0"/>
            <a:t> are no </a:t>
          </a:r>
          <a:r>
            <a:rPr lang="cs-CZ" sz="1600" kern="1200" dirty="0" err="1"/>
            <a:t>differences</a:t>
          </a:r>
          <a:r>
            <a:rPr lang="cs-CZ" sz="1600" kern="1200" dirty="0"/>
            <a:t> </a:t>
          </a:r>
          <a:r>
            <a:rPr lang="cs-CZ" sz="1600" kern="1200" dirty="0" err="1"/>
            <a:t>between</a:t>
          </a:r>
          <a:r>
            <a:rPr lang="cs-CZ" sz="1600" kern="1200" dirty="0"/>
            <a:t> C1 and K1 </a:t>
          </a:r>
          <a:r>
            <a:rPr lang="cs-CZ" sz="1600" kern="1200" dirty="0" err="1"/>
            <a:t>paddlers</a:t>
          </a:r>
          <a:r>
            <a:rPr lang="cs-CZ" sz="1600" kern="1200" dirty="0"/>
            <a:t> – C1 </a:t>
          </a:r>
          <a:r>
            <a:rPr lang="cs-CZ" sz="1600" kern="1200" dirty="0" err="1"/>
            <a:t>paddlers</a:t>
          </a:r>
          <a:r>
            <a:rPr lang="cs-CZ" sz="1600" kern="1200" dirty="0"/>
            <a:t> are just </a:t>
          </a:r>
          <a:r>
            <a:rPr lang="cs-CZ" sz="1600" kern="1200" dirty="0" err="1"/>
            <a:t>significantly</a:t>
          </a:r>
          <a:r>
            <a:rPr lang="cs-CZ" sz="1600" kern="1200" dirty="0"/>
            <a:t> </a:t>
          </a:r>
          <a:r>
            <a:rPr lang="cs-CZ" sz="1600" kern="1200" dirty="0" err="1"/>
            <a:t>younger</a:t>
          </a:r>
          <a:r>
            <a:rPr lang="cs-CZ" sz="1600" kern="1200" dirty="0"/>
            <a:t>.</a:t>
          </a:r>
        </a:p>
      </dsp:txBody>
      <dsp:txXfrm>
        <a:off x="379" y="3124876"/>
        <a:ext cx="3105929" cy="94730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3DE3F4-F046-4035-87D3-0CDCF481297D}">
      <dsp:nvSpPr>
        <dsp:cNvPr id="0" name=""/>
        <dsp:cNvSpPr/>
      </dsp:nvSpPr>
      <dsp:spPr>
        <a:xfrm>
          <a:off x="379" y="453777"/>
          <a:ext cx="3105929" cy="94730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3100" kern="1200" dirty="0" err="1"/>
            <a:t>Maximize</a:t>
          </a:r>
          <a:r>
            <a:rPr lang="cs-CZ" sz="3100" kern="1200" dirty="0"/>
            <a:t> </a:t>
          </a:r>
          <a:r>
            <a:rPr lang="cs-CZ" sz="3100" kern="1200" dirty="0" err="1"/>
            <a:t>strength</a:t>
          </a:r>
          <a:r>
            <a:rPr lang="cs-CZ" sz="3100" kern="1200" dirty="0"/>
            <a:t> &amp; </a:t>
          </a:r>
          <a:r>
            <a:rPr lang="cs-CZ" sz="3100" kern="1200" dirty="0" err="1"/>
            <a:t>power</a:t>
          </a:r>
          <a:endParaRPr lang="en-US" sz="3100" kern="1200" dirty="0"/>
        </a:p>
      </dsp:txBody>
      <dsp:txXfrm>
        <a:off x="379" y="453777"/>
        <a:ext cx="3105929" cy="947308"/>
      </dsp:txXfrm>
    </dsp:sp>
    <dsp:sp modelId="{60949924-54C1-4421-9AAF-2491E1A70BB3}">
      <dsp:nvSpPr>
        <dsp:cNvPr id="0" name=""/>
        <dsp:cNvSpPr/>
      </dsp:nvSpPr>
      <dsp:spPr>
        <a:xfrm>
          <a:off x="379" y="1789327"/>
          <a:ext cx="3105929" cy="94730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3100" kern="1200" dirty="0" err="1"/>
            <a:t>Keep</a:t>
          </a:r>
          <a:r>
            <a:rPr lang="cs-CZ" sz="3100" kern="1200" baseline="0" dirty="0"/>
            <a:t> body fat </a:t>
          </a:r>
          <a:r>
            <a:rPr lang="cs-CZ" sz="3100" kern="1200" baseline="0" dirty="0" err="1"/>
            <a:t>low</a:t>
          </a:r>
          <a:endParaRPr lang="en-US" sz="3100" kern="1200" dirty="0"/>
        </a:p>
      </dsp:txBody>
      <dsp:txXfrm>
        <a:off x="379" y="1789327"/>
        <a:ext cx="3105929" cy="947308"/>
      </dsp:txXfrm>
    </dsp:sp>
    <dsp:sp modelId="{A16334A9-4F87-4319-BC74-365489546B90}">
      <dsp:nvSpPr>
        <dsp:cNvPr id="0" name=""/>
        <dsp:cNvSpPr/>
      </dsp:nvSpPr>
      <dsp:spPr>
        <a:xfrm>
          <a:off x="379" y="3124876"/>
          <a:ext cx="3105929" cy="94730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3100" kern="1200" dirty="0" err="1"/>
            <a:t>Keep</a:t>
          </a:r>
          <a:r>
            <a:rPr lang="cs-CZ" sz="3100" kern="1200" dirty="0"/>
            <a:t> body </a:t>
          </a:r>
          <a:r>
            <a:rPr lang="cs-CZ" sz="3100" kern="1200" dirty="0" err="1"/>
            <a:t>mass</a:t>
          </a:r>
          <a:r>
            <a:rPr lang="cs-CZ" sz="3100" kern="1200" dirty="0"/>
            <a:t> </a:t>
          </a:r>
          <a:r>
            <a:rPr lang="cs-CZ" sz="3100" kern="1200" dirty="0" err="1"/>
            <a:t>low</a:t>
          </a:r>
          <a:endParaRPr lang="cs-CZ" sz="3100" kern="1200" dirty="0"/>
        </a:p>
      </dsp:txBody>
      <dsp:txXfrm>
        <a:off x="379" y="3124876"/>
        <a:ext cx="3105929" cy="947308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08E909-F30D-4670-9778-E78CCD5F4E69}">
      <dsp:nvSpPr>
        <dsp:cNvPr id="0" name=""/>
        <dsp:cNvSpPr/>
      </dsp:nvSpPr>
      <dsp:spPr>
        <a:xfrm>
          <a:off x="624114" y="0"/>
          <a:ext cx="5584946" cy="5584946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8D0D99-8174-4C94-A517-5C3EA107BB10}">
      <dsp:nvSpPr>
        <dsp:cNvPr id="0" name=""/>
        <dsp:cNvSpPr/>
      </dsp:nvSpPr>
      <dsp:spPr>
        <a:xfrm>
          <a:off x="1154684" y="530569"/>
          <a:ext cx="2178128" cy="2178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700" kern="1200"/>
            <a:t>- Její úroveň se projeví pouze při dobré technice. </a:t>
          </a:r>
          <a:endParaRPr lang="en-US" sz="1700" kern="1200"/>
        </a:p>
      </dsp:txBody>
      <dsp:txXfrm>
        <a:off x="1261011" y="636896"/>
        <a:ext cx="1965474" cy="1965474"/>
      </dsp:txXfrm>
    </dsp:sp>
    <dsp:sp modelId="{45BB4567-E0AA-404F-8DE7-275195432C9D}">
      <dsp:nvSpPr>
        <dsp:cNvPr id="0" name=""/>
        <dsp:cNvSpPr/>
      </dsp:nvSpPr>
      <dsp:spPr>
        <a:xfrm>
          <a:off x="3500361" y="530569"/>
          <a:ext cx="2178128" cy="2178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700" kern="1200"/>
            <a:t>- Dobrá technika je podmíněna vynikající úrovni kondice.</a:t>
          </a:r>
          <a:endParaRPr lang="en-US" sz="1700" kern="1200"/>
        </a:p>
      </dsp:txBody>
      <dsp:txXfrm>
        <a:off x="3606688" y="636896"/>
        <a:ext cx="1965474" cy="1965474"/>
      </dsp:txXfrm>
    </dsp:sp>
    <dsp:sp modelId="{A5DE1FEE-04CA-409E-87E0-FEE2CA7D3C74}">
      <dsp:nvSpPr>
        <dsp:cNvPr id="0" name=""/>
        <dsp:cNvSpPr/>
      </dsp:nvSpPr>
      <dsp:spPr>
        <a:xfrm>
          <a:off x="1154684" y="2876247"/>
          <a:ext cx="2178128" cy="2178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700" kern="1200"/>
            <a:t>- Její úroveň je do určité míry podmíněna biomechanickými předpoklady (resp. tělesnou stavbou).  </a:t>
          </a:r>
          <a:endParaRPr lang="en-US" sz="1700" kern="1200"/>
        </a:p>
      </dsp:txBody>
      <dsp:txXfrm>
        <a:off x="1261011" y="2982574"/>
        <a:ext cx="1965474" cy="1965474"/>
      </dsp:txXfrm>
    </dsp:sp>
    <dsp:sp modelId="{6F97D0B0-0463-4206-AA50-B48B122EFDC1}">
      <dsp:nvSpPr>
        <dsp:cNvPr id="0" name=""/>
        <dsp:cNvSpPr/>
      </dsp:nvSpPr>
      <dsp:spPr>
        <a:xfrm>
          <a:off x="3500361" y="2876247"/>
          <a:ext cx="2178128" cy="2178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700" kern="1200"/>
            <a:t>- Její úroveň je do určitě míry podmíněna vrozenými genetickými předpoklady. </a:t>
          </a:r>
          <a:endParaRPr lang="en-US" sz="1700" kern="1200"/>
        </a:p>
      </dsp:txBody>
      <dsp:txXfrm>
        <a:off x="3606688" y="2982574"/>
        <a:ext cx="1965474" cy="196547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BBE25D-873A-445A-B883-22DAFC9877C4}">
      <dsp:nvSpPr>
        <dsp:cNvPr id="0" name=""/>
        <dsp:cNvSpPr/>
      </dsp:nvSpPr>
      <dsp:spPr>
        <a:xfrm>
          <a:off x="1975316" y="1110094"/>
          <a:ext cx="42293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2931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75444" y="1153546"/>
        <a:ext cx="22676" cy="4535"/>
      </dsp:txXfrm>
    </dsp:sp>
    <dsp:sp modelId="{74488503-C589-4FA7-A428-8A9EAE4B1306}">
      <dsp:nvSpPr>
        <dsp:cNvPr id="0" name=""/>
        <dsp:cNvSpPr/>
      </dsp:nvSpPr>
      <dsp:spPr>
        <a:xfrm>
          <a:off x="5238" y="564250"/>
          <a:ext cx="1971878" cy="118312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624" tIns="101424" rIns="96624" bIns="10142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200" kern="1200"/>
            <a:t>1. Vodní slalom milují, velmi vysoká úroveň vnitřní motivace + v něm chtějí být nejlepší (vnější motivace) </a:t>
          </a:r>
          <a:endParaRPr lang="en-US" sz="1200" kern="1200"/>
        </a:p>
      </dsp:txBody>
      <dsp:txXfrm>
        <a:off x="5238" y="564250"/>
        <a:ext cx="1971878" cy="1183126"/>
      </dsp:txXfrm>
    </dsp:sp>
    <dsp:sp modelId="{AFB4FBD4-F748-439F-8738-2D56DFF01533}">
      <dsp:nvSpPr>
        <dsp:cNvPr id="0" name=""/>
        <dsp:cNvSpPr/>
      </dsp:nvSpPr>
      <dsp:spPr>
        <a:xfrm>
          <a:off x="4400726" y="1110094"/>
          <a:ext cx="42293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2931" y="45720"/>
              </a:lnTo>
            </a:path>
          </a:pathLst>
        </a:custGeom>
        <a:noFill/>
        <a:ln w="6350" cap="flat" cmpd="sng" algn="ctr">
          <a:solidFill>
            <a:schemeClr val="accent5">
              <a:hueOff val="-250038"/>
              <a:satOff val="-19"/>
              <a:lumOff val="-1176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00854" y="1153546"/>
        <a:ext cx="22676" cy="4535"/>
      </dsp:txXfrm>
    </dsp:sp>
    <dsp:sp modelId="{385771BC-686C-4CBD-932E-0F8B632BDDAF}">
      <dsp:nvSpPr>
        <dsp:cNvPr id="0" name=""/>
        <dsp:cNvSpPr/>
      </dsp:nvSpPr>
      <dsp:spPr>
        <a:xfrm>
          <a:off x="2430648" y="564250"/>
          <a:ext cx="1971878" cy="1183126"/>
        </a:xfrm>
        <a:prstGeom prst="rect">
          <a:avLst/>
        </a:prstGeom>
        <a:solidFill>
          <a:schemeClr val="accent5">
            <a:hueOff val="-214318"/>
            <a:satOff val="-16"/>
            <a:lumOff val="-10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624" tIns="101424" rIns="96624" bIns="10142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200" kern="1200"/>
            <a:t>2. Prožitkové vnímání, nejsou zaměřeni pouze na výsledek činnosti, ale na její průběh</a:t>
          </a:r>
          <a:endParaRPr lang="en-US" sz="1200" kern="1200"/>
        </a:p>
      </dsp:txBody>
      <dsp:txXfrm>
        <a:off x="2430648" y="564250"/>
        <a:ext cx="1971878" cy="1183126"/>
      </dsp:txXfrm>
    </dsp:sp>
    <dsp:sp modelId="{FF47E7C6-D78C-4418-B7C9-AEE291A262D6}">
      <dsp:nvSpPr>
        <dsp:cNvPr id="0" name=""/>
        <dsp:cNvSpPr/>
      </dsp:nvSpPr>
      <dsp:spPr>
        <a:xfrm>
          <a:off x="991177" y="1745577"/>
          <a:ext cx="4850820" cy="422931"/>
        </a:xfrm>
        <a:custGeom>
          <a:avLst/>
          <a:gdLst/>
          <a:ahLst/>
          <a:cxnLst/>
          <a:rect l="0" t="0" r="0" b="0"/>
          <a:pathLst>
            <a:path>
              <a:moveTo>
                <a:pt x="4850820" y="0"/>
              </a:moveTo>
              <a:lnTo>
                <a:pt x="4850820" y="228565"/>
              </a:lnTo>
              <a:lnTo>
                <a:pt x="0" y="228565"/>
              </a:lnTo>
              <a:lnTo>
                <a:pt x="0" y="422931"/>
              </a:lnTo>
            </a:path>
          </a:pathLst>
        </a:custGeom>
        <a:noFill/>
        <a:ln w="6350" cap="flat" cmpd="sng" algn="ctr">
          <a:solidFill>
            <a:schemeClr val="accent5">
              <a:hueOff val="-500076"/>
              <a:satOff val="-37"/>
              <a:lumOff val="-235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94788" y="1954775"/>
        <a:ext cx="243598" cy="4535"/>
      </dsp:txXfrm>
    </dsp:sp>
    <dsp:sp modelId="{090ABFC7-4ECA-4C60-8497-A38FBDD258D9}">
      <dsp:nvSpPr>
        <dsp:cNvPr id="0" name=""/>
        <dsp:cNvSpPr/>
      </dsp:nvSpPr>
      <dsp:spPr>
        <a:xfrm>
          <a:off x="4856058" y="564250"/>
          <a:ext cx="1971878" cy="1183126"/>
        </a:xfrm>
        <a:prstGeom prst="rect">
          <a:avLst/>
        </a:prstGeom>
        <a:solidFill>
          <a:schemeClr val="accent5">
            <a:hueOff val="-428637"/>
            <a:satOff val="-32"/>
            <a:lumOff val="-20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624" tIns="101424" rIns="96624" bIns="10142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200" kern="1200"/>
            <a:t>3. Nízká úroveň brzdivé úzkosti (zejména somatické) </a:t>
          </a:r>
          <a:endParaRPr lang="en-US" sz="1200" kern="1200"/>
        </a:p>
      </dsp:txBody>
      <dsp:txXfrm>
        <a:off x="4856058" y="564250"/>
        <a:ext cx="1971878" cy="1183126"/>
      </dsp:txXfrm>
    </dsp:sp>
    <dsp:sp modelId="{E35255D9-DE0A-48CD-8411-A99533FA7FCA}">
      <dsp:nvSpPr>
        <dsp:cNvPr id="0" name=""/>
        <dsp:cNvSpPr/>
      </dsp:nvSpPr>
      <dsp:spPr>
        <a:xfrm>
          <a:off x="1975316" y="2746753"/>
          <a:ext cx="42293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2931" y="45720"/>
              </a:lnTo>
            </a:path>
          </a:pathLst>
        </a:custGeom>
        <a:noFill/>
        <a:ln w="6350" cap="flat" cmpd="sng" algn="ctr">
          <a:solidFill>
            <a:schemeClr val="accent5">
              <a:hueOff val="-750114"/>
              <a:satOff val="-56"/>
              <a:lumOff val="-352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75444" y="2790205"/>
        <a:ext cx="22676" cy="4535"/>
      </dsp:txXfrm>
    </dsp:sp>
    <dsp:sp modelId="{3C7B4DF4-F09F-4D3D-8A8C-FACBFA960E31}">
      <dsp:nvSpPr>
        <dsp:cNvPr id="0" name=""/>
        <dsp:cNvSpPr/>
      </dsp:nvSpPr>
      <dsp:spPr>
        <a:xfrm>
          <a:off x="5238" y="2200909"/>
          <a:ext cx="1971878" cy="1183126"/>
        </a:xfrm>
        <a:prstGeom prst="rect">
          <a:avLst/>
        </a:prstGeom>
        <a:solidFill>
          <a:schemeClr val="accent5">
            <a:hueOff val="-642955"/>
            <a:satOff val="-48"/>
            <a:lumOff val="-30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624" tIns="101424" rIns="96624" bIns="10142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200" kern="1200"/>
            <a:t>4. Spíše flegmatický temperament </a:t>
          </a:r>
          <a:endParaRPr lang="en-US" sz="1200" kern="1200"/>
        </a:p>
      </dsp:txBody>
      <dsp:txXfrm>
        <a:off x="5238" y="2200909"/>
        <a:ext cx="1971878" cy="1183126"/>
      </dsp:txXfrm>
    </dsp:sp>
    <dsp:sp modelId="{0E24D0CE-57A4-45EA-8150-735896690F71}">
      <dsp:nvSpPr>
        <dsp:cNvPr id="0" name=""/>
        <dsp:cNvSpPr/>
      </dsp:nvSpPr>
      <dsp:spPr>
        <a:xfrm>
          <a:off x="4400726" y="2746753"/>
          <a:ext cx="42293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2931" y="45720"/>
              </a:lnTo>
            </a:path>
          </a:pathLst>
        </a:custGeom>
        <a:noFill/>
        <a:ln w="6350" cap="flat" cmpd="sng" algn="ctr">
          <a:solidFill>
            <a:schemeClr val="accent5">
              <a:hueOff val="-1000153"/>
              <a:satOff val="-75"/>
              <a:lumOff val="-470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00854" y="2790205"/>
        <a:ext cx="22676" cy="4535"/>
      </dsp:txXfrm>
    </dsp:sp>
    <dsp:sp modelId="{FBD21E6E-2AA1-4418-84C8-8840E1E90B2F}">
      <dsp:nvSpPr>
        <dsp:cNvPr id="0" name=""/>
        <dsp:cNvSpPr/>
      </dsp:nvSpPr>
      <dsp:spPr>
        <a:xfrm>
          <a:off x="2430648" y="2200909"/>
          <a:ext cx="1971878" cy="1183126"/>
        </a:xfrm>
        <a:prstGeom prst="rect">
          <a:avLst/>
        </a:prstGeom>
        <a:solidFill>
          <a:schemeClr val="accent5">
            <a:hueOff val="-857274"/>
            <a:satOff val="-64"/>
            <a:lumOff val="-40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624" tIns="101424" rIns="96624" bIns="10142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200" kern="1200"/>
            <a:t>5. Nižší úroveň výkonové motivace (zaměření se na svou jízdu) </a:t>
          </a:r>
          <a:endParaRPr lang="en-US" sz="1200" kern="1200"/>
        </a:p>
      </dsp:txBody>
      <dsp:txXfrm>
        <a:off x="2430648" y="2200909"/>
        <a:ext cx="1971878" cy="1183126"/>
      </dsp:txXfrm>
    </dsp:sp>
    <dsp:sp modelId="{83D39723-9D30-4657-90AA-A2BF428724A0}">
      <dsp:nvSpPr>
        <dsp:cNvPr id="0" name=""/>
        <dsp:cNvSpPr/>
      </dsp:nvSpPr>
      <dsp:spPr>
        <a:xfrm>
          <a:off x="991177" y="3382236"/>
          <a:ext cx="4850820" cy="422931"/>
        </a:xfrm>
        <a:custGeom>
          <a:avLst/>
          <a:gdLst/>
          <a:ahLst/>
          <a:cxnLst/>
          <a:rect l="0" t="0" r="0" b="0"/>
          <a:pathLst>
            <a:path>
              <a:moveTo>
                <a:pt x="4850820" y="0"/>
              </a:moveTo>
              <a:lnTo>
                <a:pt x="4850820" y="228565"/>
              </a:lnTo>
              <a:lnTo>
                <a:pt x="0" y="228565"/>
              </a:lnTo>
              <a:lnTo>
                <a:pt x="0" y="422931"/>
              </a:lnTo>
            </a:path>
          </a:pathLst>
        </a:custGeom>
        <a:noFill/>
        <a:ln w="6350" cap="flat" cmpd="sng" algn="ctr">
          <a:solidFill>
            <a:schemeClr val="accent5">
              <a:hueOff val="-1250191"/>
              <a:satOff val="-93"/>
              <a:lumOff val="-588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94788" y="3591434"/>
        <a:ext cx="243598" cy="4535"/>
      </dsp:txXfrm>
    </dsp:sp>
    <dsp:sp modelId="{8B4C76F4-ACB9-4F6B-9916-B311C17F0729}">
      <dsp:nvSpPr>
        <dsp:cNvPr id="0" name=""/>
        <dsp:cNvSpPr/>
      </dsp:nvSpPr>
      <dsp:spPr>
        <a:xfrm>
          <a:off x="4856058" y="2200909"/>
          <a:ext cx="1971878" cy="1183126"/>
        </a:xfrm>
        <a:prstGeom prst="rect">
          <a:avLst/>
        </a:prstGeom>
        <a:solidFill>
          <a:schemeClr val="accent5">
            <a:hueOff val="-1071592"/>
            <a:satOff val="-80"/>
            <a:lumOff val="-50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624" tIns="101424" rIns="96624" bIns="10142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200" kern="1200"/>
            <a:t>6. Pozornost, bdělost, otevřenost (vnímavost) </a:t>
          </a:r>
          <a:endParaRPr lang="en-US" sz="1200" kern="1200"/>
        </a:p>
      </dsp:txBody>
      <dsp:txXfrm>
        <a:off x="4856058" y="2200909"/>
        <a:ext cx="1971878" cy="1183126"/>
      </dsp:txXfrm>
    </dsp:sp>
    <dsp:sp modelId="{88F19A7A-0C4F-4B47-9E18-84572DAEC063}">
      <dsp:nvSpPr>
        <dsp:cNvPr id="0" name=""/>
        <dsp:cNvSpPr/>
      </dsp:nvSpPr>
      <dsp:spPr>
        <a:xfrm>
          <a:off x="1975316" y="4383411"/>
          <a:ext cx="42293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2931" y="45720"/>
              </a:lnTo>
            </a:path>
          </a:pathLst>
        </a:custGeom>
        <a:noFill/>
        <a:ln w="6350" cap="flat" cmpd="sng" algn="ctr">
          <a:solidFill>
            <a:schemeClr val="accent5">
              <a:hueOff val="-1500229"/>
              <a:satOff val="-112"/>
              <a:lumOff val="-705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75444" y="4426864"/>
        <a:ext cx="22676" cy="4535"/>
      </dsp:txXfrm>
    </dsp:sp>
    <dsp:sp modelId="{894EBCC3-3921-4FCA-91B7-7BA9814D4188}">
      <dsp:nvSpPr>
        <dsp:cNvPr id="0" name=""/>
        <dsp:cNvSpPr/>
      </dsp:nvSpPr>
      <dsp:spPr>
        <a:xfrm>
          <a:off x="5238" y="3837568"/>
          <a:ext cx="1971878" cy="1183126"/>
        </a:xfrm>
        <a:prstGeom prst="rect">
          <a:avLst/>
        </a:prstGeom>
        <a:solidFill>
          <a:schemeClr val="accent5">
            <a:hueOff val="-1285910"/>
            <a:satOff val="-96"/>
            <a:lumOff val="-605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624" tIns="101424" rIns="96624" bIns="10142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200" kern="1200"/>
            <a:t>7. Vysoká úroveň specifické odvahy</a:t>
          </a:r>
          <a:endParaRPr lang="en-US" sz="1200" kern="1200"/>
        </a:p>
      </dsp:txBody>
      <dsp:txXfrm>
        <a:off x="5238" y="3837568"/>
        <a:ext cx="1971878" cy="1183126"/>
      </dsp:txXfrm>
    </dsp:sp>
    <dsp:sp modelId="{9FA50B61-E91E-42F8-826A-CEDA25FCF843}">
      <dsp:nvSpPr>
        <dsp:cNvPr id="0" name=""/>
        <dsp:cNvSpPr/>
      </dsp:nvSpPr>
      <dsp:spPr>
        <a:xfrm>
          <a:off x="2430648" y="3837568"/>
          <a:ext cx="1971878" cy="1183126"/>
        </a:xfrm>
        <a:prstGeom prst="rect">
          <a:avLst/>
        </a:prstGeom>
        <a:solidFill>
          <a:schemeClr val="accent5">
            <a:hueOff val="-1500229"/>
            <a:satOff val="-112"/>
            <a:lumOff val="-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624" tIns="101424" rIns="96624" bIns="10142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200" kern="1200"/>
            <a:t>8. Vysoká sebedůvěra (nejsou přítomné výmluvy ještě před startem, žádná pověrčivost, rozhodnost, bez pochybností) </a:t>
          </a:r>
          <a:endParaRPr lang="en-US" sz="1200" kern="1200"/>
        </a:p>
      </dsp:txBody>
      <dsp:txXfrm>
        <a:off x="2430648" y="3837568"/>
        <a:ext cx="1971878" cy="1183126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9B3462-1BF1-471B-958A-219BF3F65BA2}">
      <dsp:nvSpPr>
        <dsp:cNvPr id="0" name=""/>
        <dsp:cNvSpPr/>
      </dsp:nvSpPr>
      <dsp:spPr>
        <a:xfrm>
          <a:off x="0" y="0"/>
          <a:ext cx="546431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6AAD0C-1602-4677-8115-C18F0F721750}">
      <dsp:nvSpPr>
        <dsp:cNvPr id="0" name=""/>
        <dsp:cNvSpPr/>
      </dsp:nvSpPr>
      <dsp:spPr>
        <a:xfrm>
          <a:off x="0" y="0"/>
          <a:ext cx="5464315" cy="1315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2500" kern="1200"/>
            <a:t>Seznámit dítě se sportem, se sportovním prostředím. </a:t>
          </a:r>
          <a:endParaRPr lang="en-US" sz="2500" kern="1200"/>
        </a:p>
      </dsp:txBody>
      <dsp:txXfrm>
        <a:off x="0" y="0"/>
        <a:ext cx="5464315" cy="1315472"/>
      </dsp:txXfrm>
    </dsp:sp>
    <dsp:sp modelId="{698A0936-662B-4A28-BB96-59D62997E882}">
      <dsp:nvSpPr>
        <dsp:cNvPr id="0" name=""/>
        <dsp:cNvSpPr/>
      </dsp:nvSpPr>
      <dsp:spPr>
        <a:xfrm>
          <a:off x="0" y="1315472"/>
          <a:ext cx="5464315" cy="0"/>
        </a:xfrm>
        <a:prstGeom prst="line">
          <a:avLst/>
        </a:prstGeom>
        <a:solidFill>
          <a:schemeClr val="accent2">
            <a:hueOff val="-500687"/>
            <a:satOff val="37"/>
            <a:lumOff val="2353"/>
            <a:alphaOff val="0"/>
          </a:schemeClr>
        </a:solidFill>
        <a:ln w="12700" cap="flat" cmpd="sng" algn="ctr">
          <a:solidFill>
            <a:schemeClr val="accent2">
              <a:hueOff val="-500687"/>
              <a:satOff val="37"/>
              <a:lumOff val="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E26625-03BA-48C2-8F13-E06668A3FB75}">
      <dsp:nvSpPr>
        <dsp:cNvPr id="0" name=""/>
        <dsp:cNvSpPr/>
      </dsp:nvSpPr>
      <dsp:spPr>
        <a:xfrm>
          <a:off x="0" y="1315472"/>
          <a:ext cx="5464315" cy="1315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2500" kern="1200" dirty="0"/>
            <a:t>Vytvořit u dítěte pozitivní vztah k dané pohybové aktivitě, k danému sportu i sportu obecně. </a:t>
          </a:r>
          <a:endParaRPr lang="en-US" sz="2500" kern="1200" dirty="0"/>
        </a:p>
      </dsp:txBody>
      <dsp:txXfrm>
        <a:off x="0" y="1315472"/>
        <a:ext cx="5464315" cy="1315472"/>
      </dsp:txXfrm>
    </dsp:sp>
    <dsp:sp modelId="{77159BFE-EBB7-409A-A5D0-375D3D6B7426}">
      <dsp:nvSpPr>
        <dsp:cNvPr id="0" name=""/>
        <dsp:cNvSpPr/>
      </dsp:nvSpPr>
      <dsp:spPr>
        <a:xfrm>
          <a:off x="0" y="2630944"/>
          <a:ext cx="5464315" cy="0"/>
        </a:xfrm>
        <a:prstGeom prst="line">
          <a:avLst/>
        </a:prstGeom>
        <a:solidFill>
          <a:schemeClr val="accent2">
            <a:hueOff val="-1001375"/>
            <a:satOff val="75"/>
            <a:lumOff val="4705"/>
            <a:alphaOff val="0"/>
          </a:schemeClr>
        </a:solidFill>
        <a:ln w="12700" cap="flat" cmpd="sng" algn="ctr">
          <a:solidFill>
            <a:schemeClr val="accent2">
              <a:hueOff val="-1001375"/>
              <a:satOff val="75"/>
              <a:lumOff val="47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D129A0-5CAE-4884-82E0-2C66449F8017}">
      <dsp:nvSpPr>
        <dsp:cNvPr id="0" name=""/>
        <dsp:cNvSpPr/>
      </dsp:nvSpPr>
      <dsp:spPr>
        <a:xfrm>
          <a:off x="0" y="2630944"/>
          <a:ext cx="5464315" cy="1315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2500" kern="1200"/>
            <a:t>Začít vytvářet tzv. pohybový základ (pohybovou gramotnost). </a:t>
          </a:r>
          <a:endParaRPr lang="en-US" sz="2500" kern="1200"/>
        </a:p>
      </dsp:txBody>
      <dsp:txXfrm>
        <a:off x="0" y="2630944"/>
        <a:ext cx="5464315" cy="1315472"/>
      </dsp:txXfrm>
    </dsp:sp>
    <dsp:sp modelId="{EA548484-C3F2-46A7-9CF5-9163020CA61D}">
      <dsp:nvSpPr>
        <dsp:cNvPr id="0" name=""/>
        <dsp:cNvSpPr/>
      </dsp:nvSpPr>
      <dsp:spPr>
        <a:xfrm>
          <a:off x="0" y="3946416"/>
          <a:ext cx="5464315" cy="0"/>
        </a:xfrm>
        <a:prstGeom prst="line">
          <a:avLst/>
        </a:prstGeom>
        <a:solidFill>
          <a:schemeClr val="accent2">
            <a:hueOff val="-1502062"/>
            <a:satOff val="112"/>
            <a:lumOff val="7058"/>
            <a:alphaOff val="0"/>
          </a:schemeClr>
        </a:solidFill>
        <a:ln w="12700" cap="flat" cmpd="sng" algn="ctr">
          <a:solidFill>
            <a:schemeClr val="accent2">
              <a:hueOff val="-1502062"/>
              <a:satOff val="112"/>
              <a:lumOff val="705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434B86-BB20-4CCB-9333-772FD7561CD6}">
      <dsp:nvSpPr>
        <dsp:cNvPr id="0" name=""/>
        <dsp:cNvSpPr/>
      </dsp:nvSpPr>
      <dsp:spPr>
        <a:xfrm>
          <a:off x="0" y="3946416"/>
          <a:ext cx="5464315" cy="1315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2500" kern="1200"/>
            <a:t>Postupně začít působit i na osobnostní rozvoj dítěte, důležitá je jeho výchova. </a:t>
          </a:r>
          <a:endParaRPr lang="en-US" sz="2500" kern="1200"/>
        </a:p>
      </dsp:txBody>
      <dsp:txXfrm>
        <a:off x="0" y="3946416"/>
        <a:ext cx="5464315" cy="1315472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CDA753-7FC3-4E50-9673-364DCD3AD777}">
      <dsp:nvSpPr>
        <dsp:cNvPr id="0" name=""/>
        <dsp:cNvSpPr/>
      </dsp:nvSpPr>
      <dsp:spPr>
        <a:xfrm>
          <a:off x="0" y="301"/>
          <a:ext cx="5189962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60414A4-6C47-41AE-A064-02136653E8EC}">
      <dsp:nvSpPr>
        <dsp:cNvPr id="0" name=""/>
        <dsp:cNvSpPr/>
      </dsp:nvSpPr>
      <dsp:spPr>
        <a:xfrm>
          <a:off x="0" y="301"/>
          <a:ext cx="5189962" cy="4938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100" kern="1200"/>
            <a:t>Trénink by měl být přibližně </a:t>
          </a:r>
          <a:r>
            <a:rPr lang="cs-CZ" sz="1100" b="1" kern="1200"/>
            <a:t>3 krát týdně</a:t>
          </a:r>
          <a:r>
            <a:rPr lang="cs-CZ" sz="1100" kern="1200"/>
            <a:t>. </a:t>
          </a:r>
          <a:endParaRPr lang="en-US" sz="1100" kern="1200"/>
        </a:p>
      </dsp:txBody>
      <dsp:txXfrm>
        <a:off x="0" y="301"/>
        <a:ext cx="5189962" cy="493885"/>
      </dsp:txXfrm>
    </dsp:sp>
    <dsp:sp modelId="{FC7AC68E-D51D-4B1A-9445-51F9D63F6B1B}">
      <dsp:nvSpPr>
        <dsp:cNvPr id="0" name=""/>
        <dsp:cNvSpPr/>
      </dsp:nvSpPr>
      <dsp:spPr>
        <a:xfrm>
          <a:off x="0" y="494187"/>
          <a:ext cx="5189962" cy="0"/>
        </a:xfrm>
        <a:prstGeom prst="line">
          <a:avLst/>
        </a:prstGeom>
        <a:gradFill rotWithShape="0">
          <a:gsLst>
            <a:gs pos="0">
              <a:schemeClr val="accent5">
                <a:hueOff val="-375057"/>
                <a:satOff val="-28"/>
                <a:lumOff val="-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75057"/>
                <a:satOff val="-28"/>
                <a:lumOff val="-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75057"/>
                <a:satOff val="-28"/>
                <a:lumOff val="-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75057"/>
              <a:satOff val="-28"/>
              <a:lumOff val="-1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2A2A864-9093-42E3-96BA-62A307817A00}">
      <dsp:nvSpPr>
        <dsp:cNvPr id="0" name=""/>
        <dsp:cNvSpPr/>
      </dsp:nvSpPr>
      <dsp:spPr>
        <a:xfrm>
          <a:off x="0" y="494187"/>
          <a:ext cx="5189962" cy="4938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100" kern="1200" dirty="0"/>
            <a:t>V létě by se mělo jednat o trénink na vodě, ale i plavání, cyklistiku, výlety a hry. 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100" b="1" kern="1200" dirty="0"/>
            <a:t>Příroda, přirozené prostředí. </a:t>
          </a:r>
          <a:endParaRPr lang="en-US" sz="1100" b="1" kern="1200" dirty="0"/>
        </a:p>
      </dsp:txBody>
      <dsp:txXfrm>
        <a:off x="0" y="494187"/>
        <a:ext cx="5189962" cy="493885"/>
      </dsp:txXfrm>
    </dsp:sp>
    <dsp:sp modelId="{D5203DF1-DCF6-4C1A-A9B3-8EB11CB54951}">
      <dsp:nvSpPr>
        <dsp:cNvPr id="0" name=""/>
        <dsp:cNvSpPr/>
      </dsp:nvSpPr>
      <dsp:spPr>
        <a:xfrm>
          <a:off x="0" y="988072"/>
          <a:ext cx="5189962" cy="0"/>
        </a:xfrm>
        <a:prstGeom prst="line">
          <a:avLst/>
        </a:prstGeom>
        <a:gradFill rotWithShape="0">
          <a:gsLst>
            <a:gs pos="0">
              <a:schemeClr val="accent5">
                <a:hueOff val="-750114"/>
                <a:satOff val="-56"/>
                <a:lumOff val="-35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50114"/>
                <a:satOff val="-56"/>
                <a:lumOff val="-35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50114"/>
                <a:satOff val="-56"/>
                <a:lumOff val="-35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750114"/>
              <a:satOff val="-56"/>
              <a:lumOff val="-352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3E6D00A-85CB-4F67-8CAC-78C2D4AE8753}">
      <dsp:nvSpPr>
        <dsp:cNvPr id="0" name=""/>
        <dsp:cNvSpPr/>
      </dsp:nvSpPr>
      <dsp:spPr>
        <a:xfrm>
          <a:off x="0" y="988072"/>
          <a:ext cx="5189962" cy="4938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100" b="1" kern="1200"/>
            <a:t>Herní princip </a:t>
          </a:r>
          <a:r>
            <a:rPr lang="cs-CZ" sz="1100" kern="1200"/>
            <a:t>– kromě soutěživosti se ale zaměřit také na kooperaci (týmové soutěže, skupinové výzvy). </a:t>
          </a:r>
          <a:endParaRPr lang="en-US" sz="1100" kern="1200"/>
        </a:p>
      </dsp:txBody>
      <dsp:txXfrm>
        <a:off x="0" y="988072"/>
        <a:ext cx="5189962" cy="493885"/>
      </dsp:txXfrm>
    </dsp:sp>
    <dsp:sp modelId="{87DB9F43-61A7-4211-B8AF-20B810FAAA90}">
      <dsp:nvSpPr>
        <dsp:cNvPr id="0" name=""/>
        <dsp:cNvSpPr/>
      </dsp:nvSpPr>
      <dsp:spPr>
        <a:xfrm>
          <a:off x="0" y="1481958"/>
          <a:ext cx="5189962" cy="0"/>
        </a:xfrm>
        <a:prstGeom prst="line">
          <a:avLst/>
        </a:prstGeom>
        <a:gradFill rotWithShape="0">
          <a:gsLst>
            <a:gs pos="0">
              <a:schemeClr val="accent5">
                <a:hueOff val="-1125172"/>
                <a:satOff val="-84"/>
                <a:lumOff val="-529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125172"/>
                <a:satOff val="-84"/>
                <a:lumOff val="-529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125172"/>
                <a:satOff val="-84"/>
                <a:lumOff val="-529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125172"/>
              <a:satOff val="-84"/>
              <a:lumOff val="-529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DACCD19-F63A-456D-BA7B-1E8D832A380C}">
      <dsp:nvSpPr>
        <dsp:cNvPr id="0" name=""/>
        <dsp:cNvSpPr/>
      </dsp:nvSpPr>
      <dsp:spPr>
        <a:xfrm>
          <a:off x="0" y="1481958"/>
          <a:ext cx="5189962" cy="4938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100" b="1" kern="1200" dirty="0"/>
            <a:t>Učit děti dovednosti, netrénovat schopnosti</a:t>
          </a:r>
          <a:r>
            <a:rPr lang="cs-CZ" sz="1100" kern="1200" dirty="0"/>
            <a:t>. </a:t>
          </a:r>
          <a:endParaRPr lang="en-US" sz="1100" kern="1200" dirty="0"/>
        </a:p>
      </dsp:txBody>
      <dsp:txXfrm>
        <a:off x="0" y="1481958"/>
        <a:ext cx="5189962" cy="493885"/>
      </dsp:txXfrm>
    </dsp:sp>
    <dsp:sp modelId="{885085A4-0126-4F8E-B8C2-A33CBDC6FAB7}">
      <dsp:nvSpPr>
        <dsp:cNvPr id="0" name=""/>
        <dsp:cNvSpPr/>
      </dsp:nvSpPr>
      <dsp:spPr>
        <a:xfrm>
          <a:off x="0" y="1975843"/>
          <a:ext cx="5189962" cy="0"/>
        </a:xfrm>
        <a:prstGeom prst="line">
          <a:avLst/>
        </a:prstGeom>
        <a:gradFill rotWithShape="0">
          <a:gsLst>
            <a:gs pos="0">
              <a:schemeClr val="accent5">
                <a:hueOff val="-1500229"/>
                <a:satOff val="-112"/>
                <a:lumOff val="-705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500229"/>
                <a:satOff val="-112"/>
                <a:lumOff val="-705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500229"/>
                <a:satOff val="-112"/>
                <a:lumOff val="-705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500229"/>
              <a:satOff val="-112"/>
              <a:lumOff val="-705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F49B9B9-227F-4AFE-B888-A1EFBE89BA3B}">
      <dsp:nvSpPr>
        <dsp:cNvPr id="0" name=""/>
        <dsp:cNvSpPr/>
      </dsp:nvSpPr>
      <dsp:spPr>
        <a:xfrm>
          <a:off x="0" y="1975843"/>
          <a:ext cx="5189962" cy="4938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100" kern="1200"/>
            <a:t>V zimě se zaměřit na suchou přípravu. </a:t>
          </a:r>
          <a:endParaRPr lang="en-US" sz="1100" kern="1200"/>
        </a:p>
      </dsp:txBody>
      <dsp:txXfrm>
        <a:off x="0" y="1975843"/>
        <a:ext cx="5189962" cy="493885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4BF024-73B9-45D1-9E70-63E9EF6DC047}">
      <dsp:nvSpPr>
        <dsp:cNvPr id="0" name=""/>
        <dsp:cNvSpPr/>
      </dsp:nvSpPr>
      <dsp:spPr>
        <a:xfrm>
          <a:off x="0" y="681"/>
          <a:ext cx="68331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B3445A-6836-4846-8F9B-17BD5B0A17D3}">
      <dsp:nvSpPr>
        <dsp:cNvPr id="0" name=""/>
        <dsp:cNvSpPr/>
      </dsp:nvSpPr>
      <dsp:spPr>
        <a:xfrm>
          <a:off x="0" y="681"/>
          <a:ext cx="6833175" cy="7976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400" kern="1200" dirty="0"/>
            <a:t>V této etapě jsou budovány základy výkonnosti, které později nelze dohnat (např. </a:t>
          </a:r>
          <a:r>
            <a:rPr lang="cs-CZ" sz="1400" b="0" kern="1200" dirty="0"/>
            <a:t>hypertrofie</a:t>
          </a:r>
          <a:r>
            <a:rPr lang="cs-CZ" sz="1400" kern="1200" dirty="0"/>
            <a:t>/</a:t>
          </a:r>
          <a:r>
            <a:rPr lang="cs-CZ" sz="1400" b="1" kern="1200" dirty="0"/>
            <a:t>hyperplazie</a:t>
          </a:r>
          <a:r>
            <a:rPr lang="cs-CZ" sz="1400" kern="1200" dirty="0"/>
            <a:t>). </a:t>
          </a:r>
          <a:endParaRPr lang="en-US" sz="1400" kern="1200" dirty="0"/>
        </a:p>
      </dsp:txBody>
      <dsp:txXfrm>
        <a:off x="0" y="681"/>
        <a:ext cx="6833175" cy="797654"/>
      </dsp:txXfrm>
    </dsp:sp>
    <dsp:sp modelId="{8A4802BD-CD8E-489B-9A34-AE19B8A7A668}">
      <dsp:nvSpPr>
        <dsp:cNvPr id="0" name=""/>
        <dsp:cNvSpPr/>
      </dsp:nvSpPr>
      <dsp:spPr>
        <a:xfrm>
          <a:off x="0" y="798336"/>
          <a:ext cx="68331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5BCB8E-EFC8-4A20-A9EB-BE354B847455}">
      <dsp:nvSpPr>
        <dsp:cNvPr id="0" name=""/>
        <dsp:cNvSpPr/>
      </dsp:nvSpPr>
      <dsp:spPr>
        <a:xfrm>
          <a:off x="0" y="798336"/>
          <a:ext cx="6833175" cy="7976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400" kern="1200"/>
            <a:t>Není-li vybudována pohybová gramotnost, lze to později dohnat jen za cenu obrovského úsilí. </a:t>
          </a:r>
          <a:endParaRPr lang="en-US" sz="1400" kern="1200"/>
        </a:p>
      </dsp:txBody>
      <dsp:txXfrm>
        <a:off x="0" y="798336"/>
        <a:ext cx="6833175" cy="797654"/>
      </dsp:txXfrm>
    </dsp:sp>
    <dsp:sp modelId="{68EC786E-C56E-484E-90DC-9D7FE910AA05}">
      <dsp:nvSpPr>
        <dsp:cNvPr id="0" name=""/>
        <dsp:cNvSpPr/>
      </dsp:nvSpPr>
      <dsp:spPr>
        <a:xfrm>
          <a:off x="0" y="1595991"/>
          <a:ext cx="68331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F9CFDF-A7E6-484B-82B3-7BA5BDA98E5F}">
      <dsp:nvSpPr>
        <dsp:cNvPr id="0" name=""/>
        <dsp:cNvSpPr/>
      </dsp:nvSpPr>
      <dsp:spPr>
        <a:xfrm>
          <a:off x="0" y="1595991"/>
          <a:ext cx="6833175" cy="7976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400" kern="1200" dirty="0"/>
            <a:t>Zapotřebí je, aby svěřenci </a:t>
          </a:r>
          <a:r>
            <a:rPr lang="cs-CZ" sz="1400" b="1" kern="1200" dirty="0"/>
            <a:t>strávili hodně času také na soustředěních, závodech a jiných krátkých akcích </a:t>
          </a:r>
          <a:r>
            <a:rPr lang="cs-CZ" sz="1400" kern="1200" dirty="0"/>
            <a:t>(především v ŽS). </a:t>
          </a:r>
          <a:r>
            <a:rPr lang="cs-CZ" sz="1400" b="1" kern="1200" dirty="0"/>
            <a:t>ČASTÉ ZMĚNY VODNÍCH TERÉNŮ</a:t>
          </a:r>
          <a:r>
            <a:rPr lang="cs-CZ" sz="1400" kern="1200" dirty="0"/>
            <a:t>. </a:t>
          </a:r>
          <a:endParaRPr lang="en-US" sz="1400" kern="1200" dirty="0"/>
        </a:p>
      </dsp:txBody>
      <dsp:txXfrm>
        <a:off x="0" y="1595991"/>
        <a:ext cx="6833175" cy="797654"/>
      </dsp:txXfrm>
    </dsp:sp>
    <dsp:sp modelId="{FCCA42F3-AA35-497E-A3FF-EDCF14C9D9DB}">
      <dsp:nvSpPr>
        <dsp:cNvPr id="0" name=""/>
        <dsp:cNvSpPr/>
      </dsp:nvSpPr>
      <dsp:spPr>
        <a:xfrm>
          <a:off x="0" y="2393645"/>
          <a:ext cx="683317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54E52E-515C-487F-96B3-E867485C8496}">
      <dsp:nvSpPr>
        <dsp:cNvPr id="0" name=""/>
        <dsp:cNvSpPr/>
      </dsp:nvSpPr>
      <dsp:spPr>
        <a:xfrm>
          <a:off x="0" y="2393645"/>
          <a:ext cx="6833175" cy="7976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400" kern="1200" dirty="0"/>
            <a:t>Ve své podstatě celé prázdniny jezdit po všech možných českých a blízkých evropských vodách. </a:t>
          </a:r>
          <a:endParaRPr lang="en-US" sz="1400" kern="1200" dirty="0"/>
        </a:p>
      </dsp:txBody>
      <dsp:txXfrm>
        <a:off x="0" y="2393645"/>
        <a:ext cx="6833175" cy="797654"/>
      </dsp:txXfrm>
    </dsp:sp>
    <dsp:sp modelId="{E6295A87-FC8C-4A53-AD82-D48487845D19}">
      <dsp:nvSpPr>
        <dsp:cNvPr id="0" name=""/>
        <dsp:cNvSpPr/>
      </dsp:nvSpPr>
      <dsp:spPr>
        <a:xfrm>
          <a:off x="0" y="3191300"/>
          <a:ext cx="68331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736B09-0E1A-4A98-BE77-D72AFE94E795}">
      <dsp:nvSpPr>
        <dsp:cNvPr id="0" name=""/>
        <dsp:cNvSpPr/>
      </dsp:nvSpPr>
      <dsp:spPr>
        <a:xfrm>
          <a:off x="0" y="3191300"/>
          <a:ext cx="6833175" cy="7976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400" kern="1200"/>
            <a:t>Pro to je zapotřebí nadšení – buď stále ještě aktivní závodník nebo rodič. </a:t>
          </a:r>
          <a:endParaRPr lang="en-US" sz="1400" kern="1200"/>
        </a:p>
      </dsp:txBody>
      <dsp:txXfrm>
        <a:off x="0" y="3191300"/>
        <a:ext cx="6833175" cy="797654"/>
      </dsp:txXfrm>
    </dsp:sp>
    <dsp:sp modelId="{43097513-684E-4A11-A17E-71DB3147A84E}">
      <dsp:nvSpPr>
        <dsp:cNvPr id="0" name=""/>
        <dsp:cNvSpPr/>
      </dsp:nvSpPr>
      <dsp:spPr>
        <a:xfrm>
          <a:off x="0" y="3988954"/>
          <a:ext cx="68331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1809CB-6682-4F47-BA05-6165F4A2787C}">
      <dsp:nvSpPr>
        <dsp:cNvPr id="0" name=""/>
        <dsp:cNvSpPr/>
      </dsp:nvSpPr>
      <dsp:spPr>
        <a:xfrm>
          <a:off x="0" y="3988954"/>
          <a:ext cx="6833175" cy="7976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400" kern="1200"/>
            <a:t>Naopak nutná není zimní příprava v teple. Je výhodou, ale není nutností. Nutné je naopak vybudování všeobecného pohybové základu. </a:t>
          </a:r>
          <a:endParaRPr lang="en-US" sz="1400" kern="1200"/>
        </a:p>
      </dsp:txBody>
      <dsp:txXfrm>
        <a:off x="0" y="3988954"/>
        <a:ext cx="6833175" cy="797654"/>
      </dsp:txXfrm>
    </dsp:sp>
    <dsp:sp modelId="{DD1D66CA-F6C4-46BE-8813-E8C868279D6C}">
      <dsp:nvSpPr>
        <dsp:cNvPr id="0" name=""/>
        <dsp:cNvSpPr/>
      </dsp:nvSpPr>
      <dsp:spPr>
        <a:xfrm>
          <a:off x="0" y="4786609"/>
          <a:ext cx="68331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4B0ABB-262C-4F9A-9F98-7774A0B37A37}">
      <dsp:nvSpPr>
        <dsp:cNvPr id="0" name=""/>
        <dsp:cNvSpPr/>
      </dsp:nvSpPr>
      <dsp:spPr>
        <a:xfrm>
          <a:off x="0" y="4786609"/>
          <a:ext cx="6833175" cy="7976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400" kern="1200" dirty="0"/>
            <a:t>Stále je ještě vhodné, aby </a:t>
          </a:r>
          <a:r>
            <a:rPr lang="cs-CZ" sz="1400" b="1" kern="1200" dirty="0"/>
            <a:t>děti jezdily na více kategoriích </a:t>
          </a:r>
          <a:r>
            <a:rPr lang="cs-CZ" sz="1400" kern="1200" dirty="0"/>
            <a:t>a nespecializovaly se pouze na jedinou. Kombinovat lze slalom K1 i C1, sjezd, zařadit je možné rafting na těžké vodě (odbourání strachu), sjíždění řek na turistických </a:t>
          </a:r>
          <a:r>
            <a:rPr lang="cs-CZ" sz="1400" kern="1200" dirty="0" err="1"/>
            <a:t>kanoích</a:t>
          </a:r>
          <a:r>
            <a:rPr lang="cs-CZ" sz="1400" kern="1200" dirty="0"/>
            <a:t>, </a:t>
          </a:r>
          <a:r>
            <a:rPr lang="cs-CZ" sz="1400" kern="1200" dirty="0" err="1"/>
            <a:t>paddle-boardy</a:t>
          </a:r>
          <a:r>
            <a:rPr lang="cs-CZ" sz="1400" kern="1200" dirty="0"/>
            <a:t> apod. </a:t>
          </a:r>
          <a:endParaRPr lang="en-US" sz="1400" kern="1200" dirty="0"/>
        </a:p>
      </dsp:txBody>
      <dsp:txXfrm>
        <a:off x="0" y="4786609"/>
        <a:ext cx="6833175" cy="797654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3E5203-CF57-441F-8837-CC7AD1EE425C}">
      <dsp:nvSpPr>
        <dsp:cNvPr id="0" name=""/>
        <dsp:cNvSpPr/>
      </dsp:nvSpPr>
      <dsp:spPr>
        <a:xfrm>
          <a:off x="0" y="80952"/>
          <a:ext cx="6833175" cy="7862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3200" kern="1200"/>
            <a:t>Už jsou absolvovány: </a:t>
          </a:r>
          <a:endParaRPr lang="en-US" sz="3200" kern="1200"/>
        </a:p>
      </dsp:txBody>
      <dsp:txXfrm>
        <a:off x="38381" y="119333"/>
        <a:ext cx="6756413" cy="709478"/>
      </dsp:txXfrm>
    </dsp:sp>
    <dsp:sp modelId="{0645CDB2-555D-4288-908B-274EC3C1E355}">
      <dsp:nvSpPr>
        <dsp:cNvPr id="0" name=""/>
        <dsp:cNvSpPr/>
      </dsp:nvSpPr>
      <dsp:spPr>
        <a:xfrm>
          <a:off x="0" y="867193"/>
          <a:ext cx="6833175" cy="4636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6953" tIns="40640" rIns="227584" bIns="4064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s-CZ" sz="2500" kern="1200"/>
            <a:t>Speciální vytrvalostní tréninky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s-CZ" sz="2500" kern="1200"/>
            <a:t>Speciální tréninky blížící se podmínkám závodu (tzv. modelové tréninky) 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s-CZ" sz="2500" kern="1200"/>
            <a:t>Posilovny různého zaměření (např. core, max. síla, silová vytrvalost apod.) 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s-CZ" sz="2500" kern="1200"/>
            <a:t>Tréninky i závody na velmi obtížných vodách 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s-CZ" sz="2500" kern="1200"/>
            <a:t>Mezinárodní závody (ECA cupy, juniorské závody) 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s-CZ" sz="2500" kern="1200"/>
            <a:t>Tréninky na mezinárodních tratích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s-CZ" sz="2500" kern="1200" dirty="0"/>
            <a:t>Co je důležité – trénink je cyklován (</a:t>
          </a:r>
          <a:r>
            <a:rPr lang="cs-CZ" sz="2500" b="1" kern="1200" dirty="0"/>
            <a:t>PERIODIZACE</a:t>
          </a:r>
          <a:r>
            <a:rPr lang="cs-CZ" sz="2500" kern="1200" dirty="0"/>
            <a:t>)</a:t>
          </a:r>
          <a:endParaRPr lang="en-US" sz="2500" kern="1200" dirty="0"/>
        </a:p>
      </dsp:txBody>
      <dsp:txXfrm>
        <a:off x="0" y="867193"/>
        <a:ext cx="6833175" cy="46368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8-22T13:18:44.326"/>
    </inkml:context>
    <inkml:brush xml:id="br0">
      <inkml:brushProperty name="width" value="0.35" units="cm"/>
      <inkml:brushProperty name="height" value="0.35" units="cm"/>
      <inkml:brushProperty name="color" value="#E71224"/>
      <inkml:brushProperty name="ignorePressure" value="1"/>
    </inkml:brush>
  </inkml:definitions>
  <inkml:trace contextRef="#ctx0" brushRef="#br0">1 1,'18938'18938,"-20419"-20419,1470 1469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81F360-9545-47AB-B3BE-B3F11C018C30}" type="datetimeFigureOut">
              <a:rPr lang="cs-CZ" smtClean="0"/>
              <a:t>19.10.2023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AB2016-1EB9-453D-865A-A0D644339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3652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Nejedná se pouze o úspěch jednotlivců, ale o celkově velmi vysokou úroveň všech.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70D803-DBA3-4030-B95E-83B09B902B8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74816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/>
              <a:t>This</a:t>
            </a:r>
            <a:r>
              <a:rPr lang="cs-CZ" dirty="0"/>
              <a:t> </a:t>
            </a:r>
            <a:r>
              <a:rPr lang="cs-CZ" dirty="0" err="1"/>
              <a:t>presentation</a:t>
            </a:r>
            <a:r>
              <a:rPr lang="cs-CZ" dirty="0"/>
              <a:t> </a:t>
            </a:r>
            <a:r>
              <a:rPr lang="cs-CZ" dirty="0" err="1"/>
              <a:t>will</a:t>
            </a:r>
            <a:r>
              <a:rPr lang="cs-CZ" dirty="0"/>
              <a:t> </a:t>
            </a:r>
            <a:r>
              <a:rPr lang="cs-CZ" dirty="0" err="1"/>
              <a:t>have</a:t>
            </a:r>
            <a:r>
              <a:rPr lang="cs-CZ" dirty="0"/>
              <a:t> 2 part: </a:t>
            </a:r>
            <a:r>
              <a:rPr lang="cs-CZ" dirty="0" err="1"/>
              <a:t>one</a:t>
            </a:r>
            <a:r>
              <a:rPr lang="cs-CZ" dirty="0"/>
              <a:t> </a:t>
            </a:r>
            <a:r>
              <a:rPr lang="cs-CZ" dirty="0" err="1"/>
              <a:t>for</a:t>
            </a:r>
            <a:r>
              <a:rPr lang="cs-CZ" dirty="0"/>
              <a:t> male and </a:t>
            </a:r>
            <a:r>
              <a:rPr lang="cs-CZ" dirty="0" err="1"/>
              <a:t>one</a:t>
            </a:r>
            <a:r>
              <a:rPr lang="cs-CZ" dirty="0"/>
              <a:t>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female</a:t>
            </a:r>
            <a:r>
              <a:rPr lang="cs-CZ" dirty="0"/>
              <a:t> </a:t>
            </a:r>
            <a:r>
              <a:rPr lang="cs-CZ" dirty="0" err="1"/>
              <a:t>canoe</a:t>
            </a:r>
            <a:r>
              <a:rPr lang="cs-CZ" dirty="0"/>
              <a:t> slalom. </a:t>
            </a:r>
            <a:r>
              <a:rPr lang="cs-CZ" dirty="0" err="1"/>
              <a:t>Please</a:t>
            </a:r>
            <a:r>
              <a:rPr lang="cs-CZ" dirty="0"/>
              <a:t> let </a:t>
            </a:r>
            <a:r>
              <a:rPr lang="cs-CZ" dirty="0" err="1"/>
              <a:t>me</a:t>
            </a:r>
            <a:r>
              <a:rPr lang="cs-CZ" dirty="0"/>
              <a:t> start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/>
              <a:t>men</a:t>
            </a:r>
            <a:r>
              <a:rPr lang="cs-CZ" dirty="0"/>
              <a:t> </a:t>
            </a:r>
            <a:r>
              <a:rPr lang="cs-CZ" dirty="0" err="1"/>
              <a:t>because</a:t>
            </a:r>
            <a:r>
              <a:rPr lang="cs-CZ" dirty="0"/>
              <a:t> </a:t>
            </a:r>
            <a:r>
              <a:rPr lang="cs-CZ" dirty="0" err="1"/>
              <a:t>about</a:t>
            </a:r>
            <a:r>
              <a:rPr lang="cs-CZ" dirty="0"/>
              <a:t> </a:t>
            </a:r>
            <a:r>
              <a:rPr lang="cs-CZ" dirty="0" err="1"/>
              <a:t>them</a:t>
            </a:r>
            <a:r>
              <a:rPr lang="cs-CZ" dirty="0"/>
              <a:t>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have</a:t>
            </a:r>
            <a:r>
              <a:rPr lang="cs-CZ" dirty="0"/>
              <a:t> </a:t>
            </a:r>
            <a:r>
              <a:rPr lang="cs-CZ" dirty="0" err="1"/>
              <a:t>actually</a:t>
            </a:r>
            <a:r>
              <a:rPr lang="cs-CZ" dirty="0"/>
              <a:t> much more </a:t>
            </a:r>
            <a:r>
              <a:rPr lang="cs-CZ" dirty="0" err="1"/>
              <a:t>information</a:t>
            </a:r>
            <a:r>
              <a:rPr lang="cs-CZ" dirty="0"/>
              <a:t> </a:t>
            </a:r>
            <a:r>
              <a:rPr lang="cs-CZ" dirty="0" err="1"/>
              <a:t>because</a:t>
            </a:r>
            <a:r>
              <a:rPr lang="cs-CZ" dirty="0"/>
              <a:t> more </a:t>
            </a:r>
            <a:r>
              <a:rPr lang="cs-CZ" dirty="0" err="1"/>
              <a:t>research</a:t>
            </a:r>
            <a:r>
              <a:rPr lang="cs-CZ" dirty="0"/>
              <a:t> has </a:t>
            </a:r>
            <a:r>
              <a:rPr lang="cs-CZ" dirty="0" err="1"/>
              <a:t>been</a:t>
            </a:r>
            <a:r>
              <a:rPr lang="cs-CZ" dirty="0"/>
              <a:t> done on </a:t>
            </a:r>
            <a:r>
              <a:rPr lang="cs-CZ" dirty="0" err="1"/>
              <a:t>men</a:t>
            </a:r>
            <a:r>
              <a:rPr lang="cs-CZ" dirty="0"/>
              <a:t>.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51FAD4-8562-42A6-8F8F-5C02382D92D7}" type="slidenum">
              <a:rPr lang="cs-CZ" smtClean="0"/>
              <a:t>42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11805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A </a:t>
            </a:r>
            <a:r>
              <a:rPr lang="cs-CZ" dirty="0" err="1"/>
              <a:t>general</a:t>
            </a:r>
            <a:r>
              <a:rPr lang="cs-CZ" dirty="0"/>
              <a:t> </a:t>
            </a:r>
            <a:r>
              <a:rPr lang="cs-CZ" dirty="0" err="1"/>
              <a:t>belief</a:t>
            </a:r>
            <a:r>
              <a:rPr lang="cs-CZ" dirty="0"/>
              <a:t> </a:t>
            </a:r>
            <a:r>
              <a:rPr lang="cs-CZ" dirty="0" err="1"/>
              <a:t>about</a:t>
            </a:r>
            <a:r>
              <a:rPr lang="cs-CZ" dirty="0"/>
              <a:t> male </a:t>
            </a:r>
            <a:r>
              <a:rPr lang="cs-CZ" dirty="0" err="1"/>
              <a:t>canoe</a:t>
            </a:r>
            <a:r>
              <a:rPr lang="cs-CZ" dirty="0"/>
              <a:t> slalom </a:t>
            </a:r>
            <a:r>
              <a:rPr lang="cs-CZ" dirty="0" err="1"/>
              <a:t>morphology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that</a:t>
            </a:r>
            <a:r>
              <a:rPr lang="cs-CZ" dirty="0"/>
              <a:t>… </a:t>
            </a:r>
            <a:r>
              <a:rPr lang="cs-CZ" dirty="0" err="1"/>
              <a:t>than</a:t>
            </a:r>
            <a:r>
              <a:rPr lang="cs-CZ" dirty="0"/>
              <a:t> </a:t>
            </a:r>
            <a:r>
              <a:rPr lang="cs-CZ" dirty="0" err="1"/>
              <a:t>that</a:t>
            </a:r>
            <a:r>
              <a:rPr lang="cs-CZ" dirty="0"/>
              <a:t>… </a:t>
            </a:r>
            <a:r>
              <a:rPr lang="cs-CZ" dirty="0" err="1"/>
              <a:t>thereafter</a:t>
            </a:r>
            <a:r>
              <a:rPr lang="cs-CZ" dirty="0"/>
              <a:t>… and </a:t>
            </a:r>
            <a:r>
              <a:rPr lang="cs-CZ" dirty="0" err="1"/>
              <a:t>finally</a:t>
            </a:r>
            <a:r>
              <a:rPr lang="cs-CZ" dirty="0"/>
              <a:t> </a:t>
            </a:r>
            <a:r>
              <a:rPr lang="cs-CZ" dirty="0" err="1"/>
              <a:t>that</a:t>
            </a:r>
            <a:r>
              <a:rPr lang="cs-CZ" dirty="0"/>
              <a:t>…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51FAD4-8562-42A6-8F8F-5C02382D92D7}" type="slidenum">
              <a:rPr lang="cs-CZ" smtClean="0"/>
              <a:t>43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2214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problem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that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general</a:t>
            </a:r>
            <a:r>
              <a:rPr lang="cs-CZ" dirty="0"/>
              <a:t> </a:t>
            </a:r>
            <a:r>
              <a:rPr lang="cs-CZ" dirty="0" err="1"/>
              <a:t>belief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completely</a:t>
            </a:r>
            <a:r>
              <a:rPr lang="cs-CZ" dirty="0"/>
              <a:t> </a:t>
            </a:r>
            <a:r>
              <a:rPr lang="cs-CZ" dirty="0" err="1"/>
              <a:t>wrong</a:t>
            </a:r>
            <a:r>
              <a:rPr lang="cs-CZ" dirty="0"/>
              <a:t> and </a:t>
            </a:r>
            <a:r>
              <a:rPr lang="cs-CZ" dirty="0" err="1"/>
              <a:t>this</a:t>
            </a:r>
            <a:r>
              <a:rPr lang="cs-CZ" dirty="0"/>
              <a:t> </a:t>
            </a:r>
            <a:r>
              <a:rPr lang="cs-CZ" dirty="0" err="1"/>
              <a:t>mistake</a:t>
            </a:r>
            <a:r>
              <a:rPr lang="cs-CZ" dirty="0"/>
              <a:t> </a:t>
            </a:r>
            <a:r>
              <a:rPr lang="cs-CZ" dirty="0" err="1"/>
              <a:t>often</a:t>
            </a:r>
            <a:r>
              <a:rPr lang="cs-CZ" dirty="0"/>
              <a:t> </a:t>
            </a:r>
            <a:r>
              <a:rPr lang="cs-CZ" dirty="0" err="1"/>
              <a:t>negatively</a:t>
            </a:r>
            <a:r>
              <a:rPr lang="cs-CZ" dirty="0"/>
              <a:t> </a:t>
            </a:r>
            <a:r>
              <a:rPr lang="cs-CZ" dirty="0" err="1"/>
              <a:t>affects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practice</a:t>
            </a:r>
            <a:r>
              <a:rPr lang="cs-CZ" dirty="0"/>
              <a:t>.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51FAD4-8562-42A6-8F8F-5C02382D92D7}" type="slidenum">
              <a:rPr lang="cs-CZ" smtClean="0"/>
              <a:t>44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4024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problem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that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general</a:t>
            </a:r>
            <a:r>
              <a:rPr lang="cs-CZ" dirty="0"/>
              <a:t> </a:t>
            </a:r>
            <a:r>
              <a:rPr lang="cs-CZ" dirty="0" err="1"/>
              <a:t>belief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completely</a:t>
            </a:r>
            <a:r>
              <a:rPr lang="cs-CZ" dirty="0"/>
              <a:t> </a:t>
            </a:r>
            <a:r>
              <a:rPr lang="cs-CZ" dirty="0" err="1"/>
              <a:t>wrong</a:t>
            </a:r>
            <a:r>
              <a:rPr lang="cs-CZ" dirty="0"/>
              <a:t> and </a:t>
            </a:r>
            <a:r>
              <a:rPr lang="cs-CZ" dirty="0" err="1"/>
              <a:t>this</a:t>
            </a:r>
            <a:r>
              <a:rPr lang="cs-CZ" dirty="0"/>
              <a:t> </a:t>
            </a:r>
            <a:r>
              <a:rPr lang="cs-CZ" dirty="0" err="1"/>
              <a:t>mistake</a:t>
            </a:r>
            <a:r>
              <a:rPr lang="cs-CZ" dirty="0"/>
              <a:t> </a:t>
            </a:r>
            <a:r>
              <a:rPr lang="cs-CZ" dirty="0" err="1"/>
              <a:t>often</a:t>
            </a:r>
            <a:r>
              <a:rPr lang="cs-CZ" dirty="0"/>
              <a:t> </a:t>
            </a:r>
            <a:r>
              <a:rPr lang="cs-CZ" dirty="0" err="1"/>
              <a:t>negatively</a:t>
            </a:r>
            <a:r>
              <a:rPr lang="cs-CZ" dirty="0"/>
              <a:t> </a:t>
            </a:r>
            <a:r>
              <a:rPr lang="cs-CZ" dirty="0" err="1"/>
              <a:t>affects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practice</a:t>
            </a:r>
            <a:r>
              <a:rPr lang="cs-CZ" dirty="0"/>
              <a:t>.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51FAD4-8562-42A6-8F8F-5C02382D92D7}" type="slidenum">
              <a:rPr lang="cs-CZ" smtClean="0"/>
              <a:t>45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53725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problem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that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general</a:t>
            </a:r>
            <a:r>
              <a:rPr lang="cs-CZ" dirty="0"/>
              <a:t> </a:t>
            </a:r>
            <a:r>
              <a:rPr lang="cs-CZ" dirty="0" err="1"/>
              <a:t>belief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completely</a:t>
            </a:r>
            <a:r>
              <a:rPr lang="cs-CZ" dirty="0"/>
              <a:t> </a:t>
            </a:r>
            <a:r>
              <a:rPr lang="cs-CZ" dirty="0" err="1"/>
              <a:t>wrong</a:t>
            </a:r>
            <a:r>
              <a:rPr lang="cs-CZ" dirty="0"/>
              <a:t> and </a:t>
            </a:r>
            <a:r>
              <a:rPr lang="cs-CZ" dirty="0" err="1"/>
              <a:t>this</a:t>
            </a:r>
            <a:r>
              <a:rPr lang="cs-CZ" dirty="0"/>
              <a:t> </a:t>
            </a:r>
            <a:r>
              <a:rPr lang="cs-CZ" dirty="0" err="1"/>
              <a:t>mistake</a:t>
            </a:r>
            <a:r>
              <a:rPr lang="cs-CZ" dirty="0"/>
              <a:t> </a:t>
            </a:r>
            <a:r>
              <a:rPr lang="cs-CZ" dirty="0" err="1"/>
              <a:t>often</a:t>
            </a:r>
            <a:r>
              <a:rPr lang="cs-CZ" dirty="0"/>
              <a:t> </a:t>
            </a:r>
            <a:r>
              <a:rPr lang="cs-CZ" dirty="0" err="1"/>
              <a:t>negatively</a:t>
            </a:r>
            <a:r>
              <a:rPr lang="cs-CZ" dirty="0"/>
              <a:t> </a:t>
            </a:r>
            <a:r>
              <a:rPr lang="cs-CZ" dirty="0" err="1"/>
              <a:t>affects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practice</a:t>
            </a:r>
            <a:r>
              <a:rPr lang="cs-CZ" dirty="0"/>
              <a:t>.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51FAD4-8562-42A6-8F8F-5C02382D92D7}" type="slidenum">
              <a:rPr lang="cs-CZ" smtClean="0"/>
              <a:t>46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51400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… </a:t>
            </a:r>
            <a:r>
              <a:rPr lang="cs-CZ" dirty="0" err="1"/>
              <a:t>because</a:t>
            </a:r>
            <a:r>
              <a:rPr lang="cs-CZ" dirty="0"/>
              <a:t> </a:t>
            </a:r>
            <a:r>
              <a:rPr lang="cs-CZ" dirty="0" err="1"/>
              <a:t>canoe</a:t>
            </a:r>
            <a:r>
              <a:rPr lang="cs-CZ" dirty="0"/>
              <a:t> slalom </a:t>
            </a:r>
            <a:r>
              <a:rPr lang="cs-CZ" dirty="0" err="1"/>
              <a:t>was</a:t>
            </a:r>
            <a:r>
              <a:rPr lang="cs-CZ" dirty="0"/>
              <a:t> </a:t>
            </a:r>
            <a:r>
              <a:rPr lang="cs-CZ" dirty="0" err="1"/>
              <a:t>always</a:t>
            </a:r>
            <a:r>
              <a:rPr lang="cs-CZ" dirty="0"/>
              <a:t> hard…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51FAD4-8562-42A6-8F8F-5C02382D92D7}" type="slidenum">
              <a:rPr lang="cs-CZ" smtClean="0"/>
              <a:t>49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04006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/>
              <a:t>Sooo</a:t>
            </a:r>
            <a:r>
              <a:rPr lang="cs-CZ" dirty="0"/>
              <a:t>,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question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… are </a:t>
            </a:r>
            <a:r>
              <a:rPr lang="cs-CZ" dirty="0" err="1"/>
              <a:t>there</a:t>
            </a:r>
            <a:r>
              <a:rPr lang="cs-CZ" dirty="0"/>
              <a:t> any </a:t>
            </a:r>
            <a:r>
              <a:rPr lang="cs-CZ" dirty="0" err="1"/>
              <a:t>differences</a:t>
            </a:r>
            <a:r>
              <a:rPr lang="cs-CZ" dirty="0"/>
              <a:t>?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there</a:t>
            </a:r>
            <a:r>
              <a:rPr lang="cs-CZ" dirty="0"/>
              <a:t> any </a:t>
            </a:r>
            <a:r>
              <a:rPr lang="cs-CZ" dirty="0" err="1"/>
              <a:t>good</a:t>
            </a:r>
            <a:r>
              <a:rPr lang="cs-CZ" dirty="0"/>
              <a:t> point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practice</a:t>
            </a:r>
            <a:r>
              <a:rPr lang="cs-CZ" dirty="0"/>
              <a:t>..? </a:t>
            </a:r>
            <a:r>
              <a:rPr lang="cs-CZ" dirty="0" err="1"/>
              <a:t>Based</a:t>
            </a:r>
            <a:r>
              <a:rPr lang="cs-CZ" dirty="0"/>
              <a:t> on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latest</a:t>
            </a:r>
            <a:r>
              <a:rPr lang="cs-CZ" dirty="0"/>
              <a:t> </a:t>
            </a:r>
            <a:r>
              <a:rPr lang="cs-CZ" dirty="0" err="1"/>
              <a:t>research</a:t>
            </a:r>
            <a:r>
              <a:rPr lang="cs-CZ" dirty="0"/>
              <a:t>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can</a:t>
            </a:r>
            <a:r>
              <a:rPr lang="cs-CZ" dirty="0"/>
              <a:t> </a:t>
            </a:r>
            <a:r>
              <a:rPr lang="cs-CZ" dirty="0" err="1"/>
              <a:t>say</a:t>
            </a:r>
            <a:r>
              <a:rPr lang="cs-CZ" dirty="0"/>
              <a:t> </a:t>
            </a:r>
            <a:r>
              <a:rPr lang="cs-CZ" dirty="0" err="1"/>
              <a:t>that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really</a:t>
            </a:r>
            <a:r>
              <a:rPr lang="cs-CZ" dirty="0"/>
              <a:t> </a:t>
            </a:r>
            <a:r>
              <a:rPr lang="cs-CZ" dirty="0" err="1"/>
              <a:t>best</a:t>
            </a:r>
            <a:r>
              <a:rPr lang="cs-CZ" dirty="0"/>
              <a:t> </a:t>
            </a:r>
            <a:r>
              <a:rPr lang="cs-CZ" dirty="0" err="1"/>
              <a:t>athletes</a:t>
            </a:r>
            <a:r>
              <a:rPr lang="cs-CZ" dirty="0"/>
              <a:t>..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51FAD4-8562-42A6-8F8F-5C02382D92D7}" type="slidenum">
              <a:rPr lang="cs-CZ" smtClean="0"/>
              <a:t>50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64713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And </a:t>
            </a:r>
            <a:r>
              <a:rPr lang="cs-CZ" dirty="0" err="1"/>
              <a:t>also</a:t>
            </a:r>
            <a:r>
              <a:rPr lang="cs-CZ" dirty="0"/>
              <a:t> </a:t>
            </a:r>
            <a:r>
              <a:rPr lang="cs-CZ" dirty="0" err="1"/>
              <a:t>if</a:t>
            </a:r>
            <a:r>
              <a:rPr lang="cs-CZ" dirty="0"/>
              <a:t>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see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comparison</a:t>
            </a:r>
            <a:r>
              <a:rPr lang="cs-CZ" dirty="0"/>
              <a:t> </a:t>
            </a:r>
            <a:r>
              <a:rPr lang="cs-CZ" dirty="0" err="1"/>
              <a:t>between</a:t>
            </a:r>
            <a:r>
              <a:rPr lang="cs-CZ" dirty="0"/>
              <a:t> </a:t>
            </a:r>
            <a:r>
              <a:rPr lang="cs-CZ" dirty="0" err="1"/>
              <a:t>best</a:t>
            </a:r>
            <a:r>
              <a:rPr lang="cs-CZ" dirty="0"/>
              <a:t> senior and </a:t>
            </a:r>
            <a:r>
              <a:rPr lang="cs-CZ" dirty="0" err="1"/>
              <a:t>best</a:t>
            </a:r>
            <a:r>
              <a:rPr lang="cs-CZ" dirty="0"/>
              <a:t> junior </a:t>
            </a:r>
            <a:r>
              <a:rPr lang="cs-CZ" dirty="0" err="1"/>
              <a:t>paddlers</a:t>
            </a:r>
            <a:r>
              <a:rPr lang="cs-CZ" dirty="0"/>
              <a:t>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can</a:t>
            </a:r>
            <a:r>
              <a:rPr lang="cs-CZ" dirty="0"/>
              <a:t> </a:t>
            </a:r>
            <a:r>
              <a:rPr lang="cs-CZ" dirty="0" err="1"/>
              <a:t>conclude</a:t>
            </a:r>
            <a:r>
              <a:rPr lang="cs-CZ" dirty="0"/>
              <a:t> </a:t>
            </a:r>
            <a:r>
              <a:rPr lang="cs-CZ" dirty="0" err="1"/>
              <a:t>that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best</a:t>
            </a:r>
            <a:r>
              <a:rPr lang="cs-CZ" dirty="0"/>
              <a:t> </a:t>
            </a:r>
            <a:r>
              <a:rPr lang="cs-CZ" dirty="0" err="1"/>
              <a:t>athletes</a:t>
            </a:r>
            <a:r>
              <a:rPr lang="cs-CZ" dirty="0"/>
              <a:t> </a:t>
            </a:r>
            <a:r>
              <a:rPr lang="cs-CZ" dirty="0" err="1"/>
              <a:t>keep</a:t>
            </a:r>
            <a:r>
              <a:rPr lang="cs-CZ" dirty="0"/>
              <a:t> </a:t>
            </a:r>
            <a:r>
              <a:rPr lang="cs-CZ" dirty="0" err="1"/>
              <a:t>their</a:t>
            </a:r>
            <a:r>
              <a:rPr lang="cs-CZ" dirty="0"/>
              <a:t> body </a:t>
            </a:r>
            <a:r>
              <a:rPr lang="cs-CZ" dirty="0" err="1"/>
              <a:t>weight</a:t>
            </a:r>
            <a:r>
              <a:rPr lang="cs-CZ" dirty="0"/>
              <a:t> </a:t>
            </a:r>
            <a:r>
              <a:rPr lang="cs-CZ" dirty="0" err="1"/>
              <a:t>low</a:t>
            </a:r>
            <a:r>
              <a:rPr lang="cs-CZ" dirty="0"/>
              <a:t> but </a:t>
            </a:r>
            <a:r>
              <a:rPr lang="cs-CZ" dirty="0" err="1"/>
              <a:t>have</a:t>
            </a:r>
            <a:r>
              <a:rPr lang="cs-CZ" dirty="0"/>
              <a:t> much </a:t>
            </a:r>
            <a:r>
              <a:rPr lang="cs-CZ" dirty="0" err="1"/>
              <a:t>better</a:t>
            </a:r>
            <a:r>
              <a:rPr lang="cs-CZ" dirty="0"/>
              <a:t> body </a:t>
            </a:r>
            <a:r>
              <a:rPr lang="cs-CZ" dirty="0" err="1"/>
              <a:t>composition</a:t>
            </a:r>
            <a:r>
              <a:rPr lang="cs-CZ" dirty="0"/>
              <a:t>, more </a:t>
            </a:r>
            <a:r>
              <a:rPr lang="cs-CZ" dirty="0" err="1"/>
              <a:t>muscular</a:t>
            </a:r>
            <a:r>
              <a:rPr lang="cs-CZ" dirty="0"/>
              <a:t> </a:t>
            </a:r>
            <a:r>
              <a:rPr lang="cs-CZ" dirty="0" err="1"/>
              <a:t>upper</a:t>
            </a:r>
            <a:r>
              <a:rPr lang="cs-CZ" dirty="0"/>
              <a:t> body and </a:t>
            </a:r>
            <a:r>
              <a:rPr lang="cs-CZ" dirty="0" err="1"/>
              <a:t>low</a:t>
            </a:r>
            <a:r>
              <a:rPr lang="cs-CZ" dirty="0"/>
              <a:t> </a:t>
            </a:r>
            <a:r>
              <a:rPr lang="cs-CZ" dirty="0" err="1"/>
              <a:t>hypertrophy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lower</a:t>
            </a:r>
            <a:r>
              <a:rPr lang="cs-CZ" dirty="0"/>
              <a:t> </a:t>
            </a:r>
            <a:r>
              <a:rPr lang="cs-CZ" dirty="0" err="1"/>
              <a:t>limbs</a:t>
            </a:r>
            <a:r>
              <a:rPr lang="cs-CZ" dirty="0"/>
              <a:t>.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51FAD4-8562-42A6-8F8F-5C02382D92D7}" type="slidenum">
              <a:rPr lang="cs-CZ" smtClean="0"/>
              <a:t>52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9769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1949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591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2721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8816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6846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79726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6324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01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3119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11313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976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10/19/2023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1606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mailto:buster@centrum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customXml" Target="../ink/ink1.xml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Relationship Id="rId9" Type="http://schemas.openxmlformats.org/officeDocument/2006/relationships/image" Target="../media/image37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7" Type="http://schemas.openxmlformats.org/officeDocument/2006/relationships/image" Target="../media/image42.jpg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emf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2.png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2.xml"/></Relationships>
</file>

<file path=ppt/slides/_rels/slide1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/Relationships>
</file>

<file path=ppt/slides/_rels/slide1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.xml"/></Relationships>
</file>

<file path=ppt/slides/_rels/slide1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7FE5201-BB98-480C-BADB-207C8F893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65A1411-0C46-4437-890D-A6FADAA96E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5"/>
            <a:ext cx="11147071" cy="2449283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0200EECD-9B4F-F759-5AD7-746192BC17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1007" y="738102"/>
            <a:ext cx="10491396" cy="20062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/>
              <a:t>Základy sportovního tréninku ve vodním slalomu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A7A030CB-D662-4E87-B668-9DE9163E9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95090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F89C6C02-EDA3-4D0B-9C4E-AAE0F2C7D5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39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Picture 2" descr="CSK logo 110let A CZ RGB transparent 150px">
            <a:extLst>
              <a:ext uri="{FF2B5EF4-FFF2-40B4-BE49-F238E27FC236}">
                <a16:creationId xmlns:a16="http://schemas.microsoft.com/office/drawing/2014/main" id="{5A1DE145-0242-9816-2BD6-319735806D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11442" y="2914271"/>
            <a:ext cx="1937371" cy="1666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>
            <a:extLst>
              <a:ext uri="{FF2B5EF4-FFF2-40B4-BE49-F238E27FC236}">
                <a16:creationId xmlns:a16="http://schemas.microsoft.com/office/drawing/2014/main" id="{C3437911-3321-B746-90A2-25520231409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1007" y="3077095"/>
            <a:ext cx="7369204" cy="1381726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06660E41-71CE-4FFE-9511-E9964B388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Obrázek 6">
            <a:extLst>
              <a:ext uri="{FF2B5EF4-FFF2-40B4-BE49-F238E27FC236}">
                <a16:creationId xmlns:a16="http://schemas.microsoft.com/office/drawing/2014/main" id="{C07304FE-CDD9-E22C-13A4-49C17797FA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007" y="4596777"/>
            <a:ext cx="4995545" cy="1347928"/>
          </a:xfrm>
          <a:prstGeom prst="rect">
            <a:avLst/>
          </a:prstGeom>
        </p:spPr>
      </p:pic>
      <p:pic>
        <p:nvPicPr>
          <p:cNvPr id="2050" name="Picture 2" descr="Nová koncepce sportovní sekce Akademický výběr VICTORIA VSC | Univerzitní  veslování | O veslování | Český veslařský svaz (ČVS)">
            <a:extLst>
              <a:ext uri="{FF2B5EF4-FFF2-40B4-BE49-F238E27FC236}">
                <a16:creationId xmlns:a16="http://schemas.microsoft.com/office/drawing/2014/main" id="{3ACEE739-673D-D1A8-AC52-B86DB10662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5897" y="4458821"/>
            <a:ext cx="2788460" cy="1758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444F34ED-6B2B-77A3-A2C1-CEF8DB663F70}"/>
              </a:ext>
            </a:extLst>
          </p:cNvPr>
          <p:cNvSpPr txBox="1"/>
          <p:nvPr/>
        </p:nvSpPr>
        <p:spPr>
          <a:xfrm>
            <a:off x="8778240" y="738102"/>
            <a:ext cx="256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PhDr. Jan Busta, Ph.D.</a:t>
            </a:r>
          </a:p>
        </p:txBody>
      </p:sp>
    </p:spTree>
    <p:extLst>
      <p:ext uri="{BB962C8B-B14F-4D97-AF65-F5344CB8AC3E}">
        <p14:creationId xmlns:p14="http://schemas.microsoft.com/office/powerpoint/2010/main" val="40305386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3000"/>
            <a:lum/>
          </a:blip>
          <a:srcRect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Vodní slalom v ČR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err="1"/>
              <a:t>Overall</a:t>
            </a:r>
            <a:r>
              <a:rPr lang="cs-CZ" sz="2000" b="1" dirty="0"/>
              <a:t> </a:t>
            </a:r>
            <a:r>
              <a:rPr lang="cs-CZ" sz="2000" b="1" dirty="0" err="1"/>
              <a:t>Nations</a:t>
            </a:r>
            <a:r>
              <a:rPr lang="cs-CZ" sz="2000" b="1" dirty="0"/>
              <a:t> Cup Junioři a U23: vítězství v roce 2017, 2018, 2019, 2020, 2021, 2022 i 2023. </a:t>
            </a:r>
          </a:p>
          <a:p>
            <a:r>
              <a:rPr lang="cs-CZ" sz="2000" b="1" dirty="0"/>
              <a:t>Početná základna: přes 3100 členů; 82 oddílů (srovnání pouze s Francií)</a:t>
            </a:r>
          </a:p>
          <a:p>
            <a:r>
              <a:rPr lang="cs-CZ" sz="2000" b="1" dirty="0"/>
              <a:t>Plné stavy v reprezentaci (12 lodí na všech úrovních RD).</a:t>
            </a:r>
          </a:p>
          <a:p>
            <a:r>
              <a:rPr lang="cs-CZ" sz="2000" b="1" dirty="0"/>
              <a:t>Zlato a stříbro z LOH 2021. </a:t>
            </a:r>
          </a:p>
          <a:p>
            <a:r>
              <a:rPr lang="cs-CZ" sz="2000" b="1" dirty="0"/>
              <a:t>Početná základna výkonnostně trénující mládeže a vysoký výkonnostní standard. </a:t>
            </a:r>
          </a:p>
        </p:txBody>
      </p:sp>
    </p:spTree>
    <p:extLst>
      <p:ext uri="{BB962C8B-B14F-4D97-AF65-F5344CB8AC3E}">
        <p14:creationId xmlns:p14="http://schemas.microsoft.com/office/powerpoint/2010/main" val="1319660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DA568B4-06BE-42A6-A5B6-A0FC251DA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CC85BFE-0D03-41B5-87E4-5FA667FA5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8FAFC069-6B14-D6AC-8652-4248CD9BDC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5462"/>
          <a:stretch/>
        </p:blipFill>
        <p:spPr>
          <a:xfrm>
            <a:off x="20" y="10"/>
            <a:ext cx="12191980" cy="6857987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extovéPole 1">
            <a:extLst>
              <a:ext uri="{FF2B5EF4-FFF2-40B4-BE49-F238E27FC236}">
                <a16:creationId xmlns:a16="http://schemas.microsoft.com/office/drawing/2014/main" id="{5E2DBB0C-8DF2-03F3-2128-2C3A18CB5E00}"/>
              </a:ext>
            </a:extLst>
          </p:cNvPr>
          <p:cNvSpPr txBox="1"/>
          <p:nvPr/>
        </p:nvSpPr>
        <p:spPr>
          <a:xfrm>
            <a:off x="2316480" y="6258560"/>
            <a:ext cx="6979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SYSTÉM V ČESKÉ REPUBLICE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4102B243-5277-49D8-7032-5C245FA17D35}"/>
              </a:ext>
            </a:extLst>
          </p:cNvPr>
          <p:cNvSpPr txBox="1"/>
          <p:nvPr/>
        </p:nvSpPr>
        <p:spPr>
          <a:xfrm>
            <a:off x="2875280" y="5486400"/>
            <a:ext cx="9245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Turistika</a:t>
            </a:r>
          </a:p>
        </p:txBody>
      </p:sp>
    </p:spTree>
    <p:extLst>
      <p:ext uri="{BB962C8B-B14F-4D97-AF65-F5344CB8AC3E}">
        <p14:creationId xmlns:p14="http://schemas.microsoft.com/office/powerpoint/2010/main" val="19781775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DA568B4-06BE-42A6-A5B6-A0FC251DA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CC85BFE-0D03-41B5-87E4-5FA667FA5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1B263009-F315-FC01-A533-647F12EFDF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65" b="9473"/>
          <a:stretch/>
        </p:blipFill>
        <p:spPr>
          <a:xfrm>
            <a:off x="20" y="10"/>
            <a:ext cx="12191980" cy="6857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46962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6"/>
            <a:ext cx="11147071" cy="147664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2601" y="721946"/>
            <a:ext cx="10813250" cy="10221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/>
              <a:t>Máme na co být hrdí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22CDD0E7-BDD6-41F4-8AAB-088A2E8D0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Picture 4" descr="Ruce s dlaněmi a propojováním a podržením kružnice">
            <a:extLst>
              <a:ext uri="{FF2B5EF4-FFF2-40B4-BE49-F238E27FC236}">
                <a16:creationId xmlns:a16="http://schemas.microsoft.com/office/drawing/2014/main" id="{F97D723C-0611-0A3C-E33A-C66B80EA611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7950" r="7949" b="-2"/>
          <a:stretch/>
        </p:blipFill>
        <p:spPr>
          <a:xfrm>
            <a:off x="481007" y="1993515"/>
            <a:ext cx="5511628" cy="4374624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199351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16171" y="2247497"/>
            <a:ext cx="5394141" cy="388855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s-CZ" sz="1300" dirty="0"/>
              <a:t>Dlouhodobý úspěch v širším kontextu hnutí je otázkou </a:t>
            </a:r>
            <a:r>
              <a:rPr lang="cs-CZ" sz="1300" b="1" u="sng" dirty="0"/>
              <a:t>systémovou</a:t>
            </a:r>
            <a:r>
              <a:rPr lang="cs-CZ" sz="1300" dirty="0"/>
              <a:t>. Podmínky úspěšně fungujícího systému přípravy </a:t>
            </a:r>
            <a:r>
              <a:rPr lang="cs-CZ" sz="1300" dirty="0" err="1"/>
              <a:t>jsoi</a:t>
            </a:r>
            <a:r>
              <a:rPr lang="cs-CZ" sz="1300" dirty="0"/>
              <a:t>: 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1300" b="1" dirty="0"/>
              <a:t> SYSTEMATICKÁ PODPORA </a:t>
            </a:r>
            <a:r>
              <a:rPr lang="cs-CZ" sz="1300" dirty="0"/>
              <a:t>- Nejedná se pouze o cestu a úspěch jednotlivců, podpora není pouze do špičky, ale i do šířky. </a:t>
            </a:r>
          </a:p>
          <a:p>
            <a:pPr>
              <a:lnSpc>
                <a:spcPct val="90000"/>
              </a:lnSpc>
            </a:pPr>
            <a:r>
              <a:rPr lang="cs-CZ" sz="1300" dirty="0"/>
              <a:t>- Vyvážená forma </a:t>
            </a:r>
            <a:r>
              <a:rPr lang="cs-CZ" sz="1300" b="1" dirty="0"/>
              <a:t>konkurence/kooperace</a:t>
            </a:r>
            <a:r>
              <a:rPr lang="cs-CZ" sz="1300" dirty="0"/>
              <a:t>. </a:t>
            </a:r>
          </a:p>
          <a:p>
            <a:pPr>
              <a:lnSpc>
                <a:spcPct val="90000"/>
              </a:lnSpc>
            </a:pPr>
            <a:r>
              <a:rPr lang="cs-CZ" sz="1300" dirty="0"/>
              <a:t>- </a:t>
            </a:r>
            <a:r>
              <a:rPr lang="cs-CZ" sz="1300" b="1" dirty="0"/>
              <a:t>SPRAVEDLNOST</a:t>
            </a:r>
            <a:r>
              <a:rPr lang="cs-CZ" sz="1300" dirty="0"/>
              <a:t> - Spravedlivá nominační kritéria do SPS, SCM, RDJ, RDU23, RDS i středisek (VSC a ASC). </a:t>
            </a:r>
          </a:p>
          <a:p>
            <a:pPr>
              <a:lnSpc>
                <a:spcPct val="90000"/>
              </a:lnSpc>
            </a:pPr>
            <a:r>
              <a:rPr lang="cs-CZ" sz="1300" dirty="0"/>
              <a:t>- </a:t>
            </a:r>
            <a:r>
              <a:rPr lang="cs-CZ" sz="1300" b="1" dirty="0"/>
              <a:t>SYSTEMATICKÁ PRÁCE S MLÁDEŽÍ</a:t>
            </a:r>
            <a:r>
              <a:rPr lang="cs-CZ" sz="1300" dirty="0"/>
              <a:t>. </a:t>
            </a:r>
          </a:p>
          <a:p>
            <a:pPr>
              <a:lnSpc>
                <a:spcPct val="90000"/>
              </a:lnSpc>
            </a:pPr>
            <a:r>
              <a:rPr lang="cs-CZ" sz="1300" dirty="0"/>
              <a:t>- </a:t>
            </a:r>
            <a:r>
              <a:rPr lang="cs-CZ" sz="1300" b="1" dirty="0"/>
              <a:t>VZDĚLÁNÍ</a:t>
            </a:r>
            <a:r>
              <a:rPr lang="cs-CZ" sz="1300" dirty="0"/>
              <a:t> (školení, materiály apod.). </a:t>
            </a:r>
          </a:p>
          <a:p>
            <a:pPr>
              <a:lnSpc>
                <a:spcPct val="90000"/>
              </a:lnSpc>
            </a:pPr>
            <a:endParaRPr lang="cs-CZ" sz="1300" dirty="0"/>
          </a:p>
          <a:p>
            <a:pPr>
              <a:lnSpc>
                <a:spcPct val="90000"/>
              </a:lnSpc>
            </a:pPr>
            <a:r>
              <a:rPr lang="cs-CZ" sz="1300" dirty="0"/>
              <a:t>CHYBY V SYSTÉMU JSOU =&gt; </a:t>
            </a:r>
            <a:r>
              <a:rPr lang="cs-CZ" sz="1300" b="1" dirty="0"/>
              <a:t>EVOLUČNĚ</a:t>
            </a:r>
            <a:r>
              <a:rPr lang="cs-CZ" sz="1300" dirty="0"/>
              <a:t> ODSTRAŇOVAT. </a:t>
            </a:r>
          </a:p>
          <a:p>
            <a:pPr>
              <a:lnSpc>
                <a:spcPct val="90000"/>
              </a:lnSpc>
            </a:pPr>
            <a:r>
              <a:rPr lang="cs-CZ" sz="1300" dirty="0"/>
              <a:t>Společně se zamýšlet, co dělat lépe (na úrovni jednotlivce, klubu, SCM, reprezentace, svazu). 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B58B45F5-E162-4AF7-9E46-A4290969B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3554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CF31B4D-1F11-F4B6-DD76-7D9D0F90A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Formální vzdělání trenérů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311379E9-39AE-8771-AFA3-5DB9D2E0C3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- Licence C (Školení trenérů – speciální část)</a:t>
            </a:r>
          </a:p>
          <a:p>
            <a:r>
              <a:rPr lang="cs-CZ" dirty="0"/>
              <a:t>- Licence B (Školení trenérů – obecná a speciální část)</a:t>
            </a:r>
          </a:p>
          <a:p>
            <a:r>
              <a:rPr lang="cs-CZ" dirty="0"/>
              <a:t>- Licence A (Bakalářské studium sportovní specializace, Trenérská škola) </a:t>
            </a:r>
          </a:p>
          <a:p>
            <a:endParaRPr lang="cs-CZ" dirty="0"/>
          </a:p>
          <a:p>
            <a:r>
              <a:rPr lang="cs-CZ" dirty="0"/>
              <a:t>V souladu s licenčním řádem ČSK. ČSK smluvní vztah s UK FTVS. </a:t>
            </a:r>
          </a:p>
          <a:p>
            <a:r>
              <a:rPr lang="cs-CZ" dirty="0"/>
              <a:t>Studium zakončené závěrečnou prací a zkouškou. </a:t>
            </a:r>
          </a:p>
        </p:txBody>
      </p:sp>
    </p:spTree>
    <p:extLst>
      <p:ext uri="{BB962C8B-B14F-4D97-AF65-F5344CB8AC3E}">
        <p14:creationId xmlns:p14="http://schemas.microsoft.com/office/powerpoint/2010/main" val="4565812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95F370AB-DF6E-15A5-B4EE-EF5BAC503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3964251" cy="2237925"/>
          </a:xfrm>
        </p:spPr>
        <p:txBody>
          <a:bodyPr>
            <a:normAutofit/>
          </a:bodyPr>
          <a:lstStyle/>
          <a:p>
            <a:r>
              <a:rPr lang="cs-CZ" sz="6100"/>
              <a:t>Odbornost 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31268F51-7275-6ED5-9DD7-7E8B2A8E206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9436" r="15744"/>
          <a:stretch/>
        </p:blipFill>
        <p:spPr>
          <a:xfrm>
            <a:off x="5040694" y="489856"/>
            <a:ext cx="6588977" cy="5878282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6A9FE31-8E40-4AAC-8B90-1AD6D7520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2CE755F-6139-4A64-8874-30A9A3EFB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Zástupný obsah 2">
            <a:extLst>
              <a:ext uri="{FF2B5EF4-FFF2-40B4-BE49-F238E27FC236}">
                <a16:creationId xmlns:a16="http://schemas.microsoft.com/office/drawing/2014/main" id="{07223090-DDE5-8B41-74B9-A0DE880434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5750144"/>
              </p:ext>
            </p:extLst>
          </p:nvPr>
        </p:nvGraphicFramePr>
        <p:xfrm>
          <a:off x="482600" y="3408254"/>
          <a:ext cx="3964250" cy="24700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617568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E18D5F1-911E-4BCF-9AF0-F3A54D7C0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C84EE41-863A-4DE9-9A51-4F014D681F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416" y="485369"/>
            <a:ext cx="11147071" cy="2460838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57A9AE05-090A-F5DD-4D09-F8549CA67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60"/>
            <a:ext cx="10361960" cy="1493871"/>
          </a:xfrm>
        </p:spPr>
        <p:txBody>
          <a:bodyPr>
            <a:normAutofit/>
          </a:bodyPr>
          <a:lstStyle/>
          <a:p>
            <a:r>
              <a:rPr lang="cs-CZ"/>
              <a:t>Věda o sportovním tréninku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0850E05-3320-4817-99CE-D56547FCA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08990BBA-8A0B-4EF5-A122-0815DEC19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4DA9946C-C93A-4350-AC54-937723F6B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Zástupný obsah 2">
            <a:extLst>
              <a:ext uri="{FF2B5EF4-FFF2-40B4-BE49-F238E27FC236}">
                <a16:creationId xmlns:a16="http://schemas.microsoft.com/office/drawing/2014/main" id="{5C60FCB5-BF1E-5776-756C-2342005079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1728810"/>
              </p:ext>
            </p:extLst>
          </p:nvPr>
        </p:nvGraphicFramePr>
        <p:xfrm>
          <a:off x="482600" y="3098800"/>
          <a:ext cx="11143887" cy="2779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0414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9" name="Rectangle 205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5"/>
            <a:ext cx="11147071" cy="2449283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6597A252-9534-07AE-4242-565FE2378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21946"/>
            <a:ext cx="10813250" cy="197197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/>
              <a:t>Metodika tréninku vodního slalomu</a:t>
            </a:r>
          </a:p>
        </p:txBody>
      </p:sp>
      <p:cxnSp>
        <p:nvCxnSpPr>
          <p:cNvPr id="2063" name="Straight Connector 2062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65" name="Straight Connector 2064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39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56" name="Content Placeholder 2055">
            <a:extLst>
              <a:ext uri="{FF2B5EF4-FFF2-40B4-BE49-F238E27FC236}">
                <a16:creationId xmlns:a16="http://schemas.microsoft.com/office/drawing/2014/main" id="{4C6C5685-9991-A768-1618-658C7D93A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1" y="3282330"/>
            <a:ext cx="4000189" cy="2800893"/>
          </a:xfrm>
        </p:spPr>
        <p:txBody>
          <a:bodyPr anchor="ctr">
            <a:normAutofit/>
          </a:bodyPr>
          <a:lstStyle/>
          <a:p>
            <a:r>
              <a:rPr lang="cs-CZ" sz="2000" dirty="0"/>
              <a:t>K dispozici na školení trenérů nebo na:  </a:t>
            </a:r>
            <a:r>
              <a:rPr lang="cs-CZ" sz="2000" dirty="0">
                <a:hlinkClick r:id="rId2"/>
              </a:rPr>
              <a:t>buster@centrum.cz</a:t>
            </a:r>
            <a:r>
              <a:rPr lang="cs-CZ" sz="2000" dirty="0"/>
              <a:t> </a:t>
            </a:r>
          </a:p>
          <a:p>
            <a:endParaRPr lang="cs-CZ" sz="2000" dirty="0"/>
          </a:p>
          <a:p>
            <a:r>
              <a:rPr lang="cs-CZ" sz="2000" dirty="0"/>
              <a:t>Cena: 300,- Kč a 100,- Kč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83BE35F0-39CC-7171-A56E-8432B87913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52442" y="3095540"/>
            <a:ext cx="2095643" cy="3116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Kondiční a somatické předpoklady ve vodním slalomu">
            <a:extLst>
              <a:ext uri="{FF2B5EF4-FFF2-40B4-BE49-F238E27FC236}">
                <a16:creationId xmlns:a16="http://schemas.microsoft.com/office/drawing/2014/main" id="{AABC1719-A5CA-A560-47A6-5AA1369139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57373" y="3095540"/>
            <a:ext cx="2189129" cy="3116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67" name="Straight Connector 2066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46367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35F60170-91B4-45F0-B88B-9C07AEC46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C6837D40-173F-CED4-127A-06CAE2A45D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08" y="702870"/>
            <a:ext cx="5107984" cy="309346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 err="1"/>
              <a:t>Pravidlo</a:t>
            </a:r>
            <a:r>
              <a:rPr lang="en-US" dirty="0"/>
              <a:t> </a:t>
            </a:r>
            <a:r>
              <a:rPr lang="cs-CZ" dirty="0"/>
              <a:t>s univerzální </a:t>
            </a:r>
            <a:r>
              <a:rPr lang="en-US" dirty="0" err="1"/>
              <a:t>platnost</a:t>
            </a:r>
            <a:r>
              <a:rPr lang="cs-CZ" dirty="0"/>
              <a:t>í 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A35B4D-C33F-80CB-62C3-26EEAC0ACA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7376"/>
          <a:stretch/>
        </p:blipFill>
        <p:spPr bwMode="auto">
          <a:xfrm>
            <a:off x="5936909" y="489855"/>
            <a:ext cx="5692763" cy="2939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2C84CC28-1690-471E-9AE2-3198EB8631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" name="Zástupný obsah 9" descr="Obsah obrázku osoba&#10;&#10;Popis byl vytvořen automaticky">
            <a:extLst>
              <a:ext uri="{FF2B5EF4-FFF2-40B4-BE49-F238E27FC236}">
                <a16:creationId xmlns:a16="http://schemas.microsoft.com/office/drawing/2014/main" id="{2274D5C2-1F45-F504-97D6-A193581985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15" r="26999" b="3"/>
          <a:stretch/>
        </p:blipFill>
        <p:spPr>
          <a:xfrm>
            <a:off x="5936909" y="3428384"/>
            <a:ext cx="2846381" cy="2939754"/>
          </a:xfrm>
          <a:prstGeom prst="rect">
            <a:avLst/>
          </a:prstGeom>
        </p:spPr>
      </p:pic>
      <p:pic>
        <p:nvPicPr>
          <p:cNvPr id="7" name="Zástupný obsah 6" descr="Obsah obrázku osoba, hudba, flétna, smyčcový nástroj&#10;&#10;Popis byl vytvořen automaticky">
            <a:extLst>
              <a:ext uri="{FF2B5EF4-FFF2-40B4-BE49-F238E27FC236}">
                <a16:creationId xmlns:a16="http://schemas.microsoft.com/office/drawing/2014/main" id="{B9ACEC27-4ABB-9CF2-401B-889A5C099F4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36" r="22933" b="-3"/>
          <a:stretch/>
        </p:blipFill>
        <p:spPr>
          <a:xfrm>
            <a:off x="8783292" y="3428384"/>
            <a:ext cx="2846381" cy="2939754"/>
          </a:xfrm>
          <a:prstGeom prst="rect">
            <a:avLst/>
          </a:prstGeom>
        </p:spPr>
      </p:pic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526E6137-4B85-4A65-BCC4-9BAB3D0DA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08862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34B9DE3-1715-4EE3-99FA-C9BC12F5D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F75CEE-F708-BA22-2C58-D029FE45D61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r="25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2C949BC8-D6C8-027E-776B-22FF59DE2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99418"/>
            <a:ext cx="5613398" cy="2929357"/>
          </a:xfrm>
        </p:spPr>
        <p:txBody>
          <a:bodyPr anchor="t">
            <a:normAutofit/>
          </a:bodyPr>
          <a:lstStyle/>
          <a:p>
            <a:r>
              <a:rPr lang="cs-CZ">
                <a:solidFill>
                  <a:srgbClr val="FFFFFF"/>
                </a:solidFill>
              </a:rPr>
              <a:t>Pravidlo 10 000 hodin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93785DD1-BC57-DB08-A992-21446C06C0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3728775"/>
            <a:ext cx="5533671" cy="2299681"/>
          </a:xfrm>
        </p:spPr>
        <p:txBody>
          <a:bodyPr anchor="b">
            <a:normAutofit/>
          </a:bodyPr>
          <a:lstStyle/>
          <a:p>
            <a:pPr marL="342900" indent="-342900" algn="r">
              <a:buFontTx/>
              <a:buChar char="-"/>
            </a:pPr>
            <a:r>
              <a:rPr lang="cs-CZ" sz="2000" dirty="0">
                <a:solidFill>
                  <a:srgbClr val="FFFFFF"/>
                </a:solidFill>
              </a:rPr>
              <a:t>K dosažení mistrovství v kterémkoliv oboru lidské činnosti  </a:t>
            </a:r>
          </a:p>
          <a:p>
            <a:pPr marL="342900" indent="-342900" algn="r">
              <a:buFontTx/>
              <a:buChar char="-"/>
            </a:pPr>
            <a:r>
              <a:rPr lang="cs-CZ" sz="2000" dirty="0">
                <a:solidFill>
                  <a:srgbClr val="FFFFFF"/>
                </a:solidFill>
              </a:rPr>
              <a:t>Míra talentovanosti </a:t>
            </a:r>
          </a:p>
          <a:p>
            <a:pPr algn="r"/>
            <a:endParaRPr lang="cs-CZ" sz="2000" dirty="0">
              <a:solidFill>
                <a:srgbClr val="FFFFFF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81104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41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4" name="Rectangle 1043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5"/>
            <a:ext cx="11147071" cy="2449283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DACE5A9E-56DC-BCE6-7212-6D56A2528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21946"/>
            <a:ext cx="10813250" cy="1971976"/>
          </a:xfrm>
        </p:spPr>
        <p:txBody>
          <a:bodyPr>
            <a:normAutofit/>
          </a:bodyPr>
          <a:lstStyle/>
          <a:p>
            <a:r>
              <a:rPr lang="cs-CZ" dirty="0"/>
              <a:t>10 000 hodin</a:t>
            </a:r>
          </a:p>
        </p:txBody>
      </p:sp>
      <p:cxnSp>
        <p:nvCxnSpPr>
          <p:cNvPr id="1046" name="Straight Connector 1045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48" name="Straight Connector 1047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39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A3C6BEA5-3F3A-40CC-53F4-F0A9B5EEF9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1" y="3282330"/>
            <a:ext cx="4000189" cy="2800893"/>
          </a:xfrm>
        </p:spPr>
        <p:txBody>
          <a:bodyPr anchor="ctr">
            <a:normAutofit/>
          </a:bodyPr>
          <a:lstStyle/>
          <a:p>
            <a:r>
              <a:rPr lang="cs-CZ" sz="2000"/>
              <a:t>Epstein</a:t>
            </a:r>
            <a:r>
              <a:rPr lang="cs-CZ" sz="2000" dirty="0"/>
              <a:t>, D. (2012). Sportovní gen. Brno: C-</a:t>
            </a:r>
            <a:r>
              <a:rPr lang="cs-CZ" sz="2000"/>
              <a:t>Press</a:t>
            </a:r>
            <a:r>
              <a:rPr lang="cs-CZ" sz="2000" dirty="0"/>
              <a:t>. </a:t>
            </a:r>
          </a:p>
          <a:p>
            <a:r>
              <a:rPr lang="cs-CZ" sz="2000"/>
              <a:t>Colvin</a:t>
            </a:r>
            <a:r>
              <a:rPr lang="cs-CZ" sz="2000" dirty="0"/>
              <a:t>, G. (2010). Talent nerozhoduje. Brno: C-</a:t>
            </a:r>
            <a:r>
              <a:rPr lang="cs-CZ" sz="2000"/>
              <a:t>Press</a:t>
            </a:r>
            <a:r>
              <a:rPr lang="cs-CZ" sz="2000" dirty="0"/>
              <a:t>. </a:t>
            </a:r>
          </a:p>
        </p:txBody>
      </p:sp>
      <p:pic>
        <p:nvPicPr>
          <p:cNvPr id="1028" name="Picture 4" descr="The Sports Gene: Inside the Science of Extraordinary Athletic Performance:  Epstein, David: 9781617230127: Amazon.com: Books">
            <a:extLst>
              <a:ext uri="{FF2B5EF4-FFF2-40B4-BE49-F238E27FC236}">
                <a16:creationId xmlns:a16="http://schemas.microsoft.com/office/drawing/2014/main" id="{6BBDFF40-27AB-1551-CF04-A73864E7D9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87500" y="3095540"/>
            <a:ext cx="2025528" cy="3116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Talent is overrated : what really separates world-class performers from  everybody else | WorldCat.org">
            <a:extLst>
              <a:ext uri="{FF2B5EF4-FFF2-40B4-BE49-F238E27FC236}">
                <a16:creationId xmlns:a16="http://schemas.microsoft.com/office/drawing/2014/main" id="{E358428B-9CBA-04BC-9AF3-7B837130B7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19697" y="3095540"/>
            <a:ext cx="2064481" cy="3116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50" name="Straight Connector 1049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21505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E573AEC9-02F4-6639-C7E6-56B0769BB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865128"/>
            <a:ext cx="5613398" cy="5261895"/>
          </a:xfrm>
        </p:spPr>
        <p:txBody>
          <a:bodyPr anchor="ctr">
            <a:normAutofit/>
          </a:bodyPr>
          <a:lstStyle/>
          <a:p>
            <a:r>
              <a:rPr lang="cs-CZ" dirty="0"/>
              <a:t>Trénink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671B74E7-4838-4A57-A093-7ECD0A0CF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164B30CE-C2B6-406B-921A-5A1BAAD877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40" name="Zástupný obsah 2">
            <a:extLst>
              <a:ext uri="{FF2B5EF4-FFF2-40B4-BE49-F238E27FC236}">
                <a16:creationId xmlns:a16="http://schemas.microsoft.com/office/drawing/2014/main" id="{A728739B-4F81-4130-AA5B-F4B99ECF64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937823"/>
              </p:ext>
            </p:extLst>
          </p:nvPr>
        </p:nvGraphicFramePr>
        <p:xfrm>
          <a:off x="6165356" y="865127"/>
          <a:ext cx="5464315" cy="5261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46475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C34B9DE3-1715-4EE3-99FA-C9BC12F5D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8" name="Picture 37" descr="Kettlebells na podlaze">
            <a:extLst>
              <a:ext uri="{FF2B5EF4-FFF2-40B4-BE49-F238E27FC236}">
                <a16:creationId xmlns:a16="http://schemas.microsoft.com/office/drawing/2014/main" id="{63AEFDE6-6AE1-3BB5-9333-A45AD601EB5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6937" r="-1" b="8772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D6040A2A-46C7-A2B8-AFE5-0D9D10421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99418"/>
            <a:ext cx="5613398" cy="29293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Je tomu ale vážně tak? 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0EDC3385-6FEC-4C12-0CB1-3A1140713C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3728775"/>
            <a:ext cx="5533671" cy="2299681"/>
          </a:xfrm>
        </p:spPr>
        <p:txBody>
          <a:bodyPr anchor="b">
            <a:normAutofit/>
          </a:bodyPr>
          <a:lstStyle/>
          <a:p>
            <a:pPr algn="r"/>
            <a:r>
              <a:rPr lang="cs-CZ" sz="2000">
                <a:solidFill>
                  <a:srgbClr val="FFFFFF"/>
                </a:solidFill>
              </a:rPr>
              <a:t>Je náš trénink opravdu tak racionální? </a:t>
            </a:r>
          </a:p>
          <a:p>
            <a:pPr algn="r"/>
            <a:endParaRPr lang="cs-CZ" sz="2000">
              <a:solidFill>
                <a:srgbClr val="FFFFFF"/>
              </a:solidFill>
            </a:endParaRPr>
          </a:p>
          <a:p>
            <a:pPr algn="r"/>
            <a:r>
              <a:rPr lang="cs-CZ" sz="2000">
                <a:solidFill>
                  <a:srgbClr val="FFFFFF"/>
                </a:solidFill>
              </a:rPr>
              <a:t>A jsme vůbec my lidé tak racionální?</a:t>
            </a:r>
          </a:p>
        </p:txBody>
      </p: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99377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5D867899-A6E5-B6ED-4B5A-B5B55AD54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3143" y="976160"/>
            <a:ext cx="5526527" cy="2237925"/>
          </a:xfrm>
        </p:spPr>
        <p:txBody>
          <a:bodyPr>
            <a:normAutofit/>
          </a:bodyPr>
          <a:lstStyle/>
          <a:p>
            <a:r>
              <a:rPr lang="cs-CZ" dirty="0"/>
              <a:t>Nejspíš ne tak docela…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971AF9D-C565-4DF8-BDC9-EE1451B02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Zástupný obsah 7" descr="Obsah obrázku text, bílá tabule&#10;&#10;Popis byl vytvořen automaticky">
            <a:extLst>
              <a:ext uri="{FF2B5EF4-FFF2-40B4-BE49-F238E27FC236}">
                <a16:creationId xmlns:a16="http://schemas.microsoft.com/office/drawing/2014/main" id="{8B8CE13C-E89F-04A1-F968-29361A90707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01401" y="659194"/>
            <a:ext cx="3865071" cy="5539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5A6EAF2B-D54C-6C36-8A79-D8247CDD1C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3145" y="3408254"/>
            <a:ext cx="5526526" cy="2470031"/>
          </a:xfrm>
        </p:spPr>
        <p:txBody>
          <a:bodyPr>
            <a:normAutofit/>
          </a:bodyPr>
          <a:lstStyle/>
          <a:p>
            <a:r>
              <a:rPr lang="cs-CZ" sz="2000" dirty="0" err="1"/>
              <a:t>Kahneman</a:t>
            </a:r>
            <a:r>
              <a:rPr lang="cs-CZ" sz="2000" dirty="0"/>
              <a:t>, D. (2014). Myšlení rychlé a pomalé. Brno: Jan </a:t>
            </a:r>
            <a:r>
              <a:rPr lang="cs-CZ" sz="2000" dirty="0" err="1"/>
              <a:t>Melvil</a:t>
            </a:r>
            <a:r>
              <a:rPr lang="cs-CZ" sz="2000" dirty="0"/>
              <a:t> </a:t>
            </a:r>
            <a:r>
              <a:rPr lang="cs-CZ" sz="2000" dirty="0" err="1"/>
              <a:t>Publishing</a:t>
            </a:r>
            <a:r>
              <a:rPr lang="cs-CZ" sz="2000" dirty="0"/>
              <a:t>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1661F5C-3018-4F57-B263-B9267D4DE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71417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A1C4368F-15DE-312D-C27E-942115573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52"/>
            <a:ext cx="10955612" cy="1772513"/>
          </a:xfrm>
        </p:spPr>
        <p:txBody>
          <a:bodyPr anchor="ctr">
            <a:normAutofit fontScale="90000"/>
          </a:bodyPr>
          <a:lstStyle/>
          <a:p>
            <a:r>
              <a:rPr lang="cs-CZ" dirty="0"/>
              <a:t>V ekonomickém jednání velmi často ne…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021857D8-D41A-123C-6B23-D6896E66C3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4144" y="976158"/>
            <a:ext cx="5114069" cy="1772517"/>
          </a:xfrm>
        </p:spPr>
        <p:txBody>
          <a:bodyPr anchor="ctr">
            <a:normAutofit/>
          </a:bodyPr>
          <a:lstStyle/>
          <a:p>
            <a:endParaRPr lang="en-US" sz="200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105C5B1-BB24-4A5C-87B3-3B75CD259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9074" y="2940693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Zástupný obsah 6" descr="Obsah obrázku text, několik&#10;&#10;Popis byl vytvořen automaticky">
            <a:extLst>
              <a:ext uri="{FF2B5EF4-FFF2-40B4-BE49-F238E27FC236}">
                <a16:creationId xmlns:a16="http://schemas.microsoft.com/office/drawing/2014/main" id="{32027BE2-5A02-B4DB-B720-DF9ED5716A2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6135" y="3109895"/>
            <a:ext cx="5451047" cy="3066214"/>
          </a:xfrm>
          <a:prstGeom prst="rect">
            <a:avLst/>
          </a:prstGeom>
        </p:spPr>
      </p:pic>
      <p:pic>
        <p:nvPicPr>
          <p:cNvPr id="5" name="Zástupný obsah 4" descr="Obsah obrázku šíp&#10;&#10;Popis byl vytvořen automaticky">
            <a:extLst>
              <a:ext uri="{FF2B5EF4-FFF2-40B4-BE49-F238E27FC236}">
                <a16:creationId xmlns:a16="http://schemas.microsoft.com/office/drawing/2014/main" id="{4AEE904C-1DAB-93A5-56F9-407DE9F51EA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720" y="3132712"/>
            <a:ext cx="5883415" cy="3066214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18359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5F60170-91B4-45F0-B88B-9C07AEC46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7E492FED-D2EA-64C5-A866-ECF65BDB9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07" y="702870"/>
            <a:ext cx="5614993" cy="309346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 err="1"/>
              <a:t>Příkla</a:t>
            </a:r>
            <a:r>
              <a:rPr lang="cs-CZ" dirty="0"/>
              <a:t>d 1</a:t>
            </a:r>
            <a:r>
              <a:rPr lang="en-US" dirty="0"/>
              <a:t>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2A1AB15-495E-4EE0-98F0-89DD89CD1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Zástupný obsah 4" descr="Obsah obrázku šíp, mnohoúhelník&#10;&#10;Popis byl vytvořen automaticky">
            <a:extLst>
              <a:ext uri="{FF2B5EF4-FFF2-40B4-BE49-F238E27FC236}">
                <a16:creationId xmlns:a16="http://schemas.microsoft.com/office/drawing/2014/main" id="{4A24E636-6204-1F31-3302-FFB509B980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4090" y="1497543"/>
            <a:ext cx="5019817" cy="3862906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4EEBF2A-B7AF-4EC9-B6F7-BF425E70A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88765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34B9DE3-1715-4EE3-99FA-C9BC12F5D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 descr="Zápis schůzky do plánovacího bloku">
            <a:extLst>
              <a:ext uri="{FF2B5EF4-FFF2-40B4-BE49-F238E27FC236}">
                <a16:creationId xmlns:a16="http://schemas.microsoft.com/office/drawing/2014/main" id="{A0292BBC-7248-11CD-9F74-3549ABAD6AF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5709" r="-1" b="-1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0F1158EE-3421-B49B-33A2-FB9AF721A9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99418"/>
            <a:ext cx="5613398" cy="29293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Příklad 2 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D8DF936F-32BA-4B02-0C16-D28A144E00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3728775"/>
            <a:ext cx="5533671" cy="22996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2000">
                <a:solidFill>
                  <a:srgbClr val="FFFFFF"/>
                </a:solidFill>
              </a:rPr>
              <a:t>Notes a pero stojí dohromady 1,10 dolaru. Notes je o dolar dražší než pero. Kolik stojí pero? 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39845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34B9DE3-1715-4EE3-99FA-C9BC12F5D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DFD35FF-3DA6-76E3-9462-02C99FFF0F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r="25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0B7ED9D8-C7A8-1044-AC4A-7A1B46594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99418"/>
            <a:ext cx="5613398" cy="2929357"/>
          </a:xfrm>
        </p:spPr>
        <p:txBody>
          <a:bodyPr anchor="t">
            <a:normAutofit/>
          </a:bodyPr>
          <a:lstStyle/>
          <a:p>
            <a:r>
              <a:rPr lang="cs-CZ">
                <a:solidFill>
                  <a:srgbClr val="FFFFFF"/>
                </a:solidFill>
              </a:rPr>
              <a:t>Příklad 3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D16E550C-0655-A4A4-53E8-92E9D5E961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3728775"/>
            <a:ext cx="5533671" cy="2299681"/>
          </a:xfrm>
        </p:spPr>
        <p:txBody>
          <a:bodyPr anchor="b">
            <a:normAutofit/>
          </a:bodyPr>
          <a:lstStyle/>
          <a:p>
            <a:pPr algn="r"/>
            <a:r>
              <a:rPr lang="cs-CZ" sz="2000">
                <a:solidFill>
                  <a:srgbClr val="FFFFFF"/>
                </a:solidFill>
              </a:rPr>
              <a:t>Na rybníku roste leknín, každý den zdvojnásobí svou velikost. 48. den zabírá celý rybník. Kdy byl přes půl rybníka? 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86988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34B9DE3-1715-4EE3-99FA-C9BC12F5D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Jasně červená růže">
            <a:extLst>
              <a:ext uri="{FF2B5EF4-FFF2-40B4-BE49-F238E27FC236}">
                <a16:creationId xmlns:a16="http://schemas.microsoft.com/office/drawing/2014/main" id="{836193AA-152E-4E46-D0AE-435C395B5C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7928" r="-1" b="7780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27061227-A691-B468-8214-8C9EB8574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99418"/>
            <a:ext cx="5613398" cy="2929357"/>
          </a:xfrm>
        </p:spPr>
        <p:txBody>
          <a:bodyPr anchor="t">
            <a:normAutofit/>
          </a:bodyPr>
          <a:lstStyle/>
          <a:p>
            <a:r>
              <a:rPr lang="cs-CZ">
                <a:solidFill>
                  <a:srgbClr val="FFFFFF"/>
                </a:solidFill>
              </a:rPr>
              <a:t>Příklad 4 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1AC3B273-4ACC-C70F-3729-E51591865B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3728775"/>
            <a:ext cx="5533671" cy="2299681"/>
          </a:xfrm>
        </p:spPr>
        <p:txBody>
          <a:bodyPr anchor="b">
            <a:normAutofit/>
          </a:bodyPr>
          <a:lstStyle/>
          <a:p>
            <a:pPr algn="r"/>
            <a:r>
              <a:rPr lang="cs-CZ" sz="2000" dirty="0">
                <a:solidFill>
                  <a:srgbClr val="FFFFFF"/>
                </a:solidFill>
              </a:rPr>
              <a:t>Některé květiny rychle vadnou. </a:t>
            </a:r>
          </a:p>
          <a:p>
            <a:pPr algn="r"/>
            <a:r>
              <a:rPr lang="cs-CZ" sz="2000" dirty="0">
                <a:solidFill>
                  <a:srgbClr val="FFFFFF"/>
                </a:solidFill>
              </a:rPr>
              <a:t>Všechny růže jsou květiny. </a:t>
            </a:r>
          </a:p>
          <a:p>
            <a:pPr algn="r"/>
            <a:r>
              <a:rPr lang="cs-CZ" sz="2000" dirty="0">
                <a:solidFill>
                  <a:srgbClr val="FFFFFF"/>
                </a:solidFill>
              </a:rPr>
              <a:t>Některé růže rychle vadnou. </a:t>
            </a:r>
          </a:p>
          <a:p>
            <a:pPr algn="r"/>
            <a:r>
              <a:rPr lang="cs-CZ" sz="2000" dirty="0">
                <a:solidFill>
                  <a:srgbClr val="FFFFFF"/>
                </a:solidFill>
              </a:rPr>
              <a:t>PLATÍ, ŽE VŠECHNY RŮŽE RYCHLE VADNOU?</a:t>
            </a:r>
          </a:p>
          <a:p>
            <a:pPr algn="r"/>
            <a:endParaRPr lang="cs-CZ" sz="2000" dirty="0">
              <a:solidFill>
                <a:srgbClr val="FFFFFF"/>
              </a:solidFill>
            </a:endParaRPr>
          </a:p>
          <a:p>
            <a:pPr algn="r"/>
            <a:endParaRPr lang="cs-CZ" sz="2000" dirty="0">
              <a:solidFill>
                <a:srgbClr val="FFFFFF"/>
              </a:solidFill>
            </a:endParaRP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60376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34B9DE3-1715-4EE3-99FA-C9BC12F5D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id="{624EF7CC-262F-526B-208F-E91010E3FA4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2419" r="-1" b="3289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8C3DCE11-D59E-243A-F817-2645A06D4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99418"/>
            <a:ext cx="5613398" cy="2929357"/>
          </a:xfrm>
        </p:spPr>
        <p:txBody>
          <a:bodyPr anchor="t">
            <a:normAutofit/>
          </a:bodyPr>
          <a:lstStyle/>
          <a:p>
            <a:r>
              <a:rPr lang="cs-CZ">
                <a:solidFill>
                  <a:srgbClr val="FFFFFF"/>
                </a:solidFill>
              </a:rPr>
              <a:t>Příklad 5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453CA4AB-8B91-A682-7CC2-B1DD3156B1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3728775"/>
            <a:ext cx="5533671" cy="2299681"/>
          </a:xfrm>
        </p:spPr>
        <p:txBody>
          <a:bodyPr anchor="b">
            <a:normAutofit/>
          </a:bodyPr>
          <a:lstStyle/>
          <a:p>
            <a:pPr algn="r"/>
            <a:r>
              <a:rPr lang="cs-CZ" sz="2000">
                <a:solidFill>
                  <a:srgbClr val="FFFFFF"/>
                </a:solidFill>
              </a:rPr>
              <a:t>Jarmil je plachý, přemýšlivý člověk. Má rád ve věcech pořádek. Mezi přáteli je znám svým puntičkářstvím. Je Jarmil s větší pravděpodobností knihovník nebo farmář?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16772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34B9DE3-1715-4EE3-99FA-C9BC12F5D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Lupa na jasném pozadí">
            <a:extLst>
              <a:ext uri="{FF2B5EF4-FFF2-40B4-BE49-F238E27FC236}">
                <a16:creationId xmlns:a16="http://schemas.microsoft.com/office/drawing/2014/main" id="{EEEFB1DF-032D-07DC-0685-884822F361F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r="-1" b="15708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25B0DEBF-B0DE-EF87-6396-0CD94A0AA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99418"/>
            <a:ext cx="5613398" cy="2929357"/>
          </a:xfrm>
        </p:spPr>
        <p:txBody>
          <a:bodyPr anchor="t">
            <a:normAutofit/>
          </a:bodyPr>
          <a:lstStyle/>
          <a:p>
            <a:r>
              <a:rPr lang="cs-CZ">
                <a:solidFill>
                  <a:srgbClr val="FFFFFF"/>
                </a:solidFill>
              </a:rPr>
              <a:t>Odpovědi 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B6F8A4A-F474-27C1-96A6-B29E7C7466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3728775"/>
            <a:ext cx="5533671" cy="2299681"/>
          </a:xfrm>
        </p:spPr>
        <p:txBody>
          <a:bodyPr anchor="b">
            <a:normAutofit/>
          </a:bodyPr>
          <a:lstStyle/>
          <a:p>
            <a:pPr algn="r"/>
            <a:r>
              <a:rPr lang="cs-CZ" sz="2000">
                <a:solidFill>
                  <a:srgbClr val="FFFFFF"/>
                </a:solidFill>
              </a:rPr>
              <a:t>Jsou čáry stejně dlouhé…? </a:t>
            </a:r>
          </a:p>
          <a:p>
            <a:pPr algn="r"/>
            <a:r>
              <a:rPr lang="cs-CZ" sz="2000">
                <a:solidFill>
                  <a:srgbClr val="FFFFFF"/>
                </a:solidFill>
              </a:rPr>
              <a:t>Kolik stojí notes a kolik pero…? </a:t>
            </a:r>
          </a:p>
          <a:p>
            <a:pPr algn="r"/>
            <a:r>
              <a:rPr lang="cs-CZ" sz="2000">
                <a:solidFill>
                  <a:srgbClr val="FFFFFF"/>
                </a:solidFill>
              </a:rPr>
              <a:t>Kdy je leknín přes půlku rybníka…? </a:t>
            </a:r>
          </a:p>
          <a:p>
            <a:pPr algn="r"/>
            <a:r>
              <a:rPr lang="cs-CZ" sz="2000">
                <a:solidFill>
                  <a:srgbClr val="FFFFFF"/>
                </a:solidFill>
              </a:rPr>
              <a:t>Vadnou některé růže rychle…? </a:t>
            </a:r>
          </a:p>
          <a:p>
            <a:pPr algn="r"/>
            <a:r>
              <a:rPr lang="cs-CZ" sz="2000">
                <a:solidFill>
                  <a:srgbClr val="FFFFFF"/>
                </a:solidFill>
              </a:rPr>
              <a:t>Knihovník nebo farmář? </a:t>
            </a:r>
          </a:p>
          <a:p>
            <a:pPr algn="r"/>
            <a:endParaRPr lang="cs-CZ" sz="2000">
              <a:solidFill>
                <a:srgbClr val="FFFFFF"/>
              </a:solidFill>
            </a:endParaRP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28423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E70BD5D-17E6-4887-A29F-C82092681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A381AC9-41D0-4F64-874D-F7C128E77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600" y="489855"/>
            <a:ext cx="11147071" cy="5878279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4AFD8432-3D68-4929-AE21-7B53BAAB1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568" y="1275388"/>
            <a:ext cx="5363432" cy="474217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Sázka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C9A602D1-F8C1-A9F9-57A6-057FC46240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3425" y="1275388"/>
            <a:ext cx="4372992" cy="474217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err="1"/>
              <a:t>Hodíme</a:t>
            </a:r>
            <a:r>
              <a:rPr lang="en-US" dirty="0"/>
              <a:t> </a:t>
            </a:r>
            <a:r>
              <a:rPr lang="en-US" dirty="0" err="1"/>
              <a:t>si</a:t>
            </a:r>
            <a:r>
              <a:rPr lang="en-US" dirty="0"/>
              <a:t> </a:t>
            </a:r>
            <a:r>
              <a:rPr lang="en-US" dirty="0" err="1"/>
              <a:t>mincí</a:t>
            </a:r>
            <a:r>
              <a:rPr lang="en-US" dirty="0"/>
              <a:t>. </a:t>
            </a:r>
            <a:r>
              <a:rPr lang="en-US" dirty="0" err="1"/>
              <a:t>Když</a:t>
            </a:r>
            <a:r>
              <a:rPr lang="en-US" dirty="0"/>
              <a:t> </a:t>
            </a:r>
            <a:r>
              <a:rPr lang="en-US" dirty="0" err="1"/>
              <a:t>padne</a:t>
            </a:r>
            <a:r>
              <a:rPr lang="en-US" dirty="0"/>
              <a:t> panna, </a:t>
            </a:r>
            <a:r>
              <a:rPr lang="en-US" dirty="0" err="1"/>
              <a:t>dám</a:t>
            </a:r>
            <a:r>
              <a:rPr lang="en-US" dirty="0"/>
              <a:t> </a:t>
            </a:r>
            <a:r>
              <a:rPr lang="en-US" dirty="0" err="1"/>
              <a:t>ti</a:t>
            </a:r>
            <a:r>
              <a:rPr lang="en-US" dirty="0"/>
              <a:t> 1000. </a:t>
            </a:r>
            <a:r>
              <a:rPr lang="en-US" dirty="0" err="1"/>
              <a:t>Když</a:t>
            </a:r>
            <a:r>
              <a:rPr lang="en-US" dirty="0"/>
              <a:t> </a:t>
            </a:r>
            <a:r>
              <a:rPr lang="en-US" dirty="0" err="1"/>
              <a:t>padne</a:t>
            </a:r>
            <a:r>
              <a:rPr lang="en-US" dirty="0"/>
              <a:t> </a:t>
            </a:r>
            <a:r>
              <a:rPr lang="en-US" dirty="0" err="1"/>
              <a:t>orel</a:t>
            </a:r>
            <a:r>
              <a:rPr lang="en-US" dirty="0"/>
              <a:t>, </a:t>
            </a:r>
            <a:r>
              <a:rPr lang="en-US" dirty="0" err="1"/>
              <a:t>dáš</a:t>
            </a:r>
            <a:r>
              <a:rPr lang="en-US" dirty="0"/>
              <a:t> ty </a:t>
            </a:r>
            <a:r>
              <a:rPr lang="en-US" dirty="0" err="1"/>
              <a:t>mě</a:t>
            </a:r>
            <a:r>
              <a:rPr lang="en-US" dirty="0"/>
              <a:t> 500 </a:t>
            </a:r>
            <a:r>
              <a:rPr lang="en-US" dirty="0" err="1"/>
              <a:t>korun</a:t>
            </a:r>
            <a:r>
              <a:rPr lang="en-US" dirty="0"/>
              <a:t>. </a:t>
            </a:r>
            <a:r>
              <a:rPr lang="en-US" dirty="0" err="1"/>
              <a:t>Bereš</a:t>
            </a:r>
            <a:r>
              <a:rPr lang="en-US" dirty="0"/>
              <a:t>?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D5954AA-5123-4815-AA16-474FB4B32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4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EE3095D-6D59-44B6-85DE-E5EA58733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49943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51466C50-3D7A-7338-F1A9-FA2CE5FE2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cs-CZ" dirty="0"/>
              <a:t>Další zkreslení úsudku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Zástupný obsah 2">
            <a:extLst>
              <a:ext uri="{FF2B5EF4-FFF2-40B4-BE49-F238E27FC236}">
                <a16:creationId xmlns:a16="http://schemas.microsoft.com/office/drawing/2014/main" id="{7EC56065-44C9-909E-9630-4467180DEF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1960588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585546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55" name="Straight Connector 2054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57" name="Straight Connector 2056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59" name="Straight Connector 2058">
            <a:extLst>
              <a:ext uri="{FF2B5EF4-FFF2-40B4-BE49-F238E27FC236}">
                <a16:creationId xmlns:a16="http://schemas.microsoft.com/office/drawing/2014/main" id="{7DA568B4-06BE-42A6-A5B6-A0FC251DA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61" name="Straight Connector 2060">
            <a:extLst>
              <a:ext uri="{FF2B5EF4-FFF2-40B4-BE49-F238E27FC236}">
                <a16:creationId xmlns:a16="http://schemas.microsoft.com/office/drawing/2014/main" id="{ACC85BFE-0D03-41B5-87E4-5FA667FA5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2063" name="Rectangle 2062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0" name="Picture 2" descr="Dil#1 - Myšlení, rychlé a pomalé -Daniel Kahneman - YouTube">
            <a:extLst>
              <a:ext uri="{FF2B5EF4-FFF2-40B4-BE49-F238E27FC236}">
                <a16:creationId xmlns:a16="http://schemas.microsoft.com/office/drawing/2014/main" id="{B272F7AC-E75B-FC80-61C6-5B3BFFD8139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15" b="19985"/>
          <a:stretch/>
        </p:blipFill>
        <p:spPr bwMode="auto">
          <a:xfrm>
            <a:off x="20" y="10"/>
            <a:ext cx="12191980" cy="6857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73573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D148E7-1EDB-4129-A130-04858F701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600" y="489855"/>
            <a:ext cx="11147071" cy="585126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80F5291D-4EAD-BD73-0ABE-153AA6972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605" y="976160"/>
            <a:ext cx="5415395" cy="490211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s-CZ" sz="5600" dirty="0"/>
              <a:t>Jsou tedy naše úsudky a rozhodnutí o vlastním tréninku správná?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1E68C9-4F6E-4640-AE06-FCA671F7D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4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DC1C37C3-EF65-EA41-A4F6-6DB961D89B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4144" y="976160"/>
            <a:ext cx="5114069" cy="4902125"/>
          </a:xfrm>
        </p:spPr>
        <p:txBody>
          <a:bodyPr anchor="ctr">
            <a:normAutofit/>
          </a:bodyPr>
          <a:lstStyle/>
          <a:p>
            <a:endParaRPr lang="cs-CZ" sz="2000" dirty="0"/>
          </a:p>
          <a:p>
            <a:endParaRPr lang="cs-CZ" sz="2000" dirty="0"/>
          </a:p>
          <a:p>
            <a:r>
              <a:rPr lang="cs-CZ" sz="2000" dirty="0"/>
              <a:t>NE – nejsou, jsou zkreslená a to tím víc, čím víc se v tréninku spoléháme na intuici, resp. na intuitivní poznání (heuristiku).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DF3F0BE-4FF5-481A-9206-F765D61B5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96615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48FA233-30DB-4D0A-BF51-78D03F79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5F60170-91B4-45F0-B88B-9C07AEC46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E47181BE-F8D0-262B-7729-0B26C7D65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4678" y="702869"/>
            <a:ext cx="5614993" cy="442792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cs-CZ" dirty="0"/>
            </a:br>
            <a:br>
              <a:rPr lang="cs-CZ" dirty="0"/>
            </a:br>
            <a:r>
              <a:rPr lang="cs-CZ" dirty="0"/>
              <a:t>„I jednoduchý plán je lepší než geniální nesoustavnost“.</a:t>
            </a:r>
            <a:endParaRPr lang="en-US" dirty="0"/>
          </a:p>
        </p:txBody>
      </p:sp>
      <p:pic>
        <p:nvPicPr>
          <p:cNvPr id="5" name="Zástupný obsah 4" descr="Obsah obrázku osoba, muž, oblek, zeď&#10;&#10;Popis byl vytvořen automaticky">
            <a:extLst>
              <a:ext uri="{FF2B5EF4-FFF2-40B4-BE49-F238E27FC236}">
                <a16:creationId xmlns:a16="http://schemas.microsoft.com/office/drawing/2014/main" id="{B61FD3FA-FE5A-3DFC-E21B-B51140145E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00" b="17450"/>
          <a:stretch/>
        </p:blipFill>
        <p:spPr>
          <a:xfrm>
            <a:off x="482600" y="489856"/>
            <a:ext cx="5349331" cy="5878282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430F693-CD1C-4A41-9E80-FBEF9D128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97970E3C-BEF9-4097-A8D1-F45368699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971994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5F60170-91B4-45F0-B88B-9C07AEC46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19551820-89ED-3C19-D0A8-557033703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4678" y="3013510"/>
            <a:ext cx="5614993" cy="30934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Řízení procesu</a:t>
            </a:r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0D4BE5E-A277-4D2C-9B8A-205561BC7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Zástupný obsah 4" descr="Obsah obrázku diagram&#10;&#10;Popis byl vytvořen automaticky">
            <a:extLst>
              <a:ext uri="{FF2B5EF4-FFF2-40B4-BE49-F238E27FC236}">
                <a16:creationId xmlns:a16="http://schemas.microsoft.com/office/drawing/2014/main" id="{63ECDFAF-8EE9-FD2E-36A2-E31580F226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489" y="664614"/>
            <a:ext cx="3880483" cy="5504233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D5EC73D-B34E-4B0B-8892-49C061016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308252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3C56D11-4BA7-AC6F-F2B6-2D9EC70569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Postupně rostoucí objem a zatížení </a:t>
            </a:r>
          </a:p>
        </p:txBody>
      </p:sp>
      <p:pic>
        <p:nvPicPr>
          <p:cNvPr id="9" name="Zástupný obsah 8" descr="Obsah obrázku tabulka&#10;&#10;Popis byl vytvořen automaticky">
            <a:extLst>
              <a:ext uri="{FF2B5EF4-FFF2-40B4-BE49-F238E27FC236}">
                <a16:creationId xmlns:a16="http://schemas.microsoft.com/office/drawing/2014/main" id="{54257FE7-1E50-85D8-175E-FD4EF4118F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9431" y="3306763"/>
            <a:ext cx="5374000" cy="2573337"/>
          </a:xfrm>
        </p:spPr>
      </p:pic>
    </p:spTree>
    <p:extLst>
      <p:ext uri="{BB962C8B-B14F-4D97-AF65-F5344CB8AC3E}">
        <p14:creationId xmlns:p14="http://schemas.microsoft.com/office/powerpoint/2010/main" val="425185748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B27E2B3-5B0A-570D-F283-48E519B50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1388872"/>
          </a:xfrm>
        </p:spPr>
        <p:txBody>
          <a:bodyPr/>
          <a:lstStyle/>
          <a:p>
            <a:r>
              <a:rPr lang="cs-CZ" dirty="0" err="1"/>
              <a:t>Superkompenzace</a:t>
            </a:r>
            <a:endParaRPr lang="cs-CZ" dirty="0"/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A22B9D0C-0E3C-CF3D-400E-C8C7E47047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60" y="2784118"/>
            <a:ext cx="9683703" cy="3565881"/>
          </a:xfrm>
        </p:spPr>
      </p:pic>
    </p:spTree>
    <p:extLst>
      <p:ext uri="{BB962C8B-B14F-4D97-AF65-F5344CB8AC3E}">
        <p14:creationId xmlns:p14="http://schemas.microsoft.com/office/powerpoint/2010/main" val="409707588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F71B13C-360A-6845-C281-A59A5F16D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Tréninkový deník jako zdroj zpětné vazby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897347C5-4A7A-2853-6CA6-77E0DC2482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42900" indent="-342900">
              <a:buFontTx/>
              <a:buChar char="-"/>
            </a:pPr>
            <a:r>
              <a:rPr lang="cs-CZ" dirty="0"/>
              <a:t>Objem a intenzita tréninku</a:t>
            </a:r>
          </a:p>
          <a:p>
            <a:pPr marL="342900" indent="-342900">
              <a:buFontTx/>
              <a:buChar char="-"/>
            </a:pPr>
            <a:r>
              <a:rPr lang="cs-CZ" dirty="0"/>
              <a:t>Spánek</a:t>
            </a:r>
          </a:p>
          <a:p>
            <a:pPr marL="342900" indent="-342900">
              <a:buFontTx/>
              <a:buChar char="-"/>
            </a:pPr>
            <a:r>
              <a:rPr lang="cs-CZ" dirty="0"/>
              <a:t>SF, VSF</a:t>
            </a:r>
          </a:p>
          <a:p>
            <a:pPr marL="342900" indent="-342900">
              <a:buFontTx/>
              <a:buChar char="-"/>
            </a:pPr>
            <a:r>
              <a:rPr lang="cs-CZ" dirty="0"/>
              <a:t>Doplňky výživy </a:t>
            </a:r>
          </a:p>
          <a:p>
            <a:pPr marL="342900" indent="-342900">
              <a:buFontTx/>
              <a:buChar char="-"/>
            </a:pPr>
            <a:r>
              <a:rPr lang="cs-CZ" dirty="0"/>
              <a:t>Veškeré nestandartní situace (např. jiné vybavení, vypětí v jiných oblastech) </a:t>
            </a:r>
          </a:p>
          <a:p>
            <a:pPr marL="342900" indent="-342900">
              <a:buFontTx/>
              <a:buChar char="-"/>
            </a:pPr>
            <a:r>
              <a:rPr lang="cs-CZ" dirty="0"/>
              <a:t>Nemoc, zranění</a:t>
            </a:r>
          </a:p>
          <a:p>
            <a:endParaRPr lang="cs-CZ" dirty="0"/>
          </a:p>
          <a:p>
            <a:pPr marL="342900" indent="-342900">
              <a:buFontTx/>
              <a:buChar char="-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03376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A53D99E-7DD2-4D08-B83E-EB1A495A17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Biofeedback – pomoc v následném rozhodování 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95E36697-A3A3-40FB-6160-287BA08B7A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Tx/>
              <a:buChar char="-"/>
            </a:pPr>
            <a:r>
              <a:rPr lang="cs-CZ" dirty="0"/>
              <a:t>S větší pravděpodobností budu v budoucnu volit správně. </a:t>
            </a:r>
          </a:p>
          <a:p>
            <a:pPr marL="342900" indent="-342900">
              <a:buFontTx/>
              <a:buChar char="-"/>
            </a:pPr>
            <a:r>
              <a:rPr lang="cs-CZ" dirty="0"/>
              <a:t>Konec fatalismu. </a:t>
            </a:r>
          </a:p>
          <a:p>
            <a:pPr marL="342900" indent="-342900">
              <a:buFontTx/>
              <a:buChar char="-"/>
            </a:pPr>
            <a:r>
              <a:rPr lang="cs-CZ" dirty="0"/>
              <a:t>Pravděpodobnostní model uvažování. </a:t>
            </a:r>
          </a:p>
          <a:p>
            <a:pPr marL="342900" indent="-342900">
              <a:buFontTx/>
              <a:buChar char="-"/>
            </a:pPr>
            <a:r>
              <a:rPr lang="cs-CZ" dirty="0"/>
              <a:t>Postupné směřování k profesionalitě. </a:t>
            </a:r>
          </a:p>
        </p:txBody>
      </p:sp>
    </p:spTree>
    <p:extLst>
      <p:ext uri="{BB962C8B-B14F-4D97-AF65-F5344CB8AC3E}">
        <p14:creationId xmlns:p14="http://schemas.microsoft.com/office/powerpoint/2010/main" val="163626015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DA568B4-06BE-42A6-A5B6-A0FC251DA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CC85BFE-0D03-41B5-87E4-5FA667FA5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Zástupný obsah 5">
            <a:extLst>
              <a:ext uri="{FF2B5EF4-FFF2-40B4-BE49-F238E27FC236}">
                <a16:creationId xmlns:a16="http://schemas.microsoft.com/office/drawing/2014/main" id="{AF85E8C8-7E62-9A69-8206-D3C3ED14CF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70" r="3364" b="1"/>
          <a:stretch/>
        </p:blipFill>
        <p:spPr bwMode="auto">
          <a:xfrm>
            <a:off x="20" y="10"/>
            <a:ext cx="12191980" cy="6857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575638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35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Rectangle 37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6"/>
            <a:ext cx="11147071" cy="147664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E1C50EB5-437F-36D0-39B1-0B013078F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21946"/>
            <a:ext cx="10813250" cy="10221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3100"/>
              <a:t>Neovlivníte úspěch ve smyslu pořadí, ale úspěch ve smyslu optimálního výkonu. </a:t>
            </a:r>
          </a:p>
        </p:txBody>
      </p:sp>
      <p:cxnSp>
        <p:nvCxnSpPr>
          <p:cNvPr id="54" name="Straight Connector 39">
            <a:extLst>
              <a:ext uri="{FF2B5EF4-FFF2-40B4-BE49-F238E27FC236}">
                <a16:creationId xmlns:a16="http://schemas.microsoft.com/office/drawing/2014/main" id="{22CDD0E7-BDD6-41F4-8AAB-088A2E8D0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6" name="Zástupný obsah 5" descr="Obsah obrázku text, interiér, postel, ložnice&#10;&#10;Popis byl vytvořen automaticky">
            <a:extLst>
              <a:ext uri="{FF2B5EF4-FFF2-40B4-BE49-F238E27FC236}">
                <a16:creationId xmlns:a16="http://schemas.microsoft.com/office/drawing/2014/main" id="{90F8C84B-A351-66BA-1632-1086D0DAE1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17" r="19114" b="1"/>
          <a:stretch/>
        </p:blipFill>
        <p:spPr>
          <a:xfrm>
            <a:off x="481007" y="1993515"/>
            <a:ext cx="5511628" cy="4374624"/>
          </a:xfrm>
          <a:prstGeom prst="rect">
            <a:avLst/>
          </a:prstGeom>
        </p:spPr>
      </p:pic>
      <p:cxnSp>
        <p:nvCxnSpPr>
          <p:cNvPr id="55" name="Straight Connector 41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199351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3" name="Content Placeholder 32">
            <a:extLst>
              <a:ext uri="{FF2B5EF4-FFF2-40B4-BE49-F238E27FC236}">
                <a16:creationId xmlns:a16="http://schemas.microsoft.com/office/drawing/2014/main" id="{CD1D9BCF-2A86-2DC5-5A5F-456F321CF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6171" y="2247497"/>
            <a:ext cx="5394141" cy="3888557"/>
          </a:xfrm>
        </p:spPr>
        <p:txBody>
          <a:bodyPr anchor="ctr">
            <a:normAutofit/>
          </a:bodyPr>
          <a:lstStyle/>
          <a:p>
            <a:r>
              <a:rPr lang="cs-CZ" sz="2000" dirty="0"/>
              <a:t>Resp. zvýšíte pravděpodobnost, že v daný den budete schopni podat svůj individuálně maximální výkon. </a:t>
            </a:r>
            <a:endParaRPr lang="en-US" sz="2000" dirty="0"/>
          </a:p>
        </p:txBody>
      </p:sp>
      <p:cxnSp>
        <p:nvCxnSpPr>
          <p:cNvPr id="56" name="Straight Connector 43">
            <a:extLst>
              <a:ext uri="{FF2B5EF4-FFF2-40B4-BE49-F238E27FC236}">
                <a16:creationId xmlns:a16="http://schemas.microsoft.com/office/drawing/2014/main" id="{B58B45F5-E162-4AF7-9E46-A4290969B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867999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F2F440CA-DC70-0828-56EC-DF930D0CE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3964251" cy="22379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5100"/>
              <a:t>Hodnoty předávané sportem 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AB411682-1441-32AD-6EC7-B61C557B9E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408254"/>
            <a:ext cx="3964250" cy="247003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1700"/>
              <a:t>- Fair play </a:t>
            </a:r>
          </a:p>
          <a:p>
            <a:pPr>
              <a:lnSpc>
                <a:spcPct val="90000"/>
              </a:lnSpc>
            </a:pPr>
            <a:r>
              <a:rPr lang="cs-CZ" sz="1700"/>
              <a:t>- Přátelství </a:t>
            </a:r>
          </a:p>
          <a:p>
            <a:pPr>
              <a:lnSpc>
                <a:spcPct val="90000"/>
              </a:lnSpc>
            </a:pPr>
            <a:r>
              <a:rPr lang="cs-CZ" sz="1700"/>
              <a:t>- Mezinárodní otevřenost </a:t>
            </a:r>
          </a:p>
          <a:p>
            <a:pPr>
              <a:lnSpc>
                <a:spcPct val="90000"/>
              </a:lnSpc>
            </a:pPr>
            <a:r>
              <a:rPr lang="cs-CZ" sz="1700"/>
              <a:t>- „Není důležité zvítězit, ale bojovat čestně a ze všech sil.“ </a:t>
            </a:r>
          </a:p>
          <a:p>
            <a:pPr>
              <a:lnSpc>
                <a:spcPct val="90000"/>
              </a:lnSpc>
            </a:pPr>
            <a:r>
              <a:rPr lang="cs-CZ" sz="1700"/>
              <a:t>- Vrcholový sport: vzor pro druhé, pro děti i dospělé k pohybové aktivitě </a:t>
            </a:r>
          </a:p>
        </p:txBody>
      </p:sp>
      <p:pic>
        <p:nvPicPr>
          <p:cNvPr id="4098" name="Picture 2" descr="Pierre de Coubertin | Facebook">
            <a:extLst>
              <a:ext uri="{FF2B5EF4-FFF2-40B4-BE49-F238E27FC236}">
                <a16:creationId xmlns:a16="http://schemas.microsoft.com/office/drawing/2014/main" id="{21EBF9F6-7303-A0B6-6670-0181F8812FF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0785"/>
          <a:stretch/>
        </p:blipFill>
        <p:spPr bwMode="auto">
          <a:xfrm>
            <a:off x="5040694" y="489856"/>
            <a:ext cx="6588977" cy="5878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105" name="Straight Connector 4104">
            <a:extLst>
              <a:ext uri="{FF2B5EF4-FFF2-40B4-BE49-F238E27FC236}">
                <a16:creationId xmlns:a16="http://schemas.microsoft.com/office/drawing/2014/main" id="{06A9FE31-8E40-4AAC-8B90-1AD6D7520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07" name="Straight Connector 4106">
            <a:extLst>
              <a:ext uri="{FF2B5EF4-FFF2-40B4-BE49-F238E27FC236}">
                <a16:creationId xmlns:a16="http://schemas.microsoft.com/office/drawing/2014/main" id="{52CE755F-6139-4A64-8874-30A9A3EFB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66717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757131B-10F4-96CD-E5AF-7C9E1EEE92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 ČEHO VYCHÁZÍME? 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9E65F56-079E-3D1B-B1DB-CB739995FB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- STRUKTURA SPORTOVNÍHO VÝKONU </a:t>
            </a:r>
          </a:p>
          <a:p>
            <a:r>
              <a:rPr lang="cs-CZ" dirty="0"/>
              <a:t>- MODEL SPORTOVCE </a:t>
            </a:r>
          </a:p>
        </p:txBody>
      </p:sp>
    </p:spTree>
    <p:extLst>
      <p:ext uri="{BB962C8B-B14F-4D97-AF65-F5344CB8AC3E}">
        <p14:creationId xmlns:p14="http://schemas.microsoft.com/office/powerpoint/2010/main" val="426207197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undefined">
            <a:extLst>
              <a:ext uri="{FF2B5EF4-FFF2-40B4-BE49-F238E27FC236}">
                <a16:creationId xmlns:a16="http://schemas.microsoft.com/office/drawing/2014/main" id="{67B8F5D9-83DA-316E-3E06-C6F77E1AC9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13" r="-1" b="12648"/>
          <a:stretch/>
        </p:blipFill>
        <p:spPr bwMode="auto">
          <a:xfrm>
            <a:off x="20" y="10"/>
            <a:ext cx="1218893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39" name="Content Placeholder 5138">
            <a:extLst>
              <a:ext uri="{FF2B5EF4-FFF2-40B4-BE49-F238E27FC236}">
                <a16:creationId xmlns:a16="http://schemas.microsoft.com/office/drawing/2014/main" id="{BC1A7AC4-8846-F7AB-B671-371C86EAC0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3728775"/>
            <a:ext cx="5533671" cy="2299681"/>
          </a:xfrm>
        </p:spPr>
        <p:txBody>
          <a:bodyPr anchor="b">
            <a:normAutofit/>
          </a:bodyPr>
          <a:lstStyle/>
          <a:p>
            <a:pPr algn="r"/>
            <a:r>
              <a:rPr lang="cs-CZ" sz="3600" dirty="0">
                <a:solidFill>
                  <a:srgbClr val="FFFFFF"/>
                </a:solidFill>
              </a:rPr>
              <a:t> </a:t>
            </a:r>
            <a:endParaRPr lang="en-US" sz="3600" dirty="0">
              <a:solidFill>
                <a:srgbClr val="FFFFFF"/>
              </a:solidFill>
            </a:endParaRP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0AFBD1BE-441E-9863-9DC8-B4D59D040B3B}"/>
              </a:ext>
            </a:extLst>
          </p:cNvPr>
          <p:cNvSpPr txBox="1"/>
          <p:nvPr/>
        </p:nvSpPr>
        <p:spPr>
          <a:xfrm>
            <a:off x="772160" y="4458796"/>
            <a:ext cx="95605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Sportovní výkon jako pestrá mozaika</a:t>
            </a:r>
          </a:p>
        </p:txBody>
      </p:sp>
    </p:spTree>
    <p:extLst>
      <p:ext uri="{BB962C8B-B14F-4D97-AF65-F5344CB8AC3E}">
        <p14:creationId xmlns:p14="http://schemas.microsoft.com/office/powerpoint/2010/main" val="167994667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Struktura sportovního výkonu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- Somatické faktory (stavba těla)</a:t>
            </a:r>
          </a:p>
          <a:p>
            <a:pPr>
              <a:buFontTx/>
              <a:buChar char="-"/>
            </a:pPr>
            <a:r>
              <a:rPr lang="cs-CZ" dirty="0"/>
              <a:t> Kondiční faktory (síla, rychlost, vytrvalost)</a:t>
            </a:r>
          </a:p>
          <a:p>
            <a:pPr>
              <a:buFontTx/>
              <a:buChar char="-"/>
            </a:pPr>
            <a:r>
              <a:rPr lang="cs-CZ" dirty="0"/>
              <a:t> Technicko-taktické faktory (technika, koordinace)</a:t>
            </a:r>
          </a:p>
          <a:p>
            <a:pPr>
              <a:buFontTx/>
              <a:buChar char="-"/>
            </a:pPr>
            <a:r>
              <a:rPr lang="cs-CZ" dirty="0"/>
              <a:t> Psychické faktory (osobnost, vlastnosti…) 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3542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1A6A699-95E0-4530-8B44-E4635C88D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Model sportovce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6B859E3E-C156-449B-9686-9F7D45B2B3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Je určitá představa (na základě výzkumů, zkušeností, pozorování) o optimálním sportovci (např. optimální plavec, optimální gymnasta, vzpěrač, veslař…). </a:t>
            </a:r>
          </a:p>
          <a:p>
            <a:r>
              <a:rPr lang="cs-CZ" dirty="0"/>
              <a:t>Jak by měl ale vypadat a jaké by měl mít vlastnosti optimální vodní slalomář? </a:t>
            </a:r>
          </a:p>
          <a:p>
            <a:r>
              <a:rPr lang="cs-CZ" dirty="0"/>
              <a:t>Postup po faktorech sportovního výkonu: heuristický přístup/evidence-</a:t>
            </a:r>
            <a:r>
              <a:rPr lang="cs-CZ" dirty="0" err="1"/>
              <a:t>based</a:t>
            </a:r>
            <a:r>
              <a:rPr lang="cs-CZ" dirty="0"/>
              <a:t> přístup – kvantifikace parametrů. </a:t>
            </a:r>
          </a:p>
        </p:txBody>
      </p:sp>
    </p:spTree>
    <p:extLst>
      <p:ext uri="{BB962C8B-B14F-4D97-AF65-F5344CB8AC3E}">
        <p14:creationId xmlns:p14="http://schemas.microsoft.com/office/powerpoint/2010/main" val="400934412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5" name="Rectangle 1054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7" name="Rectangle 1056">
            <a:extLst>
              <a:ext uri="{FF2B5EF4-FFF2-40B4-BE49-F238E27FC236}">
                <a16:creationId xmlns:a16="http://schemas.microsoft.com/office/drawing/2014/main" id="{C34B9DE3-1715-4EE3-99FA-C9BC12F5D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Nejlepší snímky z olympijského Pekingu - Aktuálně.cz">
            <a:extLst>
              <a:ext uri="{FF2B5EF4-FFF2-40B4-BE49-F238E27FC236}">
                <a16:creationId xmlns:a16="http://schemas.microsoft.com/office/drawing/2014/main" id="{A200FF94-ADB5-4337-919B-5D3CEB175E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02" r="-1" b="14501"/>
          <a:stretch/>
        </p:blipFill>
        <p:spPr bwMode="auto">
          <a:xfrm>
            <a:off x="20" y="10"/>
            <a:ext cx="1218893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4B41BAAF-9F0E-42F1-9079-684D23146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99418"/>
            <a:ext cx="5613398" cy="2929357"/>
          </a:xfrm>
        </p:spPr>
        <p:txBody>
          <a:bodyPr anchor="t">
            <a:normAutofit/>
          </a:bodyPr>
          <a:lstStyle/>
          <a:p>
            <a:r>
              <a:rPr lang="cs-CZ" dirty="0">
                <a:solidFill>
                  <a:srgbClr val="FFFFFF"/>
                </a:solidFill>
              </a:rPr>
              <a:t>Somatické faktory </a:t>
            </a:r>
          </a:p>
        </p:txBody>
      </p:sp>
      <p:cxnSp>
        <p:nvCxnSpPr>
          <p:cNvPr id="1059" name="Straight Connector 1058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id="{CA99E8E0-5531-0F5B-8ECD-5BABDDB22B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3728775"/>
            <a:ext cx="5533671" cy="2299681"/>
          </a:xfrm>
        </p:spPr>
        <p:txBody>
          <a:bodyPr anchor="b">
            <a:normAutofit/>
          </a:bodyPr>
          <a:lstStyle/>
          <a:p>
            <a:pPr algn="r"/>
            <a:endParaRPr lang="en-US" sz="2000" dirty="0">
              <a:solidFill>
                <a:srgbClr val="FFFFFF"/>
              </a:solidFill>
            </a:endParaRPr>
          </a:p>
        </p:txBody>
      </p:sp>
      <p:cxnSp>
        <p:nvCxnSpPr>
          <p:cNvPr id="1061" name="Straight Connector 1060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037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BE9609B-2ECC-797B-F9BB-11EA51EA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941832"/>
          </a:xfrm>
        </p:spPr>
        <p:txBody>
          <a:bodyPr/>
          <a:lstStyle/>
          <a:p>
            <a:r>
              <a:rPr lang="cs-CZ" sz="4000" dirty="0"/>
              <a:t>Antropometrické parametry: tělesná stavba a složení 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ACB822DA-2A70-1F1E-421B-03C63CE12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2123440"/>
            <a:ext cx="10506991" cy="3756151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- Tělesná výška </a:t>
            </a:r>
          </a:p>
          <a:p>
            <a:r>
              <a:rPr lang="cs-CZ" dirty="0"/>
              <a:t>- Tělesná hmotnost </a:t>
            </a:r>
          </a:p>
          <a:p>
            <a:r>
              <a:rPr lang="cs-CZ" dirty="0"/>
              <a:t>- Rozpětí paží </a:t>
            </a:r>
          </a:p>
          <a:p>
            <a:r>
              <a:rPr lang="cs-CZ" dirty="0"/>
              <a:t>- FFM </a:t>
            </a:r>
          </a:p>
          <a:p>
            <a:r>
              <a:rPr lang="cs-CZ" dirty="0"/>
              <a:t>- Obvod bicepsu a předloktí </a:t>
            </a:r>
          </a:p>
          <a:p>
            <a:r>
              <a:rPr lang="cs-CZ" dirty="0"/>
              <a:t>- Obvod hrudníku </a:t>
            </a:r>
          </a:p>
          <a:p>
            <a:r>
              <a:rPr lang="cs-CZ" dirty="0"/>
              <a:t>- Obvody dolních končetin </a:t>
            </a:r>
          </a:p>
          <a:p>
            <a:r>
              <a:rPr lang="cs-CZ" dirty="0"/>
              <a:t>- Distribuce svalové hmoty </a:t>
            </a:r>
          </a:p>
          <a:p>
            <a:r>
              <a:rPr lang="cs-CZ" dirty="0"/>
              <a:t>- ECM/BCM </a:t>
            </a:r>
          </a:p>
          <a:p>
            <a:r>
              <a:rPr lang="cs-CZ" dirty="0"/>
              <a:t>- Somatotyp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017623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2BE4301E-2830-C6C8-EB2A-7B19B3616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3964251" cy="22379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5100" b="1" dirty="0"/>
              <a:t>Muži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D10D07FD-40E3-811B-77D9-2148DD0D7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408254"/>
            <a:ext cx="3964250" cy="2470031"/>
          </a:xfrm>
        </p:spPr>
        <p:txBody>
          <a:bodyPr>
            <a:normAutofit/>
          </a:bodyPr>
          <a:lstStyle/>
          <a:p>
            <a:endParaRPr lang="cs-CZ" sz="2000"/>
          </a:p>
          <a:p>
            <a:endParaRPr lang="cs-CZ" sz="2000"/>
          </a:p>
        </p:txBody>
      </p:sp>
      <p:pic>
        <p:nvPicPr>
          <p:cNvPr id="3074" name="Picture 2" descr="German gold rush continues in Augsburg | ICF - Planet Canoe">
            <a:extLst>
              <a:ext uri="{FF2B5EF4-FFF2-40B4-BE49-F238E27FC236}">
                <a16:creationId xmlns:a16="http://schemas.microsoft.com/office/drawing/2014/main" id="{AA4F6D05-6922-50E5-C162-DECA0DC920A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10" r="10869"/>
          <a:stretch/>
        </p:blipFill>
        <p:spPr bwMode="auto">
          <a:xfrm>
            <a:off x="5040694" y="489856"/>
            <a:ext cx="6588977" cy="5878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081" name="Straight Connector 3080">
            <a:extLst>
              <a:ext uri="{FF2B5EF4-FFF2-40B4-BE49-F238E27FC236}">
                <a16:creationId xmlns:a16="http://schemas.microsoft.com/office/drawing/2014/main" id="{06A9FE31-8E40-4AAC-8B90-1AD6D7520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83" name="Straight Connector 3082">
            <a:extLst>
              <a:ext uri="{FF2B5EF4-FFF2-40B4-BE49-F238E27FC236}">
                <a16:creationId xmlns:a16="http://schemas.microsoft.com/office/drawing/2014/main" id="{52CE755F-6139-4A64-8874-30A9A3EFB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138057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728CACC5-D86B-49F3-9C70-374B1C971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06601273-9BF5-E2D5-6ECC-84BFFB49F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60"/>
            <a:ext cx="8411120" cy="149387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4000"/>
              <a:t>A GENERAL BELIEF </a:t>
            </a:r>
            <a:br>
              <a:rPr lang="cs-CZ" sz="4000"/>
            </a:br>
            <a:r>
              <a:rPr lang="cs-CZ" sz="4000" i="1"/>
              <a:t>(based on the ordinary observation)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BFB8799-63B8-4407-9098-F9346BDCD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08990BBA-8A0B-4EF5-A122-0815DEC19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DBBBC5F1-8CFF-46BA-BD62-FC5AA477A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Zástupný obsah 2">
            <a:extLst>
              <a:ext uri="{FF2B5EF4-FFF2-40B4-BE49-F238E27FC236}">
                <a16:creationId xmlns:a16="http://schemas.microsoft.com/office/drawing/2014/main" id="{8101868F-A11F-9255-5A32-0CF77F78AD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0513604"/>
              </p:ext>
            </p:extLst>
          </p:nvPr>
        </p:nvGraphicFramePr>
        <p:xfrm>
          <a:off x="482600" y="3306763"/>
          <a:ext cx="10507663" cy="2573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1889075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6601273-9BF5-E2D5-6ECC-84BFFB49F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660400"/>
            <a:ext cx="8229600" cy="757238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cs-CZ" sz="3700" dirty="0">
                <a:solidFill>
                  <a:srgbClr val="FF0000"/>
                </a:solidFill>
              </a:rPr>
              <a:t>A GENERAL BELIEF IS COMPLETELY WRONG</a:t>
            </a:r>
            <a:endParaRPr lang="cs-CZ" sz="3700" i="1" dirty="0">
              <a:solidFill>
                <a:srgbClr val="FF0000"/>
              </a:solidFill>
            </a:endParaRPr>
          </a:p>
        </p:txBody>
      </p:sp>
      <p:graphicFrame>
        <p:nvGraphicFramePr>
          <p:cNvPr id="5" name="Zástupný obsah 2">
            <a:extLst>
              <a:ext uri="{FF2B5EF4-FFF2-40B4-BE49-F238E27FC236}">
                <a16:creationId xmlns:a16="http://schemas.microsoft.com/office/drawing/2014/main" id="{8101868F-A11F-9255-5A32-0CF77F78ADF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81200" y="1600201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4" name="Rukopis 3">
                <a:extLst>
                  <a:ext uri="{FF2B5EF4-FFF2-40B4-BE49-F238E27FC236}">
                    <a16:creationId xmlns:a16="http://schemas.microsoft.com/office/drawing/2014/main" id="{FE3033F5-BD6A-B037-43FB-51719EDFCD71}"/>
                  </a:ext>
                </a:extLst>
              </p14:cNvPr>
              <p14:cNvContentPartPr/>
              <p14:nvPr/>
            </p14:nvContentPartPr>
            <p14:xfrm>
              <a:off x="2957193" y="33354"/>
              <a:ext cx="6818040" cy="6818040"/>
            </p14:xfrm>
          </p:contentPart>
        </mc:Choice>
        <mc:Fallback xmlns="">
          <p:pic>
            <p:nvPicPr>
              <p:cNvPr id="4" name="Rukopis 3">
                <a:extLst>
                  <a:ext uri="{FF2B5EF4-FFF2-40B4-BE49-F238E27FC236}">
                    <a16:creationId xmlns:a16="http://schemas.microsoft.com/office/drawing/2014/main" id="{FE3033F5-BD6A-B037-43FB-51719EDFCD71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894193" y="-29646"/>
                <a:ext cx="6943680" cy="6943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7640898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>
            <a:extLst>
              <a:ext uri="{FF2B5EF4-FFF2-40B4-BE49-F238E27FC236}">
                <a16:creationId xmlns:a16="http://schemas.microsoft.com/office/drawing/2014/main" id="{93269394-158B-5DA7-4468-EB65569EF956}"/>
              </a:ext>
            </a:extLst>
          </p:cNvPr>
          <p:cNvSpPr txBox="1">
            <a:spLocks/>
          </p:cNvSpPr>
          <p:nvPr/>
        </p:nvSpPr>
        <p:spPr>
          <a:xfrm>
            <a:off x="538480" y="457201"/>
            <a:ext cx="1126744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90000"/>
              </a:lnSpc>
            </a:pPr>
            <a:r>
              <a:rPr lang="cs-CZ" sz="3700" dirty="0"/>
              <a:t>THE TRUE 1: SOMATOTYPE IS VERY SPECIFIC </a:t>
            </a:r>
            <a:endParaRPr lang="cs-CZ" sz="3700" i="1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1787D24D-24C8-A881-FCFD-0A33D1948175}"/>
              </a:ext>
            </a:extLst>
          </p:cNvPr>
          <p:cNvSpPr txBox="1">
            <a:spLocks/>
          </p:cNvSpPr>
          <p:nvPr/>
        </p:nvSpPr>
        <p:spPr>
          <a:xfrm>
            <a:off x="1084639" y="1600201"/>
            <a:ext cx="5773361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Body </a:t>
            </a:r>
            <a:r>
              <a:rPr lang="cs-CZ" dirty="0" err="1"/>
              <a:t>height</a:t>
            </a:r>
            <a:r>
              <a:rPr lang="cs-CZ" dirty="0"/>
              <a:t>: </a:t>
            </a:r>
            <a:r>
              <a:rPr lang="cs-CZ" dirty="0">
                <a:solidFill>
                  <a:srgbClr val="202122"/>
                </a:solidFill>
              </a:rPr>
              <a:t>179.8 cm </a:t>
            </a:r>
          </a:p>
          <a:p>
            <a:r>
              <a:rPr lang="cs-CZ" dirty="0">
                <a:solidFill>
                  <a:srgbClr val="202122"/>
                </a:solidFill>
              </a:rPr>
              <a:t>Body </a:t>
            </a:r>
            <a:r>
              <a:rPr lang="cs-CZ" dirty="0" err="1">
                <a:solidFill>
                  <a:srgbClr val="202122"/>
                </a:solidFill>
              </a:rPr>
              <a:t>weight</a:t>
            </a:r>
            <a:r>
              <a:rPr lang="cs-CZ" dirty="0">
                <a:solidFill>
                  <a:srgbClr val="202122"/>
                </a:solidFill>
              </a:rPr>
              <a:t>: 74.8 kg</a:t>
            </a:r>
          </a:p>
          <a:p>
            <a:r>
              <a:rPr lang="cs-CZ" dirty="0">
                <a:solidFill>
                  <a:srgbClr val="202122"/>
                </a:solidFill>
              </a:rPr>
              <a:t>Somatotype: 1.3/5.5./2.7</a:t>
            </a:r>
          </a:p>
          <a:p>
            <a:r>
              <a:rPr lang="cs-CZ" dirty="0">
                <a:solidFill>
                  <a:srgbClr val="202122"/>
                </a:solidFill>
              </a:rPr>
              <a:t>Body fat: 8 % </a:t>
            </a:r>
          </a:p>
          <a:p>
            <a:r>
              <a:rPr lang="cs-CZ" dirty="0" err="1">
                <a:solidFill>
                  <a:srgbClr val="202122"/>
                </a:solidFill>
              </a:rPr>
              <a:t>Muscular</a:t>
            </a:r>
            <a:r>
              <a:rPr lang="cs-CZ" dirty="0">
                <a:solidFill>
                  <a:srgbClr val="202122"/>
                </a:solidFill>
              </a:rPr>
              <a:t> </a:t>
            </a:r>
            <a:r>
              <a:rPr lang="cs-CZ" dirty="0" err="1">
                <a:solidFill>
                  <a:srgbClr val="202122"/>
                </a:solidFill>
              </a:rPr>
              <a:t>upper</a:t>
            </a:r>
            <a:r>
              <a:rPr lang="cs-CZ" dirty="0">
                <a:solidFill>
                  <a:srgbClr val="202122"/>
                </a:solidFill>
              </a:rPr>
              <a:t>-body: 101.6 cm </a:t>
            </a:r>
            <a:r>
              <a:rPr lang="cs-CZ" dirty="0" err="1">
                <a:solidFill>
                  <a:srgbClr val="202122"/>
                </a:solidFill>
              </a:rPr>
              <a:t>chest</a:t>
            </a:r>
            <a:r>
              <a:rPr lang="cs-CZ" dirty="0">
                <a:solidFill>
                  <a:srgbClr val="202122"/>
                </a:solidFill>
              </a:rPr>
              <a:t> </a:t>
            </a:r>
            <a:r>
              <a:rPr lang="cs-CZ" dirty="0" err="1">
                <a:solidFill>
                  <a:srgbClr val="202122"/>
                </a:solidFill>
              </a:rPr>
              <a:t>girth</a:t>
            </a:r>
            <a:r>
              <a:rPr lang="cs-CZ" dirty="0">
                <a:solidFill>
                  <a:srgbClr val="202122"/>
                </a:solidFill>
              </a:rPr>
              <a:t>, 35.4 biceps </a:t>
            </a:r>
            <a:r>
              <a:rPr lang="cs-CZ" dirty="0" err="1">
                <a:solidFill>
                  <a:srgbClr val="202122"/>
                </a:solidFill>
              </a:rPr>
              <a:t>girth</a:t>
            </a:r>
            <a:endParaRPr lang="cs-CZ" dirty="0">
              <a:solidFill>
                <a:srgbClr val="202122"/>
              </a:solidFill>
            </a:endParaRPr>
          </a:p>
          <a:p>
            <a:r>
              <a:rPr lang="cs-CZ" dirty="0" err="1">
                <a:solidFill>
                  <a:srgbClr val="202122"/>
                </a:solidFill>
              </a:rPr>
              <a:t>Low</a:t>
            </a:r>
            <a:r>
              <a:rPr lang="cs-CZ" dirty="0">
                <a:solidFill>
                  <a:srgbClr val="202122"/>
                </a:solidFill>
              </a:rPr>
              <a:t> </a:t>
            </a:r>
            <a:r>
              <a:rPr lang="cs-CZ" dirty="0" err="1">
                <a:solidFill>
                  <a:srgbClr val="202122"/>
                </a:solidFill>
              </a:rPr>
              <a:t>hypertrophy</a:t>
            </a:r>
            <a:r>
              <a:rPr lang="cs-CZ" dirty="0">
                <a:solidFill>
                  <a:srgbClr val="202122"/>
                </a:solidFill>
              </a:rPr>
              <a:t> </a:t>
            </a:r>
            <a:r>
              <a:rPr lang="cs-CZ" dirty="0" err="1">
                <a:solidFill>
                  <a:srgbClr val="202122"/>
                </a:solidFill>
              </a:rPr>
              <a:t>of</a:t>
            </a:r>
            <a:r>
              <a:rPr lang="cs-CZ" dirty="0">
                <a:solidFill>
                  <a:srgbClr val="202122"/>
                </a:solidFill>
              </a:rPr>
              <a:t> </a:t>
            </a:r>
            <a:r>
              <a:rPr lang="cs-CZ" dirty="0" err="1">
                <a:solidFill>
                  <a:srgbClr val="202122"/>
                </a:solidFill>
              </a:rPr>
              <a:t>the</a:t>
            </a:r>
            <a:r>
              <a:rPr lang="cs-CZ" dirty="0">
                <a:solidFill>
                  <a:srgbClr val="202122"/>
                </a:solidFill>
              </a:rPr>
              <a:t> </a:t>
            </a:r>
            <a:r>
              <a:rPr lang="cs-CZ" dirty="0" err="1">
                <a:solidFill>
                  <a:srgbClr val="202122"/>
                </a:solidFill>
              </a:rPr>
              <a:t>lower</a:t>
            </a:r>
            <a:r>
              <a:rPr lang="cs-CZ" dirty="0">
                <a:solidFill>
                  <a:srgbClr val="202122"/>
                </a:solidFill>
              </a:rPr>
              <a:t> body: 50.3 </a:t>
            </a:r>
            <a:r>
              <a:rPr lang="cs-CZ" dirty="0" err="1">
                <a:solidFill>
                  <a:srgbClr val="202122"/>
                </a:solidFill>
              </a:rPr>
              <a:t>thigh</a:t>
            </a:r>
            <a:r>
              <a:rPr lang="cs-CZ" dirty="0">
                <a:solidFill>
                  <a:srgbClr val="202122"/>
                </a:solidFill>
              </a:rPr>
              <a:t> </a:t>
            </a:r>
            <a:r>
              <a:rPr lang="cs-CZ" dirty="0" err="1">
                <a:solidFill>
                  <a:srgbClr val="202122"/>
                </a:solidFill>
              </a:rPr>
              <a:t>girth</a:t>
            </a:r>
            <a:r>
              <a:rPr lang="cs-CZ" dirty="0">
                <a:solidFill>
                  <a:srgbClr val="202122"/>
                </a:solidFill>
              </a:rPr>
              <a:t>, 36.1 </a:t>
            </a:r>
            <a:r>
              <a:rPr lang="cs-CZ" dirty="0" err="1">
                <a:solidFill>
                  <a:srgbClr val="202122"/>
                </a:solidFill>
              </a:rPr>
              <a:t>calf</a:t>
            </a:r>
            <a:r>
              <a:rPr lang="cs-CZ" dirty="0">
                <a:solidFill>
                  <a:srgbClr val="202122"/>
                </a:solidFill>
              </a:rPr>
              <a:t> </a:t>
            </a:r>
            <a:r>
              <a:rPr lang="cs-CZ" dirty="0" err="1">
                <a:solidFill>
                  <a:srgbClr val="202122"/>
                </a:solidFill>
              </a:rPr>
              <a:t>girth</a:t>
            </a:r>
            <a:r>
              <a:rPr lang="cs-CZ" dirty="0">
                <a:solidFill>
                  <a:srgbClr val="202122"/>
                </a:solidFill>
              </a:rPr>
              <a:t> </a:t>
            </a:r>
          </a:p>
          <a:p>
            <a:endParaRPr lang="cs-CZ" dirty="0">
              <a:solidFill>
                <a:srgbClr val="202122"/>
              </a:solidFill>
            </a:endParaRPr>
          </a:p>
          <a:p>
            <a:r>
              <a:rPr lang="cs-CZ" sz="2000" dirty="0">
                <a:solidFill>
                  <a:srgbClr val="202122"/>
                </a:solidFill>
              </a:rPr>
              <a:t>(Coufalová, Busta, </a:t>
            </a:r>
            <a:r>
              <a:rPr lang="cs-CZ" sz="2000" dirty="0" err="1">
                <a:solidFill>
                  <a:srgbClr val="202122"/>
                </a:solidFill>
              </a:rPr>
              <a:t>Cochrane</a:t>
            </a:r>
            <a:r>
              <a:rPr lang="cs-CZ" sz="2000" dirty="0">
                <a:solidFill>
                  <a:srgbClr val="202122"/>
                </a:solidFill>
              </a:rPr>
              <a:t> &amp; Bílý, 2021)</a:t>
            </a:r>
            <a:endParaRPr lang="cs-CZ" dirty="0">
              <a:solidFill>
                <a:srgbClr val="202122"/>
              </a:solidFill>
            </a:endParaRPr>
          </a:p>
          <a:p>
            <a:endParaRPr lang="cs-CZ" sz="2000" i="1" dirty="0">
              <a:solidFill>
                <a:srgbClr val="202122"/>
              </a:solidFill>
            </a:endParaRPr>
          </a:p>
        </p:txBody>
      </p:sp>
      <p:graphicFrame>
        <p:nvGraphicFramePr>
          <p:cNvPr id="13" name="Zástupný obsah 2">
            <a:extLst>
              <a:ext uri="{FF2B5EF4-FFF2-40B4-BE49-F238E27FC236}">
                <a16:creationId xmlns:a16="http://schemas.microsoft.com/office/drawing/2014/main" id="{B2BEE359-CB40-7F52-70F7-B2C3F812CCC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50185257"/>
              </p:ext>
            </p:extLst>
          </p:nvPr>
        </p:nvGraphicFramePr>
        <p:xfrm>
          <a:off x="6987481" y="1483362"/>
          <a:ext cx="411988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1747254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CCA1E8F-884D-F8E4-2474-E20CA84CC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840" y="684435"/>
            <a:ext cx="11592560" cy="1143000"/>
          </a:xfrm>
        </p:spPr>
        <p:txBody>
          <a:bodyPr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cs-CZ" sz="3200" dirty="0"/>
              <a:t>THE TRUE 2: C1 AND K1 PADDLERS ARE VERY SIMILAR</a:t>
            </a:r>
            <a:endParaRPr lang="cs-CZ" sz="3200" i="1" dirty="0"/>
          </a:p>
        </p:txBody>
      </p:sp>
      <p:graphicFrame>
        <p:nvGraphicFramePr>
          <p:cNvPr id="4" name="Zástupný obsah 2">
            <a:extLst>
              <a:ext uri="{FF2B5EF4-FFF2-40B4-BE49-F238E27FC236}">
                <a16:creationId xmlns:a16="http://schemas.microsoft.com/office/drawing/2014/main" id="{52C2CEEF-677D-AA29-9B86-2A123AE58DC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9835839"/>
              </p:ext>
            </p:extLst>
          </p:nvPr>
        </p:nvGraphicFramePr>
        <p:xfrm>
          <a:off x="7137400" y="1940560"/>
          <a:ext cx="3876040" cy="4067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5">
            <a:extLst>
              <a:ext uri="{FF2B5EF4-FFF2-40B4-BE49-F238E27FC236}">
                <a16:creationId xmlns:a16="http://schemas.microsoft.com/office/drawing/2014/main" id="{040047BC-A8DD-BCB7-F16A-45AD774703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4319658"/>
              </p:ext>
            </p:extLst>
          </p:nvPr>
        </p:nvGraphicFramePr>
        <p:xfrm>
          <a:off x="802640" y="2011680"/>
          <a:ext cx="5791200" cy="39967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16283">
                  <a:extLst>
                    <a:ext uri="{9D8B030D-6E8A-4147-A177-3AD203B41FA5}">
                      <a16:colId xmlns:a16="http://schemas.microsoft.com/office/drawing/2014/main" val="3741002108"/>
                    </a:ext>
                  </a:extLst>
                </a:gridCol>
                <a:gridCol w="1831512">
                  <a:extLst>
                    <a:ext uri="{9D8B030D-6E8A-4147-A177-3AD203B41FA5}">
                      <a16:colId xmlns:a16="http://schemas.microsoft.com/office/drawing/2014/main" val="3318126408"/>
                    </a:ext>
                  </a:extLst>
                </a:gridCol>
                <a:gridCol w="1843405">
                  <a:extLst>
                    <a:ext uri="{9D8B030D-6E8A-4147-A177-3AD203B41FA5}">
                      <a16:colId xmlns:a16="http://schemas.microsoft.com/office/drawing/2014/main" val="4179874840"/>
                    </a:ext>
                  </a:extLst>
                </a:gridCol>
              </a:tblGrid>
              <a:tr h="7993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  <a:p>
                      <a:pPr algn="ctr"/>
                      <a:r>
                        <a:rPr lang="cs-CZ" dirty="0"/>
                        <a:t>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  <a:p>
                      <a:pPr algn="ctr"/>
                      <a:r>
                        <a:rPr lang="cs-CZ" dirty="0"/>
                        <a:t>C1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3572311"/>
                  </a:ext>
                </a:extLst>
              </a:tr>
              <a:tr h="799357">
                <a:tc>
                  <a:txBody>
                    <a:bodyPr/>
                    <a:lstStyle/>
                    <a:p>
                      <a:endParaRPr lang="cs-CZ" dirty="0"/>
                    </a:p>
                    <a:p>
                      <a:r>
                        <a:rPr lang="cs-CZ" dirty="0" err="1"/>
                        <a:t>Height</a:t>
                      </a:r>
                      <a:r>
                        <a:rPr lang="cs-CZ" dirty="0"/>
                        <a:t> (cm)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  <a:p>
                      <a:pPr algn="ctr"/>
                      <a:r>
                        <a:rPr lang="cs-CZ" dirty="0"/>
                        <a:t>180.3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  <a:p>
                      <a:pPr algn="ctr"/>
                      <a:r>
                        <a:rPr lang="cs-CZ" dirty="0"/>
                        <a:t>179.2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6902071"/>
                  </a:ext>
                </a:extLst>
              </a:tr>
              <a:tr h="799357">
                <a:tc>
                  <a:txBody>
                    <a:bodyPr/>
                    <a:lstStyle/>
                    <a:p>
                      <a:endParaRPr lang="cs-CZ" dirty="0"/>
                    </a:p>
                    <a:p>
                      <a:r>
                        <a:rPr lang="cs-CZ" dirty="0" err="1"/>
                        <a:t>Weight</a:t>
                      </a:r>
                      <a:r>
                        <a:rPr lang="cs-CZ" dirty="0"/>
                        <a:t> (kg)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  <a:p>
                      <a:pPr algn="ctr"/>
                      <a:r>
                        <a:rPr lang="cs-CZ" dirty="0"/>
                        <a:t>74.0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  <a:p>
                      <a:pPr algn="ctr"/>
                      <a:r>
                        <a:rPr lang="cs-CZ" dirty="0"/>
                        <a:t>75.6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3531825"/>
                  </a:ext>
                </a:extLst>
              </a:tr>
              <a:tr h="799357">
                <a:tc>
                  <a:txBody>
                    <a:bodyPr/>
                    <a:lstStyle/>
                    <a:p>
                      <a:endParaRPr lang="cs-CZ" dirty="0"/>
                    </a:p>
                    <a:p>
                      <a:r>
                        <a:rPr lang="cs-CZ" dirty="0"/>
                        <a:t>Somatotype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  <a:p>
                      <a:pPr algn="ctr"/>
                      <a:r>
                        <a:rPr lang="cs-CZ" dirty="0"/>
                        <a:t>1.3-5.3-2.9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  <a:p>
                      <a:pPr algn="ctr"/>
                      <a:r>
                        <a:rPr lang="cs-CZ" dirty="0"/>
                        <a:t>1.3-5.6-2.5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8519166"/>
                  </a:ext>
                </a:extLst>
              </a:tr>
              <a:tr h="799357">
                <a:tc>
                  <a:txBody>
                    <a:bodyPr/>
                    <a:lstStyle/>
                    <a:p>
                      <a:endParaRPr lang="cs-CZ" dirty="0"/>
                    </a:p>
                    <a:p>
                      <a:r>
                        <a:rPr lang="cs-CZ" dirty="0"/>
                        <a:t>Body fat (%)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  <a:p>
                      <a:pPr algn="ctr"/>
                      <a:r>
                        <a:rPr lang="cs-CZ" dirty="0"/>
                        <a:t>7.5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  <a:p>
                      <a:pPr algn="ctr"/>
                      <a:r>
                        <a:rPr lang="cs-CZ" dirty="0"/>
                        <a:t>8.6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1893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35631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8B0FA31-085E-BE1C-8678-7168BC964022}"/>
              </a:ext>
            </a:extLst>
          </p:cNvPr>
          <p:cNvSpPr txBox="1">
            <a:spLocks/>
          </p:cNvSpPr>
          <p:nvPr/>
        </p:nvSpPr>
        <p:spPr>
          <a:xfrm>
            <a:off x="450788" y="555182"/>
            <a:ext cx="11290424" cy="1143000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90000"/>
              </a:lnSpc>
            </a:pPr>
            <a:r>
              <a:rPr lang="cs-CZ" sz="3700" dirty="0"/>
              <a:t>THE TRUE 3: BETTER PADDLERS DO NOT HAVE LARGER ARM-SPAN</a:t>
            </a:r>
            <a:endParaRPr lang="cs-CZ" sz="3700" i="1" dirty="0"/>
          </a:p>
        </p:txBody>
      </p:sp>
      <p:graphicFrame>
        <p:nvGraphicFramePr>
          <p:cNvPr id="4" name="Zástupný obsah 2">
            <a:extLst>
              <a:ext uri="{FF2B5EF4-FFF2-40B4-BE49-F238E27FC236}">
                <a16:creationId xmlns:a16="http://schemas.microsoft.com/office/drawing/2014/main" id="{280F3388-CA27-F398-BE15-BE403DA3752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09898167"/>
              </p:ext>
            </p:extLst>
          </p:nvPr>
        </p:nvGraphicFramePr>
        <p:xfrm>
          <a:off x="6710680" y="1642995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3">
            <a:extLst>
              <a:ext uri="{FF2B5EF4-FFF2-40B4-BE49-F238E27FC236}">
                <a16:creationId xmlns:a16="http://schemas.microsoft.com/office/drawing/2014/main" id="{B343E6B0-7FF9-28CE-00BC-57F5C5B347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7650151"/>
              </p:ext>
            </p:extLst>
          </p:nvPr>
        </p:nvGraphicFramePr>
        <p:xfrm>
          <a:off x="1520840" y="1834573"/>
          <a:ext cx="3744416" cy="15988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8768">
                  <a:extLst>
                    <a:ext uri="{9D8B030D-6E8A-4147-A177-3AD203B41FA5}">
                      <a16:colId xmlns:a16="http://schemas.microsoft.com/office/drawing/2014/main" val="602817471"/>
                    </a:ext>
                  </a:extLst>
                </a:gridCol>
                <a:gridCol w="1102132">
                  <a:extLst>
                    <a:ext uri="{9D8B030D-6E8A-4147-A177-3AD203B41FA5}">
                      <a16:colId xmlns:a16="http://schemas.microsoft.com/office/drawing/2014/main" val="2510328823"/>
                    </a:ext>
                  </a:extLst>
                </a:gridCol>
                <a:gridCol w="1163516">
                  <a:extLst>
                    <a:ext uri="{9D8B030D-6E8A-4147-A177-3AD203B41FA5}">
                      <a16:colId xmlns:a16="http://schemas.microsoft.com/office/drawing/2014/main" val="3060463482"/>
                    </a:ext>
                  </a:extLst>
                </a:gridCol>
              </a:tblGrid>
              <a:tr h="6844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HILP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ILP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2714868"/>
                  </a:ext>
                </a:extLst>
              </a:tr>
              <a:tr h="755747">
                <a:tc>
                  <a:txBody>
                    <a:bodyPr/>
                    <a:lstStyle/>
                    <a:p>
                      <a:endParaRPr lang="cs-CZ" dirty="0"/>
                    </a:p>
                    <a:p>
                      <a:r>
                        <a:rPr lang="cs-CZ" dirty="0" err="1"/>
                        <a:t>Arm-span</a:t>
                      </a:r>
                      <a:r>
                        <a:rPr lang="cs-CZ" dirty="0"/>
                        <a:t> (cm)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  <a:p>
                      <a:pPr algn="ctr"/>
                      <a:r>
                        <a:rPr lang="cs-CZ" dirty="0"/>
                        <a:t>187.9 ± 3.8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  <a:p>
                      <a:pPr algn="ctr"/>
                      <a:r>
                        <a:rPr lang="cs-CZ" dirty="0"/>
                        <a:t>184.1 ± 6. 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0733505"/>
                  </a:ext>
                </a:extLst>
              </a:tr>
            </a:tbl>
          </a:graphicData>
        </a:graphic>
      </p:graphicFrame>
      <p:graphicFrame>
        <p:nvGraphicFramePr>
          <p:cNvPr id="6" name="Tabulka 6">
            <a:extLst>
              <a:ext uri="{FF2B5EF4-FFF2-40B4-BE49-F238E27FC236}">
                <a16:creationId xmlns:a16="http://schemas.microsoft.com/office/drawing/2014/main" id="{33AD6C3E-253C-82F4-3DC9-521BD5ACBD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15262"/>
              </p:ext>
            </p:extLst>
          </p:nvPr>
        </p:nvGraphicFramePr>
        <p:xfrm>
          <a:off x="1442720" y="3962901"/>
          <a:ext cx="3912096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4032">
                  <a:extLst>
                    <a:ext uri="{9D8B030D-6E8A-4147-A177-3AD203B41FA5}">
                      <a16:colId xmlns:a16="http://schemas.microsoft.com/office/drawing/2014/main" val="4119218788"/>
                    </a:ext>
                  </a:extLst>
                </a:gridCol>
                <a:gridCol w="1304032">
                  <a:extLst>
                    <a:ext uri="{9D8B030D-6E8A-4147-A177-3AD203B41FA5}">
                      <a16:colId xmlns:a16="http://schemas.microsoft.com/office/drawing/2014/main" val="726840462"/>
                    </a:ext>
                  </a:extLst>
                </a:gridCol>
                <a:gridCol w="1304032">
                  <a:extLst>
                    <a:ext uri="{9D8B030D-6E8A-4147-A177-3AD203B41FA5}">
                      <a16:colId xmlns:a16="http://schemas.microsoft.com/office/drawing/2014/main" val="4226373819"/>
                    </a:ext>
                  </a:extLst>
                </a:gridCol>
              </a:tblGrid>
              <a:tr h="60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Senior </a:t>
                      </a:r>
                      <a:r>
                        <a:rPr lang="cs-CZ" dirty="0" err="1"/>
                        <a:t>National</a:t>
                      </a:r>
                      <a:r>
                        <a:rPr lang="cs-CZ" dirty="0"/>
                        <a:t> Team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Junior </a:t>
                      </a:r>
                      <a:r>
                        <a:rPr lang="cs-CZ" dirty="0" err="1"/>
                        <a:t>National</a:t>
                      </a:r>
                      <a:r>
                        <a:rPr lang="cs-CZ" dirty="0"/>
                        <a:t> Team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7972600"/>
                  </a:ext>
                </a:extLst>
              </a:tr>
              <a:tr h="607200">
                <a:tc>
                  <a:txBody>
                    <a:bodyPr/>
                    <a:lstStyle/>
                    <a:p>
                      <a:r>
                        <a:rPr lang="cs-CZ" dirty="0" err="1"/>
                        <a:t>Arm-span</a:t>
                      </a:r>
                      <a:r>
                        <a:rPr lang="cs-CZ" dirty="0"/>
                        <a:t> (cm)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189.2 ± 4.7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187 ± 1.6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8077467"/>
                  </a:ext>
                </a:extLst>
              </a:tr>
            </a:tbl>
          </a:graphicData>
        </a:graphic>
      </p:graphicFrame>
      <p:sp>
        <p:nvSpPr>
          <p:cNvPr id="7" name="TextovéPole 6">
            <a:extLst>
              <a:ext uri="{FF2B5EF4-FFF2-40B4-BE49-F238E27FC236}">
                <a16:creationId xmlns:a16="http://schemas.microsoft.com/office/drawing/2014/main" id="{D2DCBCC4-F8C1-C062-3051-31CCE1CBA2D4}"/>
              </a:ext>
            </a:extLst>
          </p:cNvPr>
          <p:cNvSpPr txBox="1"/>
          <p:nvPr/>
        </p:nvSpPr>
        <p:spPr>
          <a:xfrm>
            <a:off x="1442720" y="3457178"/>
            <a:ext cx="2879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800" b="1" dirty="0">
                <a:solidFill>
                  <a:srgbClr val="202122"/>
                </a:solidFill>
              </a:rPr>
              <a:t>r = -0.41; </a:t>
            </a:r>
            <a:r>
              <a:rPr lang="cs-CZ" sz="1800" b="1" dirty="0" err="1">
                <a:solidFill>
                  <a:srgbClr val="202122"/>
                </a:solidFill>
              </a:rPr>
              <a:t>Differences</a:t>
            </a:r>
            <a:r>
              <a:rPr lang="cs-CZ" sz="1800" b="1" dirty="0">
                <a:solidFill>
                  <a:srgbClr val="202122"/>
                </a:solidFill>
              </a:rPr>
              <a:t>: NS. 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AD9AE115-B6AD-E6AE-C0C8-ACFE1B6D52FE}"/>
              </a:ext>
            </a:extLst>
          </p:cNvPr>
          <p:cNvSpPr txBox="1"/>
          <p:nvPr/>
        </p:nvSpPr>
        <p:spPr>
          <a:xfrm>
            <a:off x="1442720" y="5612530"/>
            <a:ext cx="26066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rgbClr val="202122"/>
                </a:solidFill>
              </a:rPr>
              <a:t>Busta, Coufalová &amp; </a:t>
            </a:r>
            <a:r>
              <a:rPr lang="cs-CZ" sz="1200" dirty="0" err="1">
                <a:solidFill>
                  <a:srgbClr val="202122"/>
                </a:solidFill>
              </a:rPr>
              <a:t>Cochrane</a:t>
            </a:r>
            <a:r>
              <a:rPr lang="cs-CZ" sz="1200" dirty="0">
                <a:solidFill>
                  <a:srgbClr val="202122"/>
                </a:solidFill>
              </a:rPr>
              <a:t> (2022)</a:t>
            </a:r>
          </a:p>
          <a:p>
            <a:r>
              <a:rPr lang="cs-CZ" sz="1200" dirty="0">
                <a:solidFill>
                  <a:srgbClr val="202122"/>
                </a:solidFill>
              </a:rPr>
              <a:t>Busta, </a:t>
            </a:r>
            <a:r>
              <a:rPr lang="cs-CZ" sz="1200" dirty="0" err="1">
                <a:solidFill>
                  <a:srgbClr val="202122"/>
                </a:solidFill>
              </a:rPr>
              <a:t>Tufano</a:t>
            </a:r>
            <a:r>
              <a:rPr lang="cs-CZ" sz="1200" dirty="0">
                <a:solidFill>
                  <a:srgbClr val="202122"/>
                </a:solidFill>
              </a:rPr>
              <a:t>, Suchý &amp; Bílý (2018)</a:t>
            </a:r>
          </a:p>
          <a:p>
            <a:r>
              <a:rPr lang="cs-CZ" sz="1200" dirty="0">
                <a:solidFill>
                  <a:srgbClr val="202122"/>
                </a:solidFill>
              </a:rPr>
              <a:t>Busta, Bílý &amp; Suchý (2021)</a:t>
            </a:r>
          </a:p>
        </p:txBody>
      </p:sp>
    </p:spTree>
    <p:extLst>
      <p:ext uri="{BB962C8B-B14F-4D97-AF65-F5344CB8AC3E}">
        <p14:creationId xmlns:p14="http://schemas.microsoft.com/office/powerpoint/2010/main" val="348786066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6EC955E-4CB4-FF93-C59D-A817CF8F2A27}"/>
              </a:ext>
            </a:extLst>
          </p:cNvPr>
          <p:cNvSpPr txBox="1">
            <a:spLocks/>
          </p:cNvSpPr>
          <p:nvPr/>
        </p:nvSpPr>
        <p:spPr>
          <a:xfrm>
            <a:off x="528319" y="548958"/>
            <a:ext cx="11125200" cy="114300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600" dirty="0"/>
              <a:t>THE TRUE 4: SOMATOTYPE HAS NOT CHANGED OVER THE YEARS</a:t>
            </a:r>
          </a:p>
        </p:txBody>
      </p:sp>
      <p:graphicFrame>
        <p:nvGraphicFramePr>
          <p:cNvPr id="3" name="Tabulka 7">
            <a:extLst>
              <a:ext uri="{FF2B5EF4-FFF2-40B4-BE49-F238E27FC236}">
                <a16:creationId xmlns:a16="http://schemas.microsoft.com/office/drawing/2014/main" id="{8B56CF69-0016-A60D-60BA-A76BFCB40E9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76792849"/>
              </p:ext>
            </p:extLst>
          </p:nvPr>
        </p:nvGraphicFramePr>
        <p:xfrm>
          <a:off x="1788160" y="1869440"/>
          <a:ext cx="8950958" cy="42316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91826">
                  <a:extLst>
                    <a:ext uri="{9D8B030D-6E8A-4147-A177-3AD203B41FA5}">
                      <a16:colId xmlns:a16="http://schemas.microsoft.com/office/drawing/2014/main" val="958092201"/>
                    </a:ext>
                  </a:extLst>
                </a:gridCol>
                <a:gridCol w="1491826">
                  <a:extLst>
                    <a:ext uri="{9D8B030D-6E8A-4147-A177-3AD203B41FA5}">
                      <a16:colId xmlns:a16="http://schemas.microsoft.com/office/drawing/2014/main" val="2649713877"/>
                    </a:ext>
                  </a:extLst>
                </a:gridCol>
                <a:gridCol w="1491826">
                  <a:extLst>
                    <a:ext uri="{9D8B030D-6E8A-4147-A177-3AD203B41FA5}">
                      <a16:colId xmlns:a16="http://schemas.microsoft.com/office/drawing/2014/main" val="1805949632"/>
                    </a:ext>
                  </a:extLst>
                </a:gridCol>
                <a:gridCol w="1723036">
                  <a:extLst>
                    <a:ext uri="{9D8B030D-6E8A-4147-A177-3AD203B41FA5}">
                      <a16:colId xmlns:a16="http://schemas.microsoft.com/office/drawing/2014/main" val="797311743"/>
                    </a:ext>
                  </a:extLst>
                </a:gridCol>
                <a:gridCol w="1260618">
                  <a:extLst>
                    <a:ext uri="{9D8B030D-6E8A-4147-A177-3AD203B41FA5}">
                      <a16:colId xmlns:a16="http://schemas.microsoft.com/office/drawing/2014/main" val="311225913"/>
                    </a:ext>
                  </a:extLst>
                </a:gridCol>
                <a:gridCol w="1491826">
                  <a:extLst>
                    <a:ext uri="{9D8B030D-6E8A-4147-A177-3AD203B41FA5}">
                      <a16:colId xmlns:a16="http://schemas.microsoft.com/office/drawing/2014/main" val="229558729"/>
                    </a:ext>
                  </a:extLst>
                </a:gridCol>
              </a:tblGrid>
              <a:tr h="705273">
                <a:tc>
                  <a:txBody>
                    <a:bodyPr/>
                    <a:lstStyle/>
                    <a:p>
                      <a:r>
                        <a:rPr lang="cs-CZ"/>
                        <a:t>Study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/>
                        <a:t>Height (cm)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/>
                        <a:t>Weight (kg)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/>
                        <a:t>Somatotype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/>
                        <a:t>Arm-span (cm)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Body fat (%)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9962474"/>
                  </a:ext>
                </a:extLst>
              </a:tr>
              <a:tr h="705273">
                <a:tc>
                  <a:txBody>
                    <a:bodyPr/>
                    <a:lstStyle/>
                    <a:p>
                      <a:r>
                        <a:rPr lang="cs-CZ"/>
                        <a:t>Vaccaro et al. (1984)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180.0 ± 7.0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76.4 ±  6.1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2.9 – 5.2. – 2.4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-</a:t>
                      </a:r>
                      <a:endParaRPr lang="cs-CZ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8927584"/>
                  </a:ext>
                </a:extLst>
              </a:tr>
              <a:tr h="705273">
                <a:tc>
                  <a:txBody>
                    <a:bodyPr/>
                    <a:lstStyle/>
                    <a:p>
                      <a:r>
                        <a:rPr lang="cs-CZ" dirty="0"/>
                        <a:t>Sklad et al. (1994)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178.0 ±  7.0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73.8 ±  6.0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4766416"/>
                  </a:ext>
                </a:extLst>
              </a:tr>
              <a:tr h="705273">
                <a:tc>
                  <a:txBody>
                    <a:bodyPr/>
                    <a:lstStyle/>
                    <a:p>
                      <a:r>
                        <a:rPr lang="cs-CZ"/>
                        <a:t>Ridge et al. (2007)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177.0 ±  7.0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72.5 ±  5.8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1.7 – 5.4 – 2.5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182.9 ±  7.3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-</a:t>
                      </a:r>
                      <a:endParaRPr lang="cs-CZ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886850"/>
                  </a:ext>
                </a:extLst>
              </a:tr>
              <a:tr h="705273">
                <a:tc>
                  <a:txBody>
                    <a:bodyPr/>
                    <a:lstStyle/>
                    <a:p>
                      <a:r>
                        <a:rPr lang="cs-CZ"/>
                        <a:t>Busta et al. (2018)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179.2 ±  1.5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76.2 ±  4.4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1.4 – 5.6 – 2.3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187.0 ±  4.5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7.5 ± 2.3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6535715"/>
                  </a:ext>
                </a:extLst>
              </a:tr>
              <a:tr h="705273">
                <a:tc>
                  <a:txBody>
                    <a:bodyPr/>
                    <a:lstStyle/>
                    <a:p>
                      <a:r>
                        <a:rPr lang="cs-CZ"/>
                        <a:t>Coufalová et al. (2021)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179.2 ± 5.3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75.6 ± 6.2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1.3 – 5.6 – 2.5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184.5 ± 5.8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8.6 ±  3.4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7577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206863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31" name="Straight Connector 1030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037" name="Rectangle 1036">
            <a:extLst>
              <a:ext uri="{FF2B5EF4-FFF2-40B4-BE49-F238E27FC236}">
                <a16:creationId xmlns:a16="http://schemas.microsoft.com/office/drawing/2014/main" id="{C7FE5201-BB98-480C-BADB-207C8F893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8DD8821D-9548-5D6C-7A25-3DFA80BEE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07" y="696037"/>
            <a:ext cx="10186993" cy="20062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No changes in</a:t>
            </a:r>
            <a:r>
              <a:rPr lang="cs-CZ" dirty="0"/>
              <a:t> </a:t>
            </a:r>
            <a:r>
              <a:rPr lang="en-US" dirty="0"/>
              <a:t>somatotype</a:t>
            </a:r>
          </a:p>
        </p:txBody>
      </p:sp>
      <p:cxnSp>
        <p:nvCxnSpPr>
          <p:cNvPr id="1039" name="Straight Connector 1038">
            <a:extLst>
              <a:ext uri="{FF2B5EF4-FFF2-40B4-BE49-F238E27FC236}">
                <a16:creationId xmlns:a16="http://schemas.microsoft.com/office/drawing/2014/main" id="{CF9BEF50-E58D-41F3-849F-FCBE6749A6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26" name="Picture 2" descr="David Florence">
            <a:extLst>
              <a:ext uri="{FF2B5EF4-FFF2-40B4-BE49-F238E27FC236}">
                <a16:creationId xmlns:a16="http://schemas.microsoft.com/office/drawing/2014/main" id="{4A6204DF-E145-68E1-7B86-82BAF40112A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69" r="-2" b="-2"/>
          <a:stretch/>
        </p:blipFill>
        <p:spPr bwMode="auto">
          <a:xfrm>
            <a:off x="482601" y="2935456"/>
            <a:ext cx="5573536" cy="3432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1F94D3DA-DA9B-68F3-C093-21A77912A16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</a:blip>
          <a:srcRect l="20121" r="10872" b="-1"/>
          <a:stretch/>
        </p:blipFill>
        <p:spPr>
          <a:xfrm>
            <a:off x="6056135" y="2935456"/>
            <a:ext cx="5573536" cy="3432682"/>
          </a:xfrm>
          <a:prstGeom prst="rect">
            <a:avLst/>
          </a:prstGeom>
        </p:spPr>
      </p:pic>
      <p:cxnSp>
        <p:nvCxnSpPr>
          <p:cNvPr id="1041" name="Straight Connector 1040">
            <a:extLst>
              <a:ext uri="{FF2B5EF4-FFF2-40B4-BE49-F238E27FC236}">
                <a16:creationId xmlns:a16="http://schemas.microsoft.com/office/drawing/2014/main" id="{A7A030CB-D662-4E87-B668-9DE9163E9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40693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43" name="Straight Connector 1042">
            <a:extLst>
              <a:ext uri="{FF2B5EF4-FFF2-40B4-BE49-F238E27FC236}">
                <a16:creationId xmlns:a16="http://schemas.microsoft.com/office/drawing/2014/main" id="{5FC25ED8-9AD0-4E69-88B9-B40420AA5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033736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11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2601" y="976152"/>
            <a:ext cx="5613399" cy="177251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s-CZ" sz="3100"/>
              <a:t>ARE THERE ANY DIFFERENCES BETWEEN THE BEST AND THE REST? </a:t>
            </a:r>
          </a:p>
        </p:txBody>
      </p:sp>
      <p:cxnSp>
        <p:nvCxnSpPr>
          <p:cNvPr id="10" name="Straight Connector 13">
            <a:extLst>
              <a:ext uri="{FF2B5EF4-FFF2-40B4-BE49-F238E27FC236}">
                <a16:creationId xmlns:a16="http://schemas.microsoft.com/office/drawing/2014/main" id="{F00AD4F8-E8E5-4783-B7A9-DBB6EF261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Zástupný obsah 4">
            <a:extLst>
              <a:ext uri="{FF2B5EF4-FFF2-40B4-BE49-F238E27FC236}">
                <a16:creationId xmlns:a16="http://schemas.microsoft.com/office/drawing/2014/main" id="{2123DB10-958F-3F86-02E5-BD8A97E0D7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4144" y="976158"/>
            <a:ext cx="5114069" cy="1772517"/>
          </a:xfrm>
        </p:spPr>
        <p:txBody>
          <a:bodyPr anchor="ctr">
            <a:normAutofit fontScale="25000" lnSpcReduction="20000"/>
          </a:bodyPr>
          <a:lstStyle/>
          <a:p>
            <a:pPr>
              <a:lnSpc>
                <a:spcPct val="90000"/>
              </a:lnSpc>
            </a:pPr>
            <a:endParaRPr lang="cs-CZ" sz="500" dirty="0"/>
          </a:p>
          <a:p>
            <a:pPr>
              <a:lnSpc>
                <a:spcPct val="90000"/>
              </a:lnSpc>
            </a:pPr>
            <a:endParaRPr lang="cs-CZ" sz="500" dirty="0"/>
          </a:p>
          <a:p>
            <a:pPr>
              <a:lnSpc>
                <a:spcPct val="90000"/>
              </a:lnSpc>
            </a:pPr>
            <a:endParaRPr lang="cs-CZ" sz="500" dirty="0"/>
          </a:p>
          <a:p>
            <a:pPr>
              <a:lnSpc>
                <a:spcPct val="90000"/>
              </a:lnSpc>
            </a:pPr>
            <a:endParaRPr lang="cs-CZ" sz="500" dirty="0"/>
          </a:p>
          <a:p>
            <a:pPr>
              <a:lnSpc>
                <a:spcPct val="90000"/>
              </a:lnSpc>
            </a:pPr>
            <a:endParaRPr lang="cs-CZ" sz="7200" dirty="0"/>
          </a:p>
          <a:p>
            <a:pPr>
              <a:lnSpc>
                <a:spcPct val="90000"/>
              </a:lnSpc>
            </a:pPr>
            <a:r>
              <a:rPr lang="cs-CZ" sz="7200" dirty="0" err="1"/>
              <a:t>The</a:t>
            </a:r>
            <a:r>
              <a:rPr lang="cs-CZ" sz="7200" dirty="0"/>
              <a:t> </a:t>
            </a:r>
            <a:r>
              <a:rPr lang="cs-CZ" sz="7200" dirty="0" err="1"/>
              <a:t>highest</a:t>
            </a:r>
            <a:r>
              <a:rPr lang="cs-CZ" sz="7200" dirty="0"/>
              <a:t> </a:t>
            </a:r>
            <a:r>
              <a:rPr lang="cs-CZ" sz="7200" dirty="0" err="1"/>
              <a:t>international</a:t>
            </a:r>
            <a:r>
              <a:rPr lang="cs-CZ" sz="7200" dirty="0"/>
              <a:t> level </a:t>
            </a:r>
            <a:r>
              <a:rPr lang="cs-CZ" sz="7200" dirty="0" err="1"/>
              <a:t>paddlers</a:t>
            </a:r>
            <a:r>
              <a:rPr lang="cs-CZ" sz="7200" dirty="0"/>
              <a:t> </a:t>
            </a:r>
            <a:r>
              <a:rPr lang="en-US" sz="7200" dirty="0"/>
              <a:t>have more muscular upper body than the other group while keeping their lower body lean</a:t>
            </a:r>
            <a:r>
              <a:rPr lang="cs-CZ" sz="7200" dirty="0"/>
              <a:t> (Busta, Coufalová &amp; </a:t>
            </a:r>
            <a:r>
              <a:rPr lang="cs-CZ" sz="7200" dirty="0" err="1"/>
              <a:t>Cochrane</a:t>
            </a:r>
            <a:r>
              <a:rPr lang="cs-CZ" sz="7200" dirty="0"/>
              <a:t>, 2022). </a:t>
            </a:r>
          </a:p>
          <a:p>
            <a:pPr>
              <a:lnSpc>
                <a:spcPct val="90000"/>
              </a:lnSpc>
            </a:pPr>
            <a:endParaRPr lang="cs-CZ" sz="500" dirty="0"/>
          </a:p>
          <a:p>
            <a:pPr>
              <a:lnSpc>
                <a:spcPct val="90000"/>
              </a:lnSpc>
            </a:pPr>
            <a:endParaRPr lang="cs-CZ" sz="500" dirty="0"/>
          </a:p>
          <a:p>
            <a:pPr>
              <a:lnSpc>
                <a:spcPct val="90000"/>
              </a:lnSpc>
            </a:pPr>
            <a:endParaRPr lang="cs-CZ" sz="500" dirty="0"/>
          </a:p>
          <a:p>
            <a:pPr>
              <a:lnSpc>
                <a:spcPct val="90000"/>
              </a:lnSpc>
            </a:pPr>
            <a:endParaRPr lang="cs-CZ" sz="500" dirty="0"/>
          </a:p>
          <a:p>
            <a:pPr>
              <a:lnSpc>
                <a:spcPct val="90000"/>
              </a:lnSpc>
            </a:pPr>
            <a:endParaRPr lang="cs-CZ" sz="500" dirty="0"/>
          </a:p>
          <a:p>
            <a:pPr>
              <a:lnSpc>
                <a:spcPct val="90000"/>
              </a:lnSpc>
            </a:pPr>
            <a:endParaRPr lang="cs-CZ" sz="500" dirty="0"/>
          </a:p>
          <a:p>
            <a:pPr>
              <a:lnSpc>
                <a:spcPct val="90000"/>
              </a:lnSpc>
            </a:pPr>
            <a:endParaRPr lang="cs-CZ" sz="500" dirty="0"/>
          </a:p>
          <a:p>
            <a:pPr>
              <a:lnSpc>
                <a:spcPct val="90000"/>
              </a:lnSpc>
            </a:pPr>
            <a:endParaRPr lang="cs-CZ" sz="500" dirty="0"/>
          </a:p>
          <a:p>
            <a:pPr>
              <a:lnSpc>
                <a:spcPct val="90000"/>
              </a:lnSpc>
            </a:pPr>
            <a:r>
              <a:rPr lang="en-US" sz="500" dirty="0"/>
              <a:t>The consistently high-performing paddlers are </a:t>
            </a:r>
            <a:endParaRPr lang="cs-CZ" sz="500" dirty="0"/>
          </a:p>
          <a:p>
            <a:pPr>
              <a:lnSpc>
                <a:spcPct val="90000"/>
              </a:lnSpc>
            </a:pPr>
            <a:endParaRPr lang="cs-CZ" sz="500" dirty="0"/>
          </a:p>
          <a:p>
            <a:pPr>
              <a:lnSpc>
                <a:spcPct val="90000"/>
              </a:lnSpc>
            </a:pPr>
            <a:endParaRPr lang="cs-CZ" sz="500" dirty="0"/>
          </a:p>
          <a:p>
            <a:pPr>
              <a:lnSpc>
                <a:spcPct val="90000"/>
              </a:lnSpc>
            </a:pPr>
            <a:r>
              <a:rPr lang="cs-CZ" sz="500" dirty="0" err="1"/>
              <a:t>The</a:t>
            </a:r>
            <a:r>
              <a:rPr lang="cs-CZ" sz="500" dirty="0"/>
              <a:t> </a:t>
            </a:r>
            <a:r>
              <a:rPr lang="cs-CZ" sz="500" dirty="0" err="1"/>
              <a:t>highest</a:t>
            </a:r>
            <a:r>
              <a:rPr lang="cs-CZ" sz="500" dirty="0"/>
              <a:t> </a:t>
            </a:r>
            <a:r>
              <a:rPr lang="cs-CZ" sz="500" dirty="0" err="1"/>
              <a:t>international</a:t>
            </a:r>
            <a:r>
              <a:rPr lang="cs-CZ" sz="500" dirty="0"/>
              <a:t> level </a:t>
            </a:r>
            <a:r>
              <a:rPr lang="cs-CZ" sz="500" dirty="0" err="1"/>
              <a:t>paddlers</a:t>
            </a:r>
            <a:r>
              <a:rPr lang="cs-CZ" sz="500" dirty="0"/>
              <a:t> </a:t>
            </a:r>
            <a:r>
              <a:rPr lang="en-US" sz="500" dirty="0"/>
              <a:t>have more muscular upper body than the other group while keeping their lower body lean</a:t>
            </a:r>
            <a:r>
              <a:rPr lang="cs-CZ" sz="500" dirty="0"/>
              <a:t> (Busta, Coufalová &amp; </a:t>
            </a:r>
            <a:r>
              <a:rPr lang="cs-CZ" sz="500" dirty="0" err="1"/>
              <a:t>Cochrane</a:t>
            </a:r>
            <a:r>
              <a:rPr lang="cs-CZ" sz="500" dirty="0"/>
              <a:t>, 2022). </a:t>
            </a:r>
          </a:p>
          <a:p>
            <a:pPr>
              <a:lnSpc>
                <a:spcPct val="90000"/>
              </a:lnSpc>
            </a:pPr>
            <a:endParaRPr lang="cs-CZ" sz="500" dirty="0"/>
          </a:p>
        </p:txBody>
      </p:sp>
      <p:cxnSp>
        <p:nvCxnSpPr>
          <p:cNvPr id="11" name="Straight Connector 15">
            <a:extLst>
              <a:ext uri="{FF2B5EF4-FFF2-40B4-BE49-F238E27FC236}">
                <a16:creationId xmlns:a16="http://schemas.microsoft.com/office/drawing/2014/main" id="{4105C5B1-BB24-4A5C-87B3-3B75CD259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40693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7">
            <a:extLst>
              <a:ext uri="{FF2B5EF4-FFF2-40B4-BE49-F238E27FC236}">
                <a16:creationId xmlns:a16="http://schemas.microsoft.com/office/drawing/2014/main" id="{30B47AB4-2CE5-448F-8623-C07F28D2C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7" name="Tabulka 7">
            <a:extLst>
              <a:ext uri="{FF2B5EF4-FFF2-40B4-BE49-F238E27FC236}">
                <a16:creationId xmlns:a16="http://schemas.microsoft.com/office/drawing/2014/main" id="{FFD016B4-EE1D-C4E4-24C2-47E8D3FCBE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589633"/>
              </p:ext>
            </p:extLst>
          </p:nvPr>
        </p:nvGraphicFramePr>
        <p:xfrm>
          <a:off x="481803" y="3127496"/>
          <a:ext cx="11147072" cy="3053844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4073267">
                  <a:extLst>
                    <a:ext uri="{9D8B030D-6E8A-4147-A177-3AD203B41FA5}">
                      <a16:colId xmlns:a16="http://schemas.microsoft.com/office/drawing/2014/main" val="1738534106"/>
                    </a:ext>
                  </a:extLst>
                </a:gridCol>
                <a:gridCol w="2458209">
                  <a:extLst>
                    <a:ext uri="{9D8B030D-6E8A-4147-A177-3AD203B41FA5}">
                      <a16:colId xmlns:a16="http://schemas.microsoft.com/office/drawing/2014/main" val="1097770639"/>
                    </a:ext>
                  </a:extLst>
                </a:gridCol>
                <a:gridCol w="2295955">
                  <a:extLst>
                    <a:ext uri="{9D8B030D-6E8A-4147-A177-3AD203B41FA5}">
                      <a16:colId xmlns:a16="http://schemas.microsoft.com/office/drawing/2014/main" val="1327226644"/>
                    </a:ext>
                  </a:extLst>
                </a:gridCol>
                <a:gridCol w="818438">
                  <a:extLst>
                    <a:ext uri="{9D8B030D-6E8A-4147-A177-3AD203B41FA5}">
                      <a16:colId xmlns:a16="http://schemas.microsoft.com/office/drawing/2014/main" val="1695822917"/>
                    </a:ext>
                  </a:extLst>
                </a:gridCol>
                <a:gridCol w="1501203">
                  <a:extLst>
                    <a:ext uri="{9D8B030D-6E8A-4147-A177-3AD203B41FA5}">
                      <a16:colId xmlns:a16="http://schemas.microsoft.com/office/drawing/2014/main" val="144275325"/>
                    </a:ext>
                  </a:extLst>
                </a:gridCol>
              </a:tblGrid>
              <a:tr h="493399">
                <a:tc>
                  <a:txBody>
                    <a:bodyPr/>
                    <a:lstStyle/>
                    <a:p>
                      <a:endParaRPr lang="cs-CZ" sz="1500" b="1" cap="all" spc="60">
                        <a:solidFill>
                          <a:schemeClr val="tx1"/>
                        </a:solidFill>
                      </a:endParaRPr>
                    </a:p>
                  </a:txBody>
                  <a:tcPr marL="112136" marR="112136" marT="112136" marB="112136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500" b="1" cap="all" spc="60">
                          <a:solidFill>
                            <a:schemeClr val="tx1"/>
                          </a:solidFill>
                        </a:rPr>
                        <a:t>HILP</a:t>
                      </a:r>
                    </a:p>
                  </a:txBody>
                  <a:tcPr marL="112136" marR="112136" marT="112136" marB="112136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500" b="1" cap="all" spc="60">
                          <a:solidFill>
                            <a:schemeClr val="tx1"/>
                          </a:solidFill>
                        </a:rPr>
                        <a:t>ILP</a:t>
                      </a:r>
                    </a:p>
                  </a:txBody>
                  <a:tcPr marL="112136" marR="112136" marT="112136" marB="112136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500" b="1" cap="all" spc="60">
                          <a:solidFill>
                            <a:schemeClr val="tx1"/>
                          </a:solidFill>
                        </a:rPr>
                        <a:t>P</a:t>
                      </a:r>
                    </a:p>
                  </a:txBody>
                  <a:tcPr marL="112136" marR="112136" marT="112136" marB="112136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500" b="1" cap="all" spc="60" err="1">
                          <a:solidFill>
                            <a:schemeClr val="tx1"/>
                          </a:solidFill>
                        </a:rPr>
                        <a:t>Cohen‘s</a:t>
                      </a:r>
                      <a:r>
                        <a:rPr lang="cs-CZ" sz="1500" b="1" cap="all" spc="60">
                          <a:solidFill>
                            <a:schemeClr val="tx1"/>
                          </a:solidFill>
                        </a:rPr>
                        <a:t> d</a:t>
                      </a:r>
                    </a:p>
                  </a:txBody>
                  <a:tcPr marL="112136" marR="112136" marT="112136" marB="112136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13650222"/>
                  </a:ext>
                </a:extLst>
              </a:tr>
              <a:tr h="512089">
                <a:tc>
                  <a:txBody>
                    <a:bodyPr/>
                    <a:lstStyle/>
                    <a:p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Body </a:t>
                      </a:r>
                      <a:r>
                        <a:rPr lang="cs-CZ" sz="2000" cap="none" spc="0" err="1">
                          <a:solidFill>
                            <a:schemeClr val="tx1"/>
                          </a:solidFill>
                        </a:rPr>
                        <a:t>weight</a:t>
                      </a:r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 (kg)</a:t>
                      </a:r>
                    </a:p>
                  </a:txBody>
                  <a:tcPr marL="112136" marR="112136" marT="56068" marB="112136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79.0 ± 4.6</a:t>
                      </a:r>
                    </a:p>
                  </a:txBody>
                  <a:tcPr marL="112136" marR="112136" marT="56068" marB="11213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74.0 ±  6.2</a:t>
                      </a:r>
                    </a:p>
                  </a:txBody>
                  <a:tcPr marL="112136" marR="112136" marT="56068" marB="11213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0.06</a:t>
                      </a:r>
                    </a:p>
                  </a:txBody>
                  <a:tcPr marL="112136" marR="112136" marT="56068" marB="11213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0.91</a:t>
                      </a:r>
                    </a:p>
                  </a:txBody>
                  <a:tcPr marL="112136" marR="112136" marT="56068" marB="11213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50262134"/>
                  </a:ext>
                </a:extLst>
              </a:tr>
              <a:tr h="512089">
                <a:tc>
                  <a:txBody>
                    <a:bodyPr/>
                    <a:lstStyle/>
                    <a:p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BMI</a:t>
                      </a:r>
                    </a:p>
                  </a:txBody>
                  <a:tcPr marL="112136" marR="112136" marT="56068" marB="11213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24.2 ± 1.1</a:t>
                      </a:r>
                    </a:p>
                  </a:txBody>
                  <a:tcPr marL="112136" marR="112136" marT="56068" marB="11213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23.0 ±  1.5</a:t>
                      </a:r>
                    </a:p>
                  </a:txBody>
                  <a:tcPr marL="112136" marR="112136" marT="56068" marB="11213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0.06</a:t>
                      </a:r>
                    </a:p>
                  </a:txBody>
                  <a:tcPr marL="112136" marR="112136" marT="56068" marB="11213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0.91</a:t>
                      </a:r>
                    </a:p>
                  </a:txBody>
                  <a:tcPr marL="112136" marR="112136" marT="56068" marB="11213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8886903"/>
                  </a:ext>
                </a:extLst>
              </a:tr>
              <a:tr h="512089">
                <a:tc>
                  <a:txBody>
                    <a:bodyPr/>
                    <a:lstStyle/>
                    <a:p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Dominant </a:t>
                      </a:r>
                      <a:r>
                        <a:rPr lang="cs-CZ" sz="2000" cap="none" spc="0" err="1">
                          <a:solidFill>
                            <a:schemeClr val="tx1"/>
                          </a:solidFill>
                        </a:rPr>
                        <a:t>forearm</a:t>
                      </a:r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000" cap="none" spc="0" err="1">
                          <a:solidFill>
                            <a:schemeClr val="tx1"/>
                          </a:solidFill>
                        </a:rPr>
                        <a:t>girth</a:t>
                      </a:r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 (cm)</a:t>
                      </a:r>
                    </a:p>
                  </a:txBody>
                  <a:tcPr marL="112136" marR="112136" marT="56068" marB="112136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30.3 ±  0.6</a:t>
                      </a:r>
                    </a:p>
                  </a:txBody>
                  <a:tcPr marL="112136" marR="112136" marT="56068" marB="11213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28.7 ±  1.2</a:t>
                      </a:r>
                    </a:p>
                  </a:txBody>
                  <a:tcPr marL="112136" marR="112136" marT="56068" marB="11213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0.00</a:t>
                      </a:r>
                    </a:p>
                  </a:txBody>
                  <a:tcPr marL="112136" marR="112136" marT="56068" marB="11213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1.68</a:t>
                      </a:r>
                    </a:p>
                  </a:txBody>
                  <a:tcPr marL="112136" marR="112136" marT="56068" marB="11213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38700600"/>
                  </a:ext>
                </a:extLst>
              </a:tr>
              <a:tr h="512089">
                <a:tc>
                  <a:txBody>
                    <a:bodyPr/>
                    <a:lstStyle/>
                    <a:p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Dominant </a:t>
                      </a:r>
                      <a:r>
                        <a:rPr lang="cs-CZ" sz="2000" cap="none" spc="0" err="1">
                          <a:solidFill>
                            <a:schemeClr val="tx1"/>
                          </a:solidFill>
                        </a:rPr>
                        <a:t>flexed</a:t>
                      </a:r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 biceps </a:t>
                      </a:r>
                      <a:r>
                        <a:rPr lang="cs-CZ" sz="2000" cap="none" spc="0" err="1">
                          <a:solidFill>
                            <a:schemeClr val="tx1"/>
                          </a:solidFill>
                        </a:rPr>
                        <a:t>girth</a:t>
                      </a:r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 (cm)</a:t>
                      </a:r>
                    </a:p>
                  </a:txBody>
                  <a:tcPr marL="112136" marR="112136" marT="56068" marB="11213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36.9 ± 0.9</a:t>
                      </a:r>
                    </a:p>
                  </a:txBody>
                  <a:tcPr marL="112136" marR="112136" marT="56068" marB="11213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35.2 ± 1.8</a:t>
                      </a:r>
                    </a:p>
                  </a:txBody>
                  <a:tcPr marL="112136" marR="112136" marT="56068" marB="11213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0.00</a:t>
                      </a:r>
                    </a:p>
                  </a:txBody>
                  <a:tcPr marL="112136" marR="112136" marT="56068" marB="11213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1.18</a:t>
                      </a:r>
                    </a:p>
                  </a:txBody>
                  <a:tcPr marL="112136" marR="112136" marT="56068" marB="11213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34892209"/>
                  </a:ext>
                </a:extLst>
              </a:tr>
              <a:tr h="512089">
                <a:tc>
                  <a:txBody>
                    <a:bodyPr/>
                    <a:lstStyle/>
                    <a:p>
                      <a:r>
                        <a:rPr lang="cs-CZ" sz="2000" cap="none" spc="0" err="1">
                          <a:solidFill>
                            <a:schemeClr val="tx1"/>
                          </a:solidFill>
                        </a:rPr>
                        <a:t>Chest</a:t>
                      </a:r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000" cap="none" spc="0" err="1">
                          <a:solidFill>
                            <a:schemeClr val="tx1"/>
                          </a:solidFill>
                        </a:rPr>
                        <a:t>girth</a:t>
                      </a:r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 (cm)</a:t>
                      </a:r>
                    </a:p>
                  </a:txBody>
                  <a:tcPr marL="112136" marR="112136" marT="56068" marB="112136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106.1 ± 3.3</a:t>
                      </a:r>
                    </a:p>
                  </a:txBody>
                  <a:tcPr marL="112136" marR="112136" marT="56068" marB="11213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101.0 ± 5.1</a:t>
                      </a:r>
                    </a:p>
                  </a:txBody>
                  <a:tcPr marL="112136" marR="112136" marT="56068" marB="11213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0.01</a:t>
                      </a:r>
                    </a:p>
                  </a:txBody>
                  <a:tcPr marL="112136" marR="112136" marT="56068" marB="11213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cap="none" spc="0">
                          <a:solidFill>
                            <a:schemeClr val="tx1"/>
                          </a:solidFill>
                        </a:rPr>
                        <a:t>0.78</a:t>
                      </a:r>
                    </a:p>
                  </a:txBody>
                  <a:tcPr marL="112136" marR="112136" marT="56068" marB="11213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832165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992253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A1F4326B-DB47-E184-D210-C8A9A63A50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4272280" cy="2237925"/>
          </a:xfrm>
        </p:spPr>
        <p:txBody>
          <a:bodyPr>
            <a:normAutofit/>
          </a:bodyPr>
          <a:lstStyle/>
          <a:p>
            <a:r>
              <a:rPr lang="cs-CZ" dirty="0"/>
              <a:t>Somatotyp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9615127-4E4B-44AE-B157-C50975D41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0DC3512-4111-26E1-A2E0-7BC0FE00DD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408254"/>
            <a:ext cx="3964250" cy="2470031"/>
          </a:xfrm>
        </p:spPr>
        <p:txBody>
          <a:bodyPr>
            <a:normAutofit/>
          </a:bodyPr>
          <a:lstStyle/>
          <a:p>
            <a:r>
              <a:rPr lang="cs-CZ" sz="2000" dirty="0"/>
              <a:t>- </a:t>
            </a:r>
            <a:r>
              <a:rPr lang="cs-CZ" sz="2000" dirty="0" err="1"/>
              <a:t>endomorfie</a:t>
            </a:r>
            <a:r>
              <a:rPr lang="cs-CZ" sz="2000" dirty="0"/>
              <a:t> </a:t>
            </a:r>
          </a:p>
          <a:p>
            <a:r>
              <a:rPr lang="cs-CZ" sz="2000" dirty="0"/>
              <a:t>- </a:t>
            </a:r>
            <a:r>
              <a:rPr lang="cs-CZ" sz="2000" dirty="0" err="1"/>
              <a:t>mezomorfie</a:t>
            </a:r>
            <a:r>
              <a:rPr lang="cs-CZ" sz="2000" dirty="0"/>
              <a:t> </a:t>
            </a:r>
          </a:p>
          <a:p>
            <a:r>
              <a:rPr lang="cs-CZ" sz="2000" dirty="0"/>
              <a:t>- </a:t>
            </a:r>
            <a:r>
              <a:rPr lang="cs-CZ" sz="2000" dirty="0" err="1"/>
              <a:t>ektomorfie</a:t>
            </a:r>
            <a:r>
              <a:rPr lang="cs-CZ" sz="2000" dirty="0"/>
              <a:t> </a:t>
            </a:r>
          </a:p>
          <a:p>
            <a:endParaRPr lang="cs-CZ" sz="2000" dirty="0"/>
          </a:p>
          <a:p>
            <a:r>
              <a:rPr lang="cs-CZ" sz="2000" dirty="0"/>
              <a:t>Busta (2019). </a:t>
            </a:r>
          </a:p>
          <a:p>
            <a:endParaRPr lang="cs-CZ" sz="2000" dirty="0"/>
          </a:p>
          <a:p>
            <a:endParaRPr lang="cs-CZ" sz="2000" dirty="0"/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7E8B378E-8C93-203A-7977-21F5164E404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114694" y="659381"/>
            <a:ext cx="6440977" cy="553924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607C7DF-2703-4D3B-B500-8182840C0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936035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CC89BBB9-B828-ABF3-1AC5-F7C5FA7A3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52"/>
            <a:ext cx="5613399" cy="177251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600" dirty="0"/>
              <a:t>DIFFERENCES BETWEEN BEST SENIOR AND BEST JUNIOR PADDLERS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00AD4F8-E8E5-4783-B7A9-DBB6EF261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F08EF5B-02E0-664D-39EF-36FDFB0E2C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23574" y="891378"/>
            <a:ext cx="5114069" cy="1772517"/>
          </a:xfrm>
        </p:spPr>
        <p:txBody>
          <a:bodyPr anchor="ctr">
            <a:normAutofit/>
          </a:bodyPr>
          <a:lstStyle/>
          <a:p>
            <a:r>
              <a:rPr lang="cs-CZ" sz="2000" dirty="0"/>
              <a:t>Busta &amp; Suchý (2016)</a:t>
            </a:r>
            <a:endParaRPr lang="en-US" sz="2000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105C5B1-BB24-4A5C-87B3-3B75CD259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40693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0B47AB4-2CE5-448F-8623-C07F28D2C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7" name="Tabulka 4">
            <a:extLst>
              <a:ext uri="{FF2B5EF4-FFF2-40B4-BE49-F238E27FC236}">
                <a16:creationId xmlns:a16="http://schemas.microsoft.com/office/drawing/2014/main" id="{DA201E5F-E9E7-9395-7D5F-1D295CA6E6D8}"/>
              </a:ext>
            </a:extLst>
          </p:cNvPr>
          <p:cNvGraphicFramePr>
            <a:graphicFrameLocks/>
          </p:cNvGraphicFramePr>
          <p:nvPr/>
        </p:nvGraphicFramePr>
        <p:xfrm>
          <a:off x="773034" y="3108664"/>
          <a:ext cx="10564609" cy="3091512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979562">
                  <a:extLst>
                    <a:ext uri="{9D8B030D-6E8A-4147-A177-3AD203B41FA5}">
                      <a16:colId xmlns:a16="http://schemas.microsoft.com/office/drawing/2014/main" val="3894078954"/>
                    </a:ext>
                  </a:extLst>
                </a:gridCol>
                <a:gridCol w="3789902">
                  <a:extLst>
                    <a:ext uri="{9D8B030D-6E8A-4147-A177-3AD203B41FA5}">
                      <a16:colId xmlns:a16="http://schemas.microsoft.com/office/drawing/2014/main" val="754993306"/>
                    </a:ext>
                  </a:extLst>
                </a:gridCol>
                <a:gridCol w="3795145">
                  <a:extLst>
                    <a:ext uri="{9D8B030D-6E8A-4147-A177-3AD203B41FA5}">
                      <a16:colId xmlns:a16="http://schemas.microsoft.com/office/drawing/2014/main" val="129264239"/>
                    </a:ext>
                  </a:extLst>
                </a:gridCol>
              </a:tblGrid>
              <a:tr h="257626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58551" marR="58551" marT="29276" marB="29276"/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CZECH SENIOR NATIONAL TEAM (C1)</a:t>
                      </a:r>
                    </a:p>
                  </a:txBody>
                  <a:tcPr marL="58551" marR="58551" marT="29276" marB="29276"/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CZECH JUNIOR NATIONAL TEAM (C1)</a:t>
                      </a:r>
                    </a:p>
                  </a:txBody>
                  <a:tcPr marL="58551" marR="58551" marT="29276" marB="29276"/>
                </a:tc>
                <a:extLst>
                  <a:ext uri="{0D108BD9-81ED-4DB2-BD59-A6C34878D82A}">
                    <a16:rowId xmlns:a16="http://schemas.microsoft.com/office/drawing/2014/main" val="3649642435"/>
                  </a:ext>
                </a:extLst>
              </a:tr>
              <a:tr h="257626">
                <a:tc>
                  <a:txBody>
                    <a:bodyPr/>
                    <a:lstStyle/>
                    <a:p>
                      <a:r>
                        <a:rPr lang="cs-CZ" sz="1200" err="1"/>
                        <a:t>Height</a:t>
                      </a:r>
                      <a:r>
                        <a:rPr lang="cs-CZ" sz="1200"/>
                        <a:t> (cm)</a:t>
                      </a:r>
                    </a:p>
                  </a:txBody>
                  <a:tcPr marL="58551" marR="58551" marT="29276" marB="2927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/>
                        <a:t>179.1 ± 1.9</a:t>
                      </a:r>
                    </a:p>
                  </a:txBody>
                  <a:tcPr marL="58551" marR="58551" marT="29276" marB="2927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/>
                        <a:t>180.0 ± 2.8</a:t>
                      </a:r>
                    </a:p>
                  </a:txBody>
                  <a:tcPr marL="58551" marR="58551" marT="29276" marB="29276"/>
                </a:tc>
                <a:extLst>
                  <a:ext uri="{0D108BD9-81ED-4DB2-BD59-A6C34878D82A}">
                    <a16:rowId xmlns:a16="http://schemas.microsoft.com/office/drawing/2014/main" val="2950980585"/>
                  </a:ext>
                </a:extLst>
              </a:tr>
              <a:tr h="257626">
                <a:tc>
                  <a:txBody>
                    <a:bodyPr/>
                    <a:lstStyle/>
                    <a:p>
                      <a:r>
                        <a:rPr lang="cs-CZ" sz="1200" err="1"/>
                        <a:t>Weight</a:t>
                      </a:r>
                      <a:r>
                        <a:rPr lang="cs-CZ" sz="1200"/>
                        <a:t> (kg)</a:t>
                      </a:r>
                    </a:p>
                  </a:txBody>
                  <a:tcPr marL="58551" marR="58551" marT="29276" marB="2927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/>
                        <a:t>75.1 ± 4.6</a:t>
                      </a:r>
                    </a:p>
                  </a:txBody>
                  <a:tcPr marL="58551" marR="58551" marT="29276" marB="2927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/>
                        <a:t>72.5 ± 4.4</a:t>
                      </a:r>
                    </a:p>
                  </a:txBody>
                  <a:tcPr marL="58551" marR="58551" marT="29276" marB="29276"/>
                </a:tc>
                <a:extLst>
                  <a:ext uri="{0D108BD9-81ED-4DB2-BD59-A6C34878D82A}">
                    <a16:rowId xmlns:a16="http://schemas.microsoft.com/office/drawing/2014/main" val="501071716"/>
                  </a:ext>
                </a:extLst>
              </a:tr>
              <a:tr h="257626">
                <a:tc>
                  <a:txBody>
                    <a:bodyPr/>
                    <a:lstStyle/>
                    <a:p>
                      <a:r>
                        <a:rPr lang="cs-CZ" sz="1200"/>
                        <a:t>Age (</a:t>
                      </a:r>
                      <a:r>
                        <a:rPr lang="cs-CZ" sz="1200" err="1"/>
                        <a:t>years</a:t>
                      </a:r>
                      <a:r>
                        <a:rPr lang="cs-CZ" sz="1200"/>
                        <a:t>)</a:t>
                      </a:r>
                    </a:p>
                  </a:txBody>
                  <a:tcPr marL="58551" marR="58551" marT="29276" marB="2927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/>
                        <a:t>27.5 ± 4.7</a:t>
                      </a:r>
                    </a:p>
                  </a:txBody>
                  <a:tcPr marL="58551" marR="58551" marT="29276" marB="2927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/>
                        <a:t>17.5 ± 0.5</a:t>
                      </a:r>
                    </a:p>
                  </a:txBody>
                  <a:tcPr marL="58551" marR="58551" marT="29276" marB="29276"/>
                </a:tc>
                <a:extLst>
                  <a:ext uri="{0D108BD9-81ED-4DB2-BD59-A6C34878D82A}">
                    <a16:rowId xmlns:a16="http://schemas.microsoft.com/office/drawing/2014/main" val="2983778087"/>
                  </a:ext>
                </a:extLst>
              </a:tr>
              <a:tr h="257626">
                <a:tc>
                  <a:txBody>
                    <a:bodyPr/>
                    <a:lstStyle/>
                    <a:p>
                      <a:r>
                        <a:rPr lang="cs-CZ" sz="1200"/>
                        <a:t>BMI</a:t>
                      </a:r>
                    </a:p>
                  </a:txBody>
                  <a:tcPr marL="58551" marR="58551" marT="29276" marB="2927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/>
                        <a:t>23.5 ± 1.9</a:t>
                      </a:r>
                    </a:p>
                  </a:txBody>
                  <a:tcPr marL="58551" marR="58551" marT="29276" marB="2927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/>
                        <a:t>22.4 ± 0.7</a:t>
                      </a:r>
                    </a:p>
                  </a:txBody>
                  <a:tcPr marL="58551" marR="58551" marT="29276" marB="29276"/>
                </a:tc>
                <a:extLst>
                  <a:ext uri="{0D108BD9-81ED-4DB2-BD59-A6C34878D82A}">
                    <a16:rowId xmlns:a16="http://schemas.microsoft.com/office/drawing/2014/main" val="754554584"/>
                  </a:ext>
                </a:extLst>
              </a:tr>
              <a:tr h="257626">
                <a:tc>
                  <a:txBody>
                    <a:bodyPr/>
                    <a:lstStyle/>
                    <a:p>
                      <a:r>
                        <a:rPr lang="cs-CZ" sz="1200" err="1"/>
                        <a:t>Flexed</a:t>
                      </a:r>
                      <a:r>
                        <a:rPr lang="cs-CZ" sz="1200"/>
                        <a:t> dominant </a:t>
                      </a:r>
                      <a:r>
                        <a:rPr lang="cs-CZ" sz="1200" err="1"/>
                        <a:t>arm</a:t>
                      </a:r>
                      <a:r>
                        <a:rPr lang="cs-CZ" sz="1200"/>
                        <a:t> </a:t>
                      </a:r>
                      <a:r>
                        <a:rPr lang="cs-CZ" sz="1200" err="1"/>
                        <a:t>girth</a:t>
                      </a:r>
                      <a:r>
                        <a:rPr lang="cs-CZ" sz="1200"/>
                        <a:t> (cm)</a:t>
                      </a:r>
                    </a:p>
                  </a:txBody>
                  <a:tcPr marL="58551" marR="58551" marT="29276" marB="2927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/>
                        <a:t>35.4 ± 1.6</a:t>
                      </a:r>
                    </a:p>
                  </a:txBody>
                  <a:tcPr marL="58551" marR="58551" marT="29276" marB="2927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/>
                        <a:t>32.3 ± 1.1</a:t>
                      </a:r>
                    </a:p>
                  </a:txBody>
                  <a:tcPr marL="58551" marR="58551" marT="29276" marB="29276"/>
                </a:tc>
                <a:extLst>
                  <a:ext uri="{0D108BD9-81ED-4DB2-BD59-A6C34878D82A}">
                    <a16:rowId xmlns:a16="http://schemas.microsoft.com/office/drawing/2014/main" val="3786224677"/>
                  </a:ext>
                </a:extLst>
              </a:tr>
              <a:tr h="257626">
                <a:tc>
                  <a:txBody>
                    <a:bodyPr/>
                    <a:lstStyle/>
                    <a:p>
                      <a:r>
                        <a:rPr lang="cs-CZ" sz="1200" err="1"/>
                        <a:t>Chest</a:t>
                      </a:r>
                      <a:r>
                        <a:rPr lang="cs-CZ" sz="1200"/>
                        <a:t> </a:t>
                      </a:r>
                      <a:r>
                        <a:rPr lang="cs-CZ" sz="1200" err="1"/>
                        <a:t>girth</a:t>
                      </a:r>
                      <a:r>
                        <a:rPr lang="cs-CZ" sz="1200"/>
                        <a:t> (cm)</a:t>
                      </a:r>
                    </a:p>
                  </a:txBody>
                  <a:tcPr marL="58551" marR="58551" marT="29276" marB="2927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/>
                        <a:t>98.2 ± 3.0</a:t>
                      </a:r>
                    </a:p>
                  </a:txBody>
                  <a:tcPr marL="58551" marR="58551" marT="29276" marB="2927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/>
                        <a:t>91.9 ± 2.9</a:t>
                      </a:r>
                    </a:p>
                  </a:txBody>
                  <a:tcPr marL="58551" marR="58551" marT="29276" marB="29276"/>
                </a:tc>
                <a:extLst>
                  <a:ext uri="{0D108BD9-81ED-4DB2-BD59-A6C34878D82A}">
                    <a16:rowId xmlns:a16="http://schemas.microsoft.com/office/drawing/2014/main" val="1152130343"/>
                  </a:ext>
                </a:extLst>
              </a:tr>
              <a:tr h="257626">
                <a:tc>
                  <a:txBody>
                    <a:bodyPr/>
                    <a:lstStyle/>
                    <a:p>
                      <a:r>
                        <a:rPr lang="cs-CZ" sz="1200" err="1"/>
                        <a:t>Thigh</a:t>
                      </a:r>
                      <a:r>
                        <a:rPr lang="cs-CZ" sz="1200"/>
                        <a:t> </a:t>
                      </a:r>
                      <a:r>
                        <a:rPr lang="cs-CZ" sz="1200" err="1"/>
                        <a:t>girth</a:t>
                      </a:r>
                      <a:r>
                        <a:rPr lang="cs-CZ" sz="1200"/>
                        <a:t> (cm)</a:t>
                      </a:r>
                    </a:p>
                  </a:txBody>
                  <a:tcPr marL="58551" marR="58551" marT="29276" marB="2927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/>
                        <a:t>49.8 ± 1.8</a:t>
                      </a:r>
                    </a:p>
                  </a:txBody>
                  <a:tcPr marL="58551" marR="58551" marT="29276" marB="2927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/>
                        <a:t>48.5 ± 1.8</a:t>
                      </a:r>
                    </a:p>
                  </a:txBody>
                  <a:tcPr marL="58551" marR="58551" marT="29276" marB="29276"/>
                </a:tc>
                <a:extLst>
                  <a:ext uri="{0D108BD9-81ED-4DB2-BD59-A6C34878D82A}">
                    <a16:rowId xmlns:a16="http://schemas.microsoft.com/office/drawing/2014/main" val="1896177001"/>
                  </a:ext>
                </a:extLst>
              </a:tr>
              <a:tr h="257626">
                <a:tc>
                  <a:txBody>
                    <a:bodyPr/>
                    <a:lstStyle/>
                    <a:p>
                      <a:r>
                        <a:rPr lang="cs-CZ" sz="1200" err="1"/>
                        <a:t>Calf</a:t>
                      </a:r>
                      <a:r>
                        <a:rPr lang="cs-CZ" sz="1200"/>
                        <a:t> </a:t>
                      </a:r>
                      <a:r>
                        <a:rPr lang="cs-CZ" sz="1200" err="1"/>
                        <a:t>girth</a:t>
                      </a:r>
                      <a:r>
                        <a:rPr lang="cs-CZ" sz="1200"/>
                        <a:t> (cm)</a:t>
                      </a:r>
                    </a:p>
                  </a:txBody>
                  <a:tcPr marL="58551" marR="58551" marT="29276" marB="2927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/>
                        <a:t>35.2 ± 0.9</a:t>
                      </a:r>
                    </a:p>
                  </a:txBody>
                  <a:tcPr marL="58551" marR="58551" marT="29276" marB="2927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/>
                        <a:t>33.1 ± 1.6</a:t>
                      </a:r>
                    </a:p>
                  </a:txBody>
                  <a:tcPr marL="58551" marR="58551" marT="29276" marB="29276"/>
                </a:tc>
                <a:extLst>
                  <a:ext uri="{0D108BD9-81ED-4DB2-BD59-A6C34878D82A}">
                    <a16:rowId xmlns:a16="http://schemas.microsoft.com/office/drawing/2014/main" val="828409593"/>
                  </a:ext>
                </a:extLst>
              </a:tr>
              <a:tr h="257626">
                <a:tc>
                  <a:txBody>
                    <a:bodyPr/>
                    <a:lstStyle/>
                    <a:p>
                      <a:r>
                        <a:rPr lang="cs-CZ" sz="1200"/>
                        <a:t>Sum </a:t>
                      </a:r>
                      <a:r>
                        <a:rPr lang="cs-CZ" sz="1200" err="1"/>
                        <a:t>of</a:t>
                      </a:r>
                      <a:r>
                        <a:rPr lang="cs-CZ" sz="1200"/>
                        <a:t> 10 </a:t>
                      </a:r>
                      <a:r>
                        <a:rPr lang="cs-CZ" sz="1200" err="1"/>
                        <a:t>skinfolds</a:t>
                      </a:r>
                      <a:endParaRPr lang="cs-CZ" sz="1200"/>
                    </a:p>
                  </a:txBody>
                  <a:tcPr marL="58551" marR="58551" marT="29276" marB="2927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/>
                        <a:t>44 ± 3.7</a:t>
                      </a:r>
                    </a:p>
                  </a:txBody>
                  <a:tcPr marL="58551" marR="58551" marT="29276" marB="2927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/>
                        <a:t>55.7 ± 1.3 </a:t>
                      </a:r>
                    </a:p>
                  </a:txBody>
                  <a:tcPr marL="58551" marR="58551" marT="29276" marB="29276"/>
                </a:tc>
                <a:extLst>
                  <a:ext uri="{0D108BD9-81ED-4DB2-BD59-A6C34878D82A}">
                    <a16:rowId xmlns:a16="http://schemas.microsoft.com/office/drawing/2014/main" val="10977761"/>
                  </a:ext>
                </a:extLst>
              </a:tr>
              <a:tr h="257626">
                <a:tc>
                  <a:txBody>
                    <a:bodyPr/>
                    <a:lstStyle/>
                    <a:p>
                      <a:r>
                        <a:rPr lang="cs-CZ" sz="1200"/>
                        <a:t>Body fat (%)</a:t>
                      </a:r>
                    </a:p>
                  </a:txBody>
                  <a:tcPr marL="58551" marR="58551" marT="29276" marB="2927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/>
                        <a:t>6.3 ± 1.1</a:t>
                      </a:r>
                    </a:p>
                  </a:txBody>
                  <a:tcPr marL="58551" marR="58551" marT="29276" marB="2927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/>
                        <a:t>9.3 ± 0.3</a:t>
                      </a:r>
                    </a:p>
                  </a:txBody>
                  <a:tcPr marL="58551" marR="58551" marT="29276" marB="29276"/>
                </a:tc>
                <a:extLst>
                  <a:ext uri="{0D108BD9-81ED-4DB2-BD59-A6C34878D82A}">
                    <a16:rowId xmlns:a16="http://schemas.microsoft.com/office/drawing/2014/main" val="1121131351"/>
                  </a:ext>
                </a:extLst>
              </a:tr>
              <a:tr h="257626">
                <a:tc>
                  <a:txBody>
                    <a:bodyPr/>
                    <a:lstStyle/>
                    <a:p>
                      <a:r>
                        <a:rPr lang="cs-CZ" sz="1200"/>
                        <a:t>Somatotype</a:t>
                      </a:r>
                    </a:p>
                  </a:txBody>
                  <a:tcPr marL="58551" marR="58551" marT="29276" marB="2927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/>
                        <a:t>1.5 – 5.7 – 2.4</a:t>
                      </a:r>
                    </a:p>
                  </a:txBody>
                  <a:tcPr marL="58551" marR="58551" marT="29276" marB="2927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/>
                        <a:t>1.6 – 4.0 – 3.0</a:t>
                      </a:r>
                    </a:p>
                  </a:txBody>
                  <a:tcPr marL="58551" marR="58551" marT="29276" marB="29276"/>
                </a:tc>
                <a:extLst>
                  <a:ext uri="{0D108BD9-81ED-4DB2-BD59-A6C34878D82A}">
                    <a16:rowId xmlns:a16="http://schemas.microsoft.com/office/drawing/2014/main" val="2270852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642528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>
            <a:extLst>
              <a:ext uri="{FF2B5EF4-FFF2-40B4-BE49-F238E27FC236}">
                <a16:creationId xmlns:a16="http://schemas.microsoft.com/office/drawing/2014/main" id="{2EDD630E-FE88-2C55-2695-F8DDC188FA3E}"/>
              </a:ext>
            </a:extLst>
          </p:cNvPr>
          <p:cNvSpPr txBox="1">
            <a:spLocks/>
          </p:cNvSpPr>
          <p:nvPr/>
        </p:nvSpPr>
        <p:spPr>
          <a:xfrm>
            <a:off x="488052" y="479641"/>
            <a:ext cx="11193516" cy="10156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90000"/>
              </a:lnSpc>
            </a:pPr>
            <a:r>
              <a:rPr lang="cs-CZ" sz="3700" dirty="0"/>
              <a:t>CONCLUSIONS AND PRACTICAL IMPLICATIONS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DC47919-AF19-0D8D-A282-6168D17404EF}"/>
              </a:ext>
            </a:extLst>
          </p:cNvPr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graphicFrame>
        <p:nvGraphicFramePr>
          <p:cNvPr id="6" name="Zástupný obsah 2">
            <a:extLst>
              <a:ext uri="{FF2B5EF4-FFF2-40B4-BE49-F238E27FC236}">
                <a16:creationId xmlns:a16="http://schemas.microsoft.com/office/drawing/2014/main" id="{CAF67454-7F05-24FB-A0EF-85F053EFA6E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72889058"/>
              </p:ext>
            </p:extLst>
          </p:nvPr>
        </p:nvGraphicFramePr>
        <p:xfrm>
          <a:off x="6505728" y="1600200"/>
          <a:ext cx="5015711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Zástupný symbol pro obsah 3">
            <a:extLst>
              <a:ext uri="{FF2B5EF4-FFF2-40B4-BE49-F238E27FC236}">
                <a16:creationId xmlns:a16="http://schemas.microsoft.com/office/drawing/2014/main" id="{A35981C5-B78E-B316-2369-CF3B962E649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8028" y="1945144"/>
            <a:ext cx="4152852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17489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48FA233-30DB-4D0A-BF51-78D03F79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5F60170-91B4-45F0-B88B-9C07AEC46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166BEBB2-4E66-1E13-A5DD-F38B7C66A5FF}"/>
              </a:ext>
            </a:extLst>
          </p:cNvPr>
          <p:cNvSpPr txBox="1">
            <a:spLocks/>
          </p:cNvSpPr>
          <p:nvPr/>
        </p:nvSpPr>
        <p:spPr>
          <a:xfrm>
            <a:off x="6014678" y="702870"/>
            <a:ext cx="5614993" cy="309346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cs-CZ" dirty="0"/>
              <a:t>Ženy </a:t>
            </a:r>
            <a:endParaRPr lang="en-US" dirty="0"/>
          </a:p>
        </p:txBody>
      </p:sp>
      <p:pic>
        <p:nvPicPr>
          <p:cNvPr id="3" name="Zástupný symbol pro obsah 3">
            <a:extLst>
              <a:ext uri="{FF2B5EF4-FFF2-40B4-BE49-F238E27FC236}">
                <a16:creationId xmlns:a16="http://schemas.microsoft.com/office/drawing/2014/main" id="{15170156-321F-2F87-0B3A-906BFC1495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000" b="2"/>
          <a:stretch/>
        </p:blipFill>
        <p:spPr>
          <a:xfrm>
            <a:off x="482600" y="489856"/>
            <a:ext cx="5349331" cy="5878282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430F693-CD1C-4A41-9E80-FBEF9D128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7970E3C-BEF9-4097-A8D1-F45368699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726242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5062C-30CF-5785-7E12-5F7AC0F404D1}"/>
              </a:ext>
            </a:extLst>
          </p:cNvPr>
          <p:cNvSpPr txBox="1">
            <a:spLocks/>
          </p:cNvSpPr>
          <p:nvPr/>
        </p:nvSpPr>
        <p:spPr>
          <a:xfrm>
            <a:off x="873760" y="846138"/>
            <a:ext cx="4521200" cy="1002982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 err="1"/>
              <a:t>Female</a:t>
            </a:r>
            <a:r>
              <a:rPr lang="cs-CZ" sz="3200" b="1" dirty="0"/>
              <a:t> slalom </a:t>
            </a:r>
            <a:r>
              <a:rPr lang="cs-CZ" sz="3200" b="1" dirty="0" err="1"/>
              <a:t>paddlers</a:t>
            </a:r>
            <a:r>
              <a:rPr lang="cs-CZ" sz="3200" b="1" dirty="0"/>
              <a:t> </a:t>
            </a:r>
            <a:r>
              <a:rPr lang="cs-CZ" sz="3200" b="1" dirty="0" err="1"/>
              <a:t>morphology</a:t>
            </a:r>
            <a:endParaRPr lang="en-US" sz="3200" b="1" dirty="0"/>
          </a:p>
        </p:txBody>
      </p:sp>
      <p:graphicFrame>
        <p:nvGraphicFramePr>
          <p:cNvPr id="3" name="Zástupný symbol pro obsah 2">
            <a:extLst>
              <a:ext uri="{FF2B5EF4-FFF2-40B4-BE49-F238E27FC236}">
                <a16:creationId xmlns:a16="http://schemas.microsoft.com/office/drawing/2014/main" id="{23200427-4C00-5735-BCE4-CEFBEFF8BDE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33477952"/>
              </p:ext>
            </p:extLst>
          </p:nvPr>
        </p:nvGraphicFramePr>
        <p:xfrm>
          <a:off x="1981200" y="1600201"/>
          <a:ext cx="3106688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Tabulka 5">
            <a:extLst>
              <a:ext uri="{FF2B5EF4-FFF2-40B4-BE49-F238E27FC236}">
                <a16:creationId xmlns:a16="http://schemas.microsoft.com/office/drawing/2014/main" id="{3811C7DD-5DD4-40C9-1817-91CD8D6A5F2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8919597"/>
              </p:ext>
            </p:extLst>
          </p:nvPr>
        </p:nvGraphicFramePr>
        <p:xfrm>
          <a:off x="5599440" y="663794"/>
          <a:ext cx="4968552" cy="55304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6184">
                  <a:extLst>
                    <a:ext uri="{9D8B030D-6E8A-4147-A177-3AD203B41FA5}">
                      <a16:colId xmlns:a16="http://schemas.microsoft.com/office/drawing/2014/main" val="2223173759"/>
                    </a:ext>
                  </a:extLst>
                </a:gridCol>
                <a:gridCol w="1656184">
                  <a:extLst>
                    <a:ext uri="{9D8B030D-6E8A-4147-A177-3AD203B41FA5}">
                      <a16:colId xmlns:a16="http://schemas.microsoft.com/office/drawing/2014/main" val="1097295487"/>
                    </a:ext>
                  </a:extLst>
                </a:gridCol>
                <a:gridCol w="1656184">
                  <a:extLst>
                    <a:ext uri="{9D8B030D-6E8A-4147-A177-3AD203B41FA5}">
                      <a16:colId xmlns:a16="http://schemas.microsoft.com/office/drawing/2014/main" val="1949781641"/>
                    </a:ext>
                  </a:extLst>
                </a:gridCol>
              </a:tblGrid>
              <a:tr h="59268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Coufalová et al. (2021)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/>
                        <a:t>Ridge</a:t>
                      </a:r>
                      <a:r>
                        <a:rPr lang="cs-CZ" dirty="0"/>
                        <a:t> et al. (2007)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8331415"/>
                  </a:ext>
                </a:extLst>
              </a:tr>
              <a:tr h="399623">
                <a:tc>
                  <a:txBody>
                    <a:bodyPr/>
                    <a:lstStyle/>
                    <a:p>
                      <a:r>
                        <a:rPr lang="cs-CZ" dirty="0" err="1"/>
                        <a:t>Height</a:t>
                      </a:r>
                      <a:r>
                        <a:rPr lang="cs-CZ" dirty="0"/>
                        <a:t> (cm)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164.2 ± 5.4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168 ± 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8796525"/>
                  </a:ext>
                </a:extLst>
              </a:tr>
              <a:tr h="399623">
                <a:tc>
                  <a:txBody>
                    <a:bodyPr/>
                    <a:lstStyle/>
                    <a:p>
                      <a:r>
                        <a:rPr lang="cs-CZ" dirty="0" err="1"/>
                        <a:t>Weight</a:t>
                      </a:r>
                      <a:r>
                        <a:rPr lang="cs-CZ" dirty="0"/>
                        <a:t> (kg)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58.8 ± 4.6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59 ± 4.5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5732720"/>
                  </a:ext>
                </a:extLst>
              </a:tr>
              <a:tr h="399623">
                <a:tc>
                  <a:txBody>
                    <a:bodyPr/>
                    <a:lstStyle/>
                    <a:p>
                      <a:r>
                        <a:rPr lang="cs-CZ" dirty="0"/>
                        <a:t>BMI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21.8 ± 1.4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1612198"/>
                  </a:ext>
                </a:extLst>
              </a:tr>
              <a:tr h="399623">
                <a:tc>
                  <a:txBody>
                    <a:bodyPr/>
                    <a:lstStyle/>
                    <a:p>
                      <a:r>
                        <a:rPr lang="cs-CZ" dirty="0" err="1"/>
                        <a:t>Arm</a:t>
                      </a:r>
                      <a:r>
                        <a:rPr lang="cs-CZ" dirty="0"/>
                        <a:t> </a:t>
                      </a:r>
                      <a:r>
                        <a:rPr lang="cs-CZ" dirty="0" err="1"/>
                        <a:t>span</a:t>
                      </a:r>
                      <a:r>
                        <a:rPr lang="cs-CZ" dirty="0"/>
                        <a:t> (cm)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165.0 ± 6.9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167.6 ± 4.8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7661784"/>
                  </a:ext>
                </a:extLst>
              </a:tr>
              <a:tr h="592683">
                <a:tc>
                  <a:txBody>
                    <a:bodyPr/>
                    <a:lstStyle/>
                    <a:p>
                      <a:r>
                        <a:rPr lang="cs-CZ" dirty="0" err="1"/>
                        <a:t>Flexed</a:t>
                      </a:r>
                      <a:r>
                        <a:rPr lang="cs-CZ" dirty="0"/>
                        <a:t> </a:t>
                      </a:r>
                      <a:r>
                        <a:rPr lang="cs-CZ" dirty="0" err="1"/>
                        <a:t>arm</a:t>
                      </a:r>
                      <a:r>
                        <a:rPr lang="cs-CZ" dirty="0"/>
                        <a:t> </a:t>
                      </a:r>
                      <a:r>
                        <a:rPr lang="cs-CZ" dirty="0" err="1"/>
                        <a:t>girth</a:t>
                      </a:r>
                      <a:r>
                        <a:rPr lang="cs-CZ" dirty="0"/>
                        <a:t> (cm)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30.6 ± 2.1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30.1 ± 1.0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8437066"/>
                  </a:ext>
                </a:extLst>
              </a:tr>
              <a:tr h="199812">
                <a:tc>
                  <a:txBody>
                    <a:bodyPr/>
                    <a:lstStyle/>
                    <a:p>
                      <a:r>
                        <a:rPr lang="cs-CZ" dirty="0"/>
                        <a:t>Body fat (%)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17.0 ± 4.3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3023593"/>
                  </a:ext>
                </a:extLst>
              </a:tr>
              <a:tr h="199812">
                <a:tc>
                  <a:txBody>
                    <a:bodyPr/>
                    <a:lstStyle/>
                    <a:p>
                      <a:r>
                        <a:rPr lang="cs-CZ" dirty="0"/>
                        <a:t>Sum </a:t>
                      </a:r>
                      <a:r>
                        <a:rPr lang="cs-CZ" dirty="0" err="1"/>
                        <a:t>of</a:t>
                      </a:r>
                      <a:r>
                        <a:rPr lang="cs-CZ" dirty="0"/>
                        <a:t> 5 </a:t>
                      </a:r>
                      <a:r>
                        <a:rPr lang="cs-CZ" dirty="0" err="1"/>
                        <a:t>skinfolds</a:t>
                      </a:r>
                      <a:r>
                        <a:rPr lang="cs-CZ" dirty="0"/>
                        <a:t> (mm)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54.0 ± 13.0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8255377"/>
                  </a:ext>
                </a:extLst>
              </a:tr>
              <a:tr h="338676">
                <a:tc>
                  <a:txBody>
                    <a:bodyPr/>
                    <a:lstStyle/>
                    <a:p>
                      <a:r>
                        <a:rPr lang="cs-CZ" dirty="0" err="1"/>
                        <a:t>Endomorphy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2.5 ± 0.8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2.4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5511656"/>
                  </a:ext>
                </a:extLst>
              </a:tr>
              <a:tr h="338676">
                <a:tc>
                  <a:txBody>
                    <a:bodyPr/>
                    <a:lstStyle/>
                    <a:p>
                      <a:r>
                        <a:rPr lang="cs-CZ" dirty="0" err="1"/>
                        <a:t>Mesomorphy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4.8 ± 0.9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4.1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7275352"/>
                  </a:ext>
                </a:extLst>
              </a:tr>
              <a:tr h="399623">
                <a:tc>
                  <a:txBody>
                    <a:bodyPr/>
                    <a:lstStyle/>
                    <a:p>
                      <a:r>
                        <a:rPr lang="cs-CZ" dirty="0" err="1"/>
                        <a:t>Ectomorphy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2.4 ± 0.8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32410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42054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68F903B3-FEBE-154E-2B49-0EA13FBBE7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09875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5">
            <a:extLst>
              <a:ext uri="{FF2B5EF4-FFF2-40B4-BE49-F238E27FC236}">
                <a16:creationId xmlns:a16="http://schemas.microsoft.com/office/drawing/2014/main" id="{126E3F2D-46B2-DC8D-44E8-3F25A73DF7D6}"/>
              </a:ext>
            </a:extLst>
          </p:cNvPr>
          <p:cNvGraphicFramePr>
            <a:graphicFrameLocks/>
          </p:cNvGraphicFramePr>
          <p:nvPr/>
        </p:nvGraphicFramePr>
        <p:xfrm>
          <a:off x="5375920" y="1600200"/>
          <a:ext cx="4608512" cy="39817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4256">
                  <a:extLst>
                    <a:ext uri="{9D8B030D-6E8A-4147-A177-3AD203B41FA5}">
                      <a16:colId xmlns:a16="http://schemas.microsoft.com/office/drawing/2014/main" val="2223173759"/>
                    </a:ext>
                  </a:extLst>
                </a:gridCol>
                <a:gridCol w="2304256">
                  <a:extLst>
                    <a:ext uri="{9D8B030D-6E8A-4147-A177-3AD203B41FA5}">
                      <a16:colId xmlns:a16="http://schemas.microsoft.com/office/drawing/2014/main" val="1097295487"/>
                    </a:ext>
                  </a:extLst>
                </a:gridCol>
              </a:tblGrid>
              <a:tr h="6561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i="1" dirty="0" err="1"/>
                        <a:t>Olympic</a:t>
                      </a:r>
                      <a:r>
                        <a:rPr lang="cs-CZ" i="1" dirty="0"/>
                        <a:t> </a:t>
                      </a:r>
                      <a:r>
                        <a:rPr lang="cs-CZ" i="1" dirty="0" err="1"/>
                        <a:t>winner</a:t>
                      </a:r>
                      <a:r>
                        <a:rPr lang="cs-CZ" i="1" dirty="0"/>
                        <a:t> K1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8331415"/>
                  </a:ext>
                </a:extLst>
              </a:tr>
              <a:tr h="409625">
                <a:tc>
                  <a:txBody>
                    <a:bodyPr/>
                    <a:lstStyle/>
                    <a:p>
                      <a:r>
                        <a:rPr lang="cs-CZ" dirty="0" err="1"/>
                        <a:t>Height</a:t>
                      </a:r>
                      <a:r>
                        <a:rPr lang="cs-CZ" dirty="0"/>
                        <a:t> (cm)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161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8796525"/>
                  </a:ext>
                </a:extLst>
              </a:tr>
              <a:tr h="409625">
                <a:tc>
                  <a:txBody>
                    <a:bodyPr/>
                    <a:lstStyle/>
                    <a:p>
                      <a:r>
                        <a:rPr lang="cs-CZ" dirty="0" err="1"/>
                        <a:t>Weight</a:t>
                      </a:r>
                      <a:r>
                        <a:rPr lang="cs-CZ" dirty="0"/>
                        <a:t> (kg)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59.2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5732720"/>
                  </a:ext>
                </a:extLst>
              </a:tr>
              <a:tr h="409625">
                <a:tc>
                  <a:txBody>
                    <a:bodyPr/>
                    <a:lstStyle/>
                    <a:p>
                      <a:r>
                        <a:rPr lang="cs-CZ" dirty="0"/>
                        <a:t>BMI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21.8 ± 1.4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1612198"/>
                  </a:ext>
                </a:extLst>
              </a:tr>
              <a:tr h="409625">
                <a:tc>
                  <a:txBody>
                    <a:bodyPr/>
                    <a:lstStyle/>
                    <a:p>
                      <a:r>
                        <a:rPr lang="cs-CZ" dirty="0" err="1"/>
                        <a:t>Arm</a:t>
                      </a:r>
                      <a:r>
                        <a:rPr lang="cs-CZ" dirty="0"/>
                        <a:t> </a:t>
                      </a:r>
                      <a:r>
                        <a:rPr lang="cs-CZ" dirty="0" err="1"/>
                        <a:t>span</a:t>
                      </a:r>
                      <a:r>
                        <a:rPr lang="cs-CZ" dirty="0"/>
                        <a:t> (cm)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161.5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7661784"/>
                  </a:ext>
                </a:extLst>
              </a:tr>
              <a:tr h="656100">
                <a:tc>
                  <a:txBody>
                    <a:bodyPr/>
                    <a:lstStyle/>
                    <a:p>
                      <a:r>
                        <a:rPr lang="cs-CZ" dirty="0" err="1"/>
                        <a:t>Flexed</a:t>
                      </a:r>
                      <a:r>
                        <a:rPr lang="cs-CZ" dirty="0"/>
                        <a:t> </a:t>
                      </a:r>
                      <a:r>
                        <a:rPr lang="cs-CZ" dirty="0" err="1"/>
                        <a:t>arm</a:t>
                      </a:r>
                      <a:r>
                        <a:rPr lang="cs-CZ" dirty="0"/>
                        <a:t> </a:t>
                      </a:r>
                      <a:r>
                        <a:rPr lang="cs-CZ" dirty="0" err="1"/>
                        <a:t>girth</a:t>
                      </a:r>
                      <a:r>
                        <a:rPr lang="cs-CZ" dirty="0"/>
                        <a:t> (cm)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32.5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8437066"/>
                  </a:ext>
                </a:extLst>
              </a:tr>
              <a:tr h="374914">
                <a:tc>
                  <a:txBody>
                    <a:bodyPr/>
                    <a:lstStyle/>
                    <a:p>
                      <a:r>
                        <a:rPr lang="cs-CZ" dirty="0"/>
                        <a:t>Body fat (%)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10.5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3023593"/>
                  </a:ext>
                </a:extLst>
              </a:tr>
              <a:tr h="656100">
                <a:tc>
                  <a:txBody>
                    <a:bodyPr/>
                    <a:lstStyle/>
                    <a:p>
                      <a:r>
                        <a:rPr lang="cs-CZ" dirty="0"/>
                        <a:t>Sum </a:t>
                      </a:r>
                      <a:r>
                        <a:rPr lang="cs-CZ" dirty="0" err="1"/>
                        <a:t>of</a:t>
                      </a:r>
                      <a:r>
                        <a:rPr lang="cs-CZ" dirty="0"/>
                        <a:t> 5 </a:t>
                      </a:r>
                      <a:r>
                        <a:rPr lang="cs-CZ" dirty="0" err="1"/>
                        <a:t>skinfolds</a:t>
                      </a:r>
                      <a:r>
                        <a:rPr lang="cs-CZ" dirty="0"/>
                        <a:t> (mm)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43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8255377"/>
                  </a:ext>
                </a:extLst>
              </a:tr>
            </a:tbl>
          </a:graphicData>
        </a:graphic>
      </p:graphicFrame>
      <p:graphicFrame>
        <p:nvGraphicFramePr>
          <p:cNvPr id="3" name="Zástupný symbol pro obsah 2">
            <a:extLst>
              <a:ext uri="{FF2B5EF4-FFF2-40B4-BE49-F238E27FC236}">
                <a16:creationId xmlns:a16="http://schemas.microsoft.com/office/drawing/2014/main" id="{D366C59C-BE8F-C99F-A70D-396D1214869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23922896"/>
              </p:ext>
            </p:extLst>
          </p:nvPr>
        </p:nvGraphicFramePr>
        <p:xfrm>
          <a:off x="1981200" y="1600201"/>
          <a:ext cx="3106688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>
            <a:extLst>
              <a:ext uri="{FF2B5EF4-FFF2-40B4-BE49-F238E27FC236}">
                <a16:creationId xmlns:a16="http://schemas.microsoft.com/office/drawing/2014/main" id="{212D1A86-921B-D07F-373F-B1F2EFFB0BDA}"/>
              </a:ext>
            </a:extLst>
          </p:cNvPr>
          <p:cNvSpPr txBox="1"/>
          <p:nvPr/>
        </p:nvSpPr>
        <p:spPr>
          <a:xfrm>
            <a:off x="1319378" y="812800"/>
            <a:ext cx="3669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/>
              <a:t>Olympic</a:t>
            </a:r>
            <a:r>
              <a:rPr lang="cs-CZ" sz="3200" b="1" dirty="0"/>
              <a:t> </a:t>
            </a:r>
            <a:r>
              <a:rPr lang="cs-CZ" sz="3200" b="1" dirty="0" err="1"/>
              <a:t>winner</a:t>
            </a:r>
            <a:r>
              <a:rPr lang="cs-CZ" sz="3200" b="1" dirty="0"/>
              <a:t> </a:t>
            </a:r>
            <a:r>
              <a:rPr lang="cs-CZ" sz="3200" b="1" dirty="0" err="1"/>
              <a:t>example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54695789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48FA233-30DB-4D0A-BF51-78D03F79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BDC3BD91-9459-08C2-1CE8-78382C70A19E}"/>
              </a:ext>
            </a:extLst>
          </p:cNvPr>
          <p:cNvSpPr txBox="1">
            <a:spLocks/>
          </p:cNvSpPr>
          <p:nvPr/>
        </p:nvSpPr>
        <p:spPr>
          <a:xfrm>
            <a:off x="482600" y="979712"/>
            <a:ext cx="3964250" cy="48985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Vysoká úroveň relativní síly (síla/hmotnost)</a:t>
            </a:r>
          </a:p>
          <a:p>
            <a:r>
              <a:rPr lang="cs-CZ" sz="2000" dirty="0"/>
              <a:t>Respektovat individualitu: somatotyp, jedinečnou stavbu těla </a:t>
            </a:r>
          </a:p>
          <a:p>
            <a:r>
              <a:rPr lang="cs-CZ" sz="2000" dirty="0"/>
              <a:t>Zdraví, regenerace </a:t>
            </a:r>
          </a:p>
          <a:p>
            <a:r>
              <a:rPr lang="cs-CZ" sz="2000" dirty="0"/>
              <a:t>Menstruační cyklus </a:t>
            </a:r>
          </a:p>
          <a:p>
            <a:r>
              <a:rPr lang="cs-CZ" sz="2000" dirty="0"/>
              <a:t>Energetická nedostatečnost </a:t>
            </a:r>
          </a:p>
          <a:p>
            <a:r>
              <a:rPr lang="cs-CZ" sz="2000" dirty="0"/>
              <a:t>Z hlediska nosnosti lodi bez limitu </a:t>
            </a:r>
          </a:p>
        </p:txBody>
      </p:sp>
      <p:pic>
        <p:nvPicPr>
          <p:cNvPr id="2" name="Picture 2" descr="                               ">
            <a:extLst>
              <a:ext uri="{FF2B5EF4-FFF2-40B4-BE49-F238E27FC236}">
                <a16:creationId xmlns:a16="http://schemas.microsoft.com/office/drawing/2014/main" id="{33F1BBCD-6735-8A1B-2F3A-DF12C6CF8A1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32" r="9947"/>
          <a:stretch/>
        </p:blipFill>
        <p:spPr bwMode="auto">
          <a:xfrm>
            <a:off x="5040694" y="489856"/>
            <a:ext cx="6588977" cy="5878282"/>
          </a:xfrm>
          <a:prstGeom prst="rect">
            <a:avLst/>
          </a:prstGeom>
          <a:solidFill>
            <a:srgbClr val="FFFFFF"/>
          </a:solidFill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06A9FE31-8E40-4AAC-8B90-1AD6D7520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52CE755F-6139-4A64-8874-30A9A3EFB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350230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55" name="Straight Connector 2054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57" name="Straight Connector 2056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59" name="Straight Connector 2058">
            <a:extLst>
              <a:ext uri="{FF2B5EF4-FFF2-40B4-BE49-F238E27FC236}">
                <a16:creationId xmlns:a16="http://schemas.microsoft.com/office/drawing/2014/main" id="{E48FA233-30DB-4D0A-BF51-78D03F79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61" name="Straight Connector 2060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63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2050" name="Picture 2" descr="Když mistr Evropy nemůže na olympiádu. Je to smutné, říká Přindiš - iDNES.cz">
            <a:extLst>
              <a:ext uri="{FF2B5EF4-FFF2-40B4-BE49-F238E27FC236}">
                <a16:creationId xmlns:a16="http://schemas.microsoft.com/office/drawing/2014/main" id="{68171111-92B6-46C5-BE52-2658A427BC0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"/>
          <a:stretch/>
        </p:blipFill>
        <p:spPr bwMode="auto">
          <a:xfrm>
            <a:off x="1530" y="10"/>
            <a:ext cx="1218894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5" name="Rectangle 2064">
            <a:extLst>
              <a:ext uri="{FF2B5EF4-FFF2-40B4-BE49-F238E27FC236}">
                <a16:creationId xmlns:a16="http://schemas.microsoft.com/office/drawing/2014/main" id="{6233B4D5-2565-4CC0-A9B1-C9EA9E9DE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855589BC-C25F-403B-9A4B-BA286AD8B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122363"/>
            <a:ext cx="5638801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Kondiční faktory</a:t>
            </a:r>
          </a:p>
        </p:txBody>
      </p:sp>
      <p:cxnSp>
        <p:nvCxnSpPr>
          <p:cNvPr id="2067" name="Straight Connector 2066">
            <a:extLst>
              <a:ext uri="{FF2B5EF4-FFF2-40B4-BE49-F238E27FC236}">
                <a16:creationId xmlns:a16="http://schemas.microsoft.com/office/drawing/2014/main" id="{6D02D326-F829-4915-A540-3A4D5ADFC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69" name="Straight Connector 2068">
            <a:extLst>
              <a:ext uri="{FF2B5EF4-FFF2-40B4-BE49-F238E27FC236}">
                <a16:creationId xmlns:a16="http://schemas.microsoft.com/office/drawing/2014/main" id="{D528E080-CC35-4F6C-9D3C-949904DC4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249968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056B2B1B-A776-4EE8-9F41-76C97164F6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3964251" cy="22379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5100"/>
              <a:t>Síla, rychlost, vytrvalost… 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5DCCF53C-1056-455C-835D-5702B97922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408254"/>
            <a:ext cx="3964250" cy="247003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1400" dirty="0"/>
              <a:t>Kombinace všech uvedených schopností… </a:t>
            </a:r>
          </a:p>
          <a:p>
            <a:pPr>
              <a:lnSpc>
                <a:spcPct val="90000"/>
              </a:lnSpc>
            </a:pPr>
            <a:endParaRPr lang="cs-CZ" sz="1400" dirty="0"/>
          </a:p>
          <a:p>
            <a:pPr>
              <a:lnSpc>
                <a:spcPct val="90000"/>
              </a:lnSpc>
            </a:pPr>
            <a:r>
              <a:rPr lang="cs-CZ" sz="1400" dirty="0"/>
              <a:t>Jak má být sportovec v dospělosti silný…? </a:t>
            </a:r>
          </a:p>
          <a:p>
            <a:pPr>
              <a:lnSpc>
                <a:spcPct val="90000"/>
              </a:lnSpc>
            </a:pPr>
            <a:r>
              <a:rPr lang="cs-CZ" sz="1400" dirty="0"/>
              <a:t>Jak moc má být vytrvalý…? </a:t>
            </a:r>
          </a:p>
          <a:p>
            <a:pPr>
              <a:lnSpc>
                <a:spcPct val="90000"/>
              </a:lnSpc>
            </a:pPr>
            <a:r>
              <a:rPr lang="cs-CZ" sz="1400" dirty="0"/>
              <a:t>Jak rychlý…? </a:t>
            </a:r>
          </a:p>
          <a:p>
            <a:pPr>
              <a:lnSpc>
                <a:spcPct val="90000"/>
              </a:lnSpc>
            </a:pPr>
            <a:endParaRPr lang="cs-CZ" sz="1400" dirty="0"/>
          </a:p>
          <a:p>
            <a:pPr>
              <a:lnSpc>
                <a:spcPct val="90000"/>
              </a:lnSpc>
            </a:pPr>
            <a:r>
              <a:rPr lang="cs-CZ" sz="1400" dirty="0"/>
              <a:t>Silové parametry, vytrvalostní parametry, rychlostně-silové parametry. </a:t>
            </a:r>
          </a:p>
        </p:txBody>
      </p:sp>
      <p:pic>
        <p:nvPicPr>
          <p:cNvPr id="5" name="Picture 4" descr="Zobrazení očí viru osoby, která provozuje na cestách">
            <a:extLst>
              <a:ext uri="{FF2B5EF4-FFF2-40B4-BE49-F238E27FC236}">
                <a16:creationId xmlns:a16="http://schemas.microsoft.com/office/drawing/2014/main" id="{3B2A3C12-A969-7804-2C88-3570FA9E8BC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14206" r="14204" b="-2"/>
          <a:stretch/>
        </p:blipFill>
        <p:spPr>
          <a:xfrm>
            <a:off x="5040694" y="489856"/>
            <a:ext cx="6588977" cy="5878282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6A9FE31-8E40-4AAC-8B90-1AD6D7520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2CE755F-6139-4A64-8874-30A9A3EFB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364265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F3E3FB89-75C0-2611-101D-2374EE169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cs-CZ" dirty="0"/>
              <a:t>Kondice 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16" name="Zástupný obsah 2">
            <a:extLst>
              <a:ext uri="{FF2B5EF4-FFF2-40B4-BE49-F238E27FC236}">
                <a16:creationId xmlns:a16="http://schemas.microsoft.com/office/drawing/2014/main" id="{B4BE22CD-338F-EF2A-2F3A-9C3760148E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1289572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335927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7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9">
            <a:extLst>
              <a:ext uri="{FF2B5EF4-FFF2-40B4-BE49-F238E27FC236}">
                <a16:creationId xmlns:a16="http://schemas.microsoft.com/office/drawing/2014/main" id="{9BD148E7-1EDB-4129-A130-04858F701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600" y="489855"/>
            <a:ext cx="11147071" cy="585126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FA9E8100-3340-67E6-D92A-D0DAD4F3A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605" y="976160"/>
            <a:ext cx="5415395" cy="4902115"/>
          </a:xfrm>
        </p:spPr>
        <p:txBody>
          <a:bodyPr anchor="ctr">
            <a:normAutofit/>
          </a:bodyPr>
          <a:lstStyle/>
          <a:p>
            <a:r>
              <a:rPr lang="cs-CZ"/>
              <a:t>Kondiční parametry </a:t>
            </a:r>
            <a:endParaRPr lang="cs-CZ" dirty="0"/>
          </a:p>
        </p:txBody>
      </p:sp>
      <p:cxnSp>
        <p:nvCxnSpPr>
          <p:cNvPr id="20" name="Straight Connector 11">
            <a:extLst>
              <a:ext uri="{FF2B5EF4-FFF2-40B4-BE49-F238E27FC236}">
                <a16:creationId xmlns:a16="http://schemas.microsoft.com/office/drawing/2014/main" id="{8E1E68C9-4F6E-4640-AE06-FCA671F7D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4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D45DBD5C-9E39-840C-8005-0B45C76D37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4144" y="976160"/>
            <a:ext cx="5114069" cy="4902125"/>
          </a:xfrm>
        </p:spPr>
        <p:txBody>
          <a:bodyPr anchor="ctr">
            <a:normAutofit/>
          </a:bodyPr>
          <a:lstStyle/>
          <a:p>
            <a:r>
              <a:rPr lang="cs-CZ" sz="2000" dirty="0"/>
              <a:t>Obecně o kondici jedince nepřímo usuzujeme na základě výkonů v testech. Hovoříme potom  tzv. </a:t>
            </a:r>
            <a:r>
              <a:rPr lang="cs-CZ" sz="2000" b="1" dirty="0"/>
              <a:t>kondičních parametrech</a:t>
            </a:r>
            <a:r>
              <a:rPr lang="cs-CZ" sz="2000" dirty="0"/>
              <a:t>. </a:t>
            </a:r>
          </a:p>
          <a:p>
            <a:r>
              <a:rPr lang="cs-CZ" sz="2000" dirty="0"/>
              <a:t>Testy </a:t>
            </a:r>
            <a:r>
              <a:rPr lang="cs-CZ" sz="2000" b="1" dirty="0"/>
              <a:t>dělíme na základě různých kritérií</a:t>
            </a:r>
            <a:r>
              <a:rPr lang="cs-CZ" sz="2000" dirty="0"/>
              <a:t>: </a:t>
            </a:r>
          </a:p>
          <a:p>
            <a:r>
              <a:rPr lang="cs-CZ" sz="2000" dirty="0"/>
              <a:t>	- laboratorní / terénní </a:t>
            </a:r>
          </a:p>
          <a:p>
            <a:r>
              <a:rPr lang="cs-CZ" sz="2000" dirty="0"/>
              <a:t>	- obecné / speciální </a:t>
            </a:r>
          </a:p>
          <a:p>
            <a:r>
              <a:rPr lang="cs-CZ" sz="2000" dirty="0"/>
              <a:t>	- standardizované / nestandardizované </a:t>
            </a:r>
          </a:p>
          <a:p>
            <a:r>
              <a:rPr lang="cs-CZ" sz="2000" dirty="0"/>
              <a:t>	- silové / rychlostní / vytrvalostní </a:t>
            </a:r>
          </a:p>
          <a:p>
            <a:r>
              <a:rPr lang="cs-CZ" sz="2000" dirty="0"/>
              <a:t>V testech hodnotíme nejen </a:t>
            </a:r>
            <a:r>
              <a:rPr lang="cs-CZ" sz="2000" b="1" dirty="0"/>
              <a:t>výkon</a:t>
            </a:r>
            <a:r>
              <a:rPr lang="cs-CZ" sz="2000" dirty="0"/>
              <a:t> jako takový, ale i (fyziologickou) </a:t>
            </a:r>
            <a:r>
              <a:rPr lang="cs-CZ" sz="2000" b="1" dirty="0"/>
              <a:t>odezvu na zátěž</a:t>
            </a:r>
            <a:r>
              <a:rPr lang="cs-CZ" sz="2000" dirty="0"/>
              <a:t>. </a:t>
            </a:r>
          </a:p>
        </p:txBody>
      </p:sp>
      <p:cxnSp>
        <p:nvCxnSpPr>
          <p:cNvPr id="21" name="Straight Connector 13">
            <a:extLst>
              <a:ext uri="{FF2B5EF4-FFF2-40B4-BE49-F238E27FC236}">
                <a16:creationId xmlns:a16="http://schemas.microsoft.com/office/drawing/2014/main" id="{8DF3F0BE-4FF5-481A-9206-F765D61B5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989975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20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E094FAE1-57CE-DF9B-C596-0042B4CEF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3964251" cy="22379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3600"/>
              <a:t>Obecné a speciální kondiční parametry</a:t>
            </a:r>
            <a:endParaRPr lang="cs-CZ" sz="3600" dirty="0"/>
          </a:p>
        </p:txBody>
      </p:sp>
      <p:cxnSp>
        <p:nvCxnSpPr>
          <p:cNvPr id="34" name="Straight Connector 22">
            <a:extLst>
              <a:ext uri="{FF2B5EF4-FFF2-40B4-BE49-F238E27FC236}">
                <a16:creationId xmlns:a16="http://schemas.microsoft.com/office/drawing/2014/main" id="{E9615127-4E4B-44AE-B157-C50975D41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5" name="Content Placeholder 8">
            <a:extLst>
              <a:ext uri="{FF2B5EF4-FFF2-40B4-BE49-F238E27FC236}">
                <a16:creationId xmlns:a16="http://schemas.microsoft.com/office/drawing/2014/main" id="{58DDDCC9-3C1A-3619-9E2E-E3B14A98FB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408254"/>
            <a:ext cx="3964250" cy="2470031"/>
          </a:xfrm>
        </p:spPr>
        <p:txBody>
          <a:bodyPr>
            <a:normAutofit/>
          </a:bodyPr>
          <a:lstStyle/>
          <a:p>
            <a:r>
              <a:rPr lang="cs-CZ" sz="2000" dirty="0"/>
              <a:t>Busta (2019): vyšší korelace u speciálních předpokladů </a:t>
            </a:r>
            <a:endParaRPr lang="en-US" sz="2000" dirty="0"/>
          </a:p>
        </p:txBody>
      </p:sp>
      <p:cxnSp>
        <p:nvCxnSpPr>
          <p:cNvPr id="36" name="Straight Connector 24">
            <a:extLst>
              <a:ext uri="{FF2B5EF4-FFF2-40B4-BE49-F238E27FC236}">
                <a16:creationId xmlns:a16="http://schemas.microsoft.com/office/drawing/2014/main" id="{B607C7DF-2703-4D3B-B500-8182840C0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37" name="Zástupný obsah 3">
            <a:extLst>
              <a:ext uri="{FF2B5EF4-FFF2-40B4-BE49-F238E27FC236}">
                <a16:creationId xmlns:a16="http://schemas.microsoft.com/office/drawing/2014/main" id="{80DC41E6-F9A4-E486-02F9-198E8E8A948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93412403"/>
              </p:ext>
            </p:extLst>
          </p:nvPr>
        </p:nvGraphicFramePr>
        <p:xfrm>
          <a:off x="4561840" y="976160"/>
          <a:ext cx="7067833" cy="5079197"/>
        </p:xfrm>
        <a:graphic>
          <a:graphicData uri="http://schemas.openxmlformats.org/drawingml/2006/table">
            <a:tbl>
              <a:tblPr firstRow="1" firstCol="1" bandRow="1"/>
              <a:tblGrid>
                <a:gridCol w="1787110">
                  <a:extLst>
                    <a:ext uri="{9D8B030D-6E8A-4147-A177-3AD203B41FA5}">
                      <a16:colId xmlns:a16="http://schemas.microsoft.com/office/drawing/2014/main" val="1106026954"/>
                    </a:ext>
                  </a:extLst>
                </a:gridCol>
                <a:gridCol w="1936311">
                  <a:extLst>
                    <a:ext uri="{9D8B030D-6E8A-4147-A177-3AD203B41FA5}">
                      <a16:colId xmlns:a16="http://schemas.microsoft.com/office/drawing/2014/main" val="3661221483"/>
                    </a:ext>
                  </a:extLst>
                </a:gridCol>
                <a:gridCol w="1643052">
                  <a:extLst>
                    <a:ext uri="{9D8B030D-6E8A-4147-A177-3AD203B41FA5}">
                      <a16:colId xmlns:a16="http://schemas.microsoft.com/office/drawing/2014/main" val="775821661"/>
                    </a:ext>
                  </a:extLst>
                </a:gridCol>
                <a:gridCol w="1701360">
                  <a:extLst>
                    <a:ext uri="{9D8B030D-6E8A-4147-A177-3AD203B41FA5}">
                      <a16:colId xmlns:a16="http://schemas.microsoft.com/office/drawing/2014/main" val="2053578661"/>
                    </a:ext>
                  </a:extLst>
                </a:gridCol>
              </a:tblGrid>
              <a:tr h="673387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Ukazatel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Hodnota Spearmanova korelačního koeficientu (</a:t>
                      </a:r>
                      <a:r>
                        <a:rPr lang="cs-CZ" sz="1100" b="0" i="1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</a:t>
                      </a:r>
                      <a:r>
                        <a:rPr lang="cs-CZ" sz="1100" b="0" i="1" u="none" strike="noStrike" baseline="-25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</a:t>
                      </a: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Ukazatel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Hodnota Spearmanova korelačního koeficientu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7782587"/>
                  </a:ext>
                </a:extLst>
              </a:tr>
              <a:tr h="365488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Sprint na 20m hladký 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0,65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Bench-press (1RM)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0,57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84401579"/>
                  </a:ext>
                </a:extLst>
              </a:tr>
              <a:tr h="673387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Sprint na 40m s totočkou „na ruku“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0,62</a:t>
                      </a:r>
                      <a:endParaRPr lang="cs-CZ" sz="2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Bench press 1RM/tělesná hmotnost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0,60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87111802"/>
                  </a:ext>
                </a:extLst>
              </a:tr>
              <a:tr h="673387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Sprint na 40m s totočkou „v přesahu“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0,86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Wingate: W.kg Pmax. (W.kg</a:t>
                      </a:r>
                      <a:r>
                        <a:rPr lang="cs-CZ" sz="1100" b="0" i="0" u="none" strike="noStrike" baseline="30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-1</a:t>
                      </a: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0,57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77530249"/>
                  </a:ext>
                </a:extLst>
              </a:tr>
              <a:tr h="673387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Sprint na 80m s 2 otočkami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0,58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Wingate: W.kg Pprům. (W.kg</a:t>
                      </a:r>
                      <a:r>
                        <a:rPr lang="cs-CZ" sz="1100" b="0" i="0" u="none" strike="noStrike" baseline="30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-1</a:t>
                      </a: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0,60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99253082"/>
                  </a:ext>
                </a:extLst>
              </a:tr>
              <a:tr h="673387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Sprint na 200m se 4 otočkami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0,795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Wingate: Pprům. (W)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0,53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062090"/>
                  </a:ext>
                </a:extLst>
              </a:tr>
              <a:tr h="673387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Součet 4 kožních řas</a:t>
                      </a:r>
                      <a:endParaRPr lang="cs-CZ" sz="2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0,53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Wingate: W.kg Pmin. (W.kg</a:t>
                      </a:r>
                      <a:r>
                        <a:rPr lang="cs-CZ" sz="1100" b="0" i="0" u="none" strike="noStrike" baseline="30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-1</a:t>
                      </a: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0,58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1387687"/>
                  </a:ext>
                </a:extLst>
              </a:tr>
              <a:tr h="673387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Součet 10 kožních řas</a:t>
                      </a:r>
                      <a:endParaRPr lang="cs-CZ" sz="2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0,43</a:t>
                      </a:r>
                      <a:endParaRPr lang="cs-CZ" sz="2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2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Wingate: počet otáček</a:t>
                      </a:r>
                      <a:endParaRPr lang="cs-CZ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100" b="0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0,56</a:t>
                      </a:r>
                      <a:endParaRPr lang="cs-CZ" sz="2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5830" marR="75830" marT="105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70986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303542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DA568B4-06BE-42A6-A5B6-A0FC251DA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CC85BFE-0D03-41B5-87E4-5FA667FA5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8C7C1A57-29ED-F22F-EB96-D131CBB142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20" y="10"/>
            <a:ext cx="12191980" cy="6857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952306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DA568B4-06BE-42A6-A5B6-A0FC251DA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CC85BFE-0D03-41B5-87E4-5FA667FA5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Zástupný obsah 5">
            <a:extLst>
              <a:ext uri="{FF2B5EF4-FFF2-40B4-BE49-F238E27FC236}">
                <a16:creationId xmlns:a16="http://schemas.microsoft.com/office/drawing/2014/main" id="{AC019B6C-EF2E-7BA3-DDA5-3A0109CD0D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20" y="10"/>
            <a:ext cx="12191980" cy="6857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4829140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135FDA6-E6CA-465A-0CD2-F72B730E7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982472"/>
          </a:xfrm>
        </p:spPr>
        <p:txBody>
          <a:bodyPr/>
          <a:lstStyle/>
          <a:p>
            <a:r>
              <a:rPr lang="cs-CZ" dirty="0"/>
              <a:t>Parametry </a:t>
            </a:r>
          </a:p>
        </p:txBody>
      </p:sp>
      <p:graphicFrame>
        <p:nvGraphicFramePr>
          <p:cNvPr id="4" name="Zástupný obsah 3">
            <a:extLst>
              <a:ext uri="{FF2B5EF4-FFF2-40B4-BE49-F238E27FC236}">
                <a16:creationId xmlns:a16="http://schemas.microsoft.com/office/drawing/2014/main" id="{5D56ED21-0867-6FE9-48B8-FF30F74ADB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9897186"/>
              </p:ext>
            </p:extLst>
          </p:nvPr>
        </p:nvGraphicFramePr>
        <p:xfrm>
          <a:off x="482600" y="2326640"/>
          <a:ext cx="10507662" cy="3946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3831">
                  <a:extLst>
                    <a:ext uri="{9D8B030D-6E8A-4147-A177-3AD203B41FA5}">
                      <a16:colId xmlns:a16="http://schemas.microsoft.com/office/drawing/2014/main" val="129137496"/>
                    </a:ext>
                  </a:extLst>
                </a:gridCol>
                <a:gridCol w="5253831">
                  <a:extLst>
                    <a:ext uri="{9D8B030D-6E8A-4147-A177-3AD203B41FA5}">
                      <a16:colId xmlns:a16="http://schemas.microsoft.com/office/drawing/2014/main" val="2336075032"/>
                    </a:ext>
                  </a:extLst>
                </a:gridCol>
              </a:tblGrid>
              <a:tr h="493355">
                <a:tc>
                  <a:txBody>
                    <a:bodyPr/>
                    <a:lstStyle/>
                    <a:p>
                      <a:r>
                        <a:rPr lang="cs-CZ" dirty="0"/>
                        <a:t>Ukazatel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Úroveň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2760634"/>
                  </a:ext>
                </a:extLst>
              </a:tr>
              <a:tr h="493355">
                <a:tc>
                  <a:txBody>
                    <a:bodyPr/>
                    <a:lstStyle/>
                    <a:p>
                      <a:r>
                        <a:rPr lang="cs-CZ" dirty="0" err="1"/>
                        <a:t>Bench-press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&gt; 1,5 kg.kg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5068725"/>
                  </a:ext>
                </a:extLst>
              </a:tr>
              <a:tr h="493355">
                <a:tc>
                  <a:txBody>
                    <a:bodyPr/>
                    <a:lstStyle/>
                    <a:p>
                      <a:r>
                        <a:rPr lang="cs-CZ" dirty="0" err="1"/>
                        <a:t>Bench-pull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&gt; 1,3 kg.kg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9588160"/>
                  </a:ext>
                </a:extLst>
              </a:tr>
              <a:tr h="493355">
                <a:tc>
                  <a:txBody>
                    <a:bodyPr/>
                    <a:lstStyle/>
                    <a:p>
                      <a:r>
                        <a:rPr lang="cs-CZ" dirty="0"/>
                        <a:t>VO2max běh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&gt; 60 ml.min.kg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7603774"/>
                  </a:ext>
                </a:extLst>
              </a:tr>
              <a:tr h="493355">
                <a:tc>
                  <a:txBody>
                    <a:bodyPr/>
                    <a:lstStyle/>
                    <a:p>
                      <a:r>
                        <a:rPr lang="cs-CZ" dirty="0"/>
                        <a:t>Běh 12 minut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&gt; 3200 m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5003807"/>
                  </a:ext>
                </a:extLst>
              </a:tr>
              <a:tr h="493355">
                <a:tc>
                  <a:txBody>
                    <a:bodyPr/>
                    <a:lstStyle/>
                    <a:p>
                      <a:r>
                        <a:rPr lang="cs-CZ" dirty="0" err="1"/>
                        <a:t>Wingate</a:t>
                      </a:r>
                      <a:r>
                        <a:rPr lang="cs-CZ" dirty="0"/>
                        <a:t> </a:t>
                      </a:r>
                      <a:r>
                        <a:rPr lang="cs-CZ" dirty="0" err="1"/>
                        <a:t>Power</a:t>
                      </a:r>
                      <a:r>
                        <a:rPr lang="cs-CZ" dirty="0"/>
                        <a:t> </a:t>
                      </a:r>
                      <a:r>
                        <a:rPr lang="cs-CZ" dirty="0" err="1"/>
                        <a:t>Peak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&gt; 10 W.kg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0691378"/>
                  </a:ext>
                </a:extLst>
              </a:tr>
              <a:tr h="493355">
                <a:tc>
                  <a:txBody>
                    <a:bodyPr/>
                    <a:lstStyle/>
                    <a:p>
                      <a:r>
                        <a:rPr lang="cs-CZ" dirty="0" err="1"/>
                        <a:t>Handgrip</a:t>
                      </a:r>
                      <a:r>
                        <a:rPr lang="cs-CZ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&gt; 60 </a:t>
                      </a:r>
                      <a:r>
                        <a:rPr lang="cs-CZ" dirty="0" err="1"/>
                        <a:t>kgf</a:t>
                      </a:r>
                      <a:r>
                        <a:rPr lang="cs-CZ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7242385"/>
                  </a:ext>
                </a:extLst>
              </a:tr>
              <a:tr h="493355">
                <a:tc>
                  <a:txBody>
                    <a:bodyPr/>
                    <a:lstStyle/>
                    <a:p>
                      <a:r>
                        <a:rPr lang="cs-CZ" dirty="0"/>
                        <a:t>Shyby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&gt; 20 (30)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79038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38598586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E8231FC7-4C89-0EE2-28F5-E95E3E9D4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cs-CZ" dirty="0"/>
              <a:t>Normy </a:t>
            </a:r>
            <a:br>
              <a:rPr lang="cs-CZ" dirty="0"/>
            </a:br>
            <a:r>
              <a:rPr lang="cs-CZ" sz="1800" dirty="0"/>
              <a:t>(</a:t>
            </a:r>
            <a:r>
              <a:rPr lang="cs-CZ" sz="1800" dirty="0" err="1"/>
              <a:t>Rassudikhin</a:t>
            </a:r>
            <a:r>
              <a:rPr lang="cs-CZ" sz="1800" dirty="0"/>
              <a:t>, 2023) </a:t>
            </a:r>
            <a:endParaRPr lang="cs-CZ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4" name="Zástupný obsah 3">
            <a:extLst>
              <a:ext uri="{FF2B5EF4-FFF2-40B4-BE49-F238E27FC236}">
                <a16:creationId xmlns:a16="http://schemas.microsoft.com/office/drawing/2014/main" id="{4C4A0822-8EA9-5002-DCBE-98AC0B6910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4233654"/>
              </p:ext>
            </p:extLst>
          </p:nvPr>
        </p:nvGraphicFramePr>
        <p:xfrm>
          <a:off x="4796496" y="1119386"/>
          <a:ext cx="6833180" cy="4619231"/>
        </p:xfrm>
        <a:graphic>
          <a:graphicData uri="http://schemas.openxmlformats.org/drawingml/2006/table">
            <a:tbl>
              <a:tblPr firstRow="1" bandRow="1"/>
              <a:tblGrid>
                <a:gridCol w="1874814">
                  <a:extLst>
                    <a:ext uri="{9D8B030D-6E8A-4147-A177-3AD203B41FA5}">
                      <a16:colId xmlns:a16="http://schemas.microsoft.com/office/drawing/2014/main" val="3386011514"/>
                    </a:ext>
                  </a:extLst>
                </a:gridCol>
                <a:gridCol w="926118">
                  <a:extLst>
                    <a:ext uri="{9D8B030D-6E8A-4147-A177-3AD203B41FA5}">
                      <a16:colId xmlns:a16="http://schemas.microsoft.com/office/drawing/2014/main" val="4287224039"/>
                    </a:ext>
                  </a:extLst>
                </a:gridCol>
                <a:gridCol w="400697">
                  <a:extLst>
                    <a:ext uri="{9D8B030D-6E8A-4147-A177-3AD203B41FA5}">
                      <a16:colId xmlns:a16="http://schemas.microsoft.com/office/drawing/2014/main" val="2491346261"/>
                    </a:ext>
                  </a:extLst>
                </a:gridCol>
                <a:gridCol w="926118">
                  <a:extLst>
                    <a:ext uri="{9D8B030D-6E8A-4147-A177-3AD203B41FA5}">
                      <a16:colId xmlns:a16="http://schemas.microsoft.com/office/drawing/2014/main" val="1789595588"/>
                    </a:ext>
                  </a:extLst>
                </a:gridCol>
                <a:gridCol w="400697">
                  <a:extLst>
                    <a:ext uri="{9D8B030D-6E8A-4147-A177-3AD203B41FA5}">
                      <a16:colId xmlns:a16="http://schemas.microsoft.com/office/drawing/2014/main" val="2002007216"/>
                    </a:ext>
                  </a:extLst>
                </a:gridCol>
                <a:gridCol w="926118">
                  <a:extLst>
                    <a:ext uri="{9D8B030D-6E8A-4147-A177-3AD203B41FA5}">
                      <a16:colId xmlns:a16="http://schemas.microsoft.com/office/drawing/2014/main" val="2311001646"/>
                    </a:ext>
                  </a:extLst>
                </a:gridCol>
                <a:gridCol w="400697">
                  <a:extLst>
                    <a:ext uri="{9D8B030D-6E8A-4147-A177-3AD203B41FA5}">
                      <a16:colId xmlns:a16="http://schemas.microsoft.com/office/drawing/2014/main" val="369882844"/>
                    </a:ext>
                  </a:extLst>
                </a:gridCol>
                <a:gridCol w="577224">
                  <a:extLst>
                    <a:ext uri="{9D8B030D-6E8A-4147-A177-3AD203B41FA5}">
                      <a16:colId xmlns:a16="http://schemas.microsoft.com/office/drawing/2014/main" val="3729309425"/>
                    </a:ext>
                  </a:extLst>
                </a:gridCol>
                <a:gridCol w="400697">
                  <a:extLst>
                    <a:ext uri="{9D8B030D-6E8A-4147-A177-3AD203B41FA5}">
                      <a16:colId xmlns:a16="http://schemas.microsoft.com/office/drawing/2014/main" val="3573126376"/>
                    </a:ext>
                  </a:extLst>
                </a:gridCol>
              </a:tblGrid>
              <a:tr h="300893">
                <a:tc gridSpan="9"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NORMS</a:t>
                      </a:r>
                    </a:p>
                  </a:txBody>
                  <a:tcPr marL="8410" marR="8410" marT="841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6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2851054"/>
                  </a:ext>
                </a:extLst>
              </a:tr>
              <a:tr h="536767">
                <a:tc rowSpan="2"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Metrics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8">
                  <a:txBody>
                    <a:bodyPr/>
                    <a:lstStyle/>
                    <a:p>
                      <a:pPr algn="ctr" fontAlgn="ctr"/>
                      <a:r>
                        <a:rPr lang="en-US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Qualitative evaluation of metrics (turning point at 25, 75, 90 points for scale 1 and 4)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2796262"/>
                  </a:ext>
                </a:extLst>
              </a:tr>
              <a:tr h="300893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Low</a:t>
                      </a:r>
                    </a:p>
                  </a:txBody>
                  <a:tcPr marL="8410" marR="8410" marT="841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Average</a:t>
                      </a:r>
                    </a:p>
                  </a:txBody>
                  <a:tcPr marL="8410" marR="8410" marT="841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High</a:t>
                      </a:r>
                    </a:p>
                  </a:txBody>
                  <a:tcPr marL="8410" marR="8410" marT="841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Very high</a:t>
                      </a:r>
                    </a:p>
                  </a:txBody>
                  <a:tcPr marL="8410" marR="8410" marT="841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9032747"/>
                  </a:ext>
                </a:extLst>
              </a:tr>
              <a:tr h="300893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IMTP, N/kg</a:t>
                      </a:r>
                    </a:p>
                  </a:txBody>
                  <a:tcPr marL="8410" marR="8410" marT="841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25 - 29,9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10"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0-25 points</a:t>
                      </a:r>
                    </a:p>
                  </a:txBody>
                  <a:tcPr marL="8410" marR="8410" marT="8410" marB="0" vert="vert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30 - 34,9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10"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26 - 75 points</a:t>
                      </a:r>
                    </a:p>
                  </a:txBody>
                  <a:tcPr marL="8410" marR="8410" marT="8410" marB="0" vert="vert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35 - 39,9</a:t>
                      </a:r>
                    </a:p>
                  </a:txBody>
                  <a:tcPr marL="8410" marR="8410" marT="841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10"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75 - 90 points</a:t>
                      </a:r>
                    </a:p>
                  </a:txBody>
                  <a:tcPr marL="8410" marR="8410" marT="8410" marB="0" vert="vert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40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10"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91 - 100 points</a:t>
                      </a:r>
                    </a:p>
                  </a:txBody>
                  <a:tcPr marL="8410" marR="8410" marT="8410" marB="0" vert="vert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8045308"/>
                  </a:ext>
                </a:extLst>
              </a:tr>
              <a:tr h="300893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VT2/Vo2max, %</a:t>
                      </a:r>
                    </a:p>
                  </a:txBody>
                  <a:tcPr marL="8410" marR="8410" marT="841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65 - 75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76 - 81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82 - 87</a:t>
                      </a:r>
                    </a:p>
                  </a:txBody>
                  <a:tcPr marL="8410" marR="8410" marT="841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88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8064614"/>
                  </a:ext>
                </a:extLst>
              </a:tr>
              <a:tr h="300893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Power at VT2, Wt/kg</a:t>
                      </a:r>
                    </a:p>
                  </a:txBody>
                  <a:tcPr marL="8410" marR="8410" marT="841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1 - 1,3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1,4 - 1,7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1,8 - 2,2</a:t>
                      </a:r>
                    </a:p>
                  </a:txBody>
                  <a:tcPr marL="8410" marR="8410" marT="841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2,3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1415358"/>
                  </a:ext>
                </a:extLst>
              </a:tr>
              <a:tr h="300893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Endomorhy</a:t>
                      </a:r>
                    </a:p>
                  </a:txBody>
                  <a:tcPr marL="8410" marR="8410" marT="841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5 - 3,1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3 - 1,5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1,4 - 1,2</a:t>
                      </a:r>
                    </a:p>
                  </a:txBody>
                  <a:tcPr marL="8410" marR="8410" marT="841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1,1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8224815"/>
                  </a:ext>
                </a:extLst>
              </a:tr>
              <a:tr h="300893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Mesemorhy</a:t>
                      </a:r>
                    </a:p>
                  </a:txBody>
                  <a:tcPr marL="8410" marR="8410" marT="841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2 - 3,9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4 - 5,4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5,5 - 6,4</a:t>
                      </a:r>
                    </a:p>
                  </a:txBody>
                  <a:tcPr marL="8410" marR="8410" marT="841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6,5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2165866"/>
                  </a:ext>
                </a:extLst>
              </a:tr>
              <a:tr h="536767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Wingate 30 sec (peak), Wt/kg</a:t>
                      </a:r>
                    </a:p>
                  </a:txBody>
                  <a:tcPr marL="8410" marR="8410" marT="841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7 - 8,9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9 - 9,9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10 - 11,1</a:t>
                      </a:r>
                    </a:p>
                  </a:txBody>
                  <a:tcPr marL="8410" marR="8410" marT="841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11,2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931802"/>
                  </a:ext>
                </a:extLst>
              </a:tr>
              <a:tr h="536767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Wingate 30 sec (avg), Wt/kg</a:t>
                      </a:r>
                    </a:p>
                  </a:txBody>
                  <a:tcPr marL="8410" marR="8410" marT="841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5 - 6,8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6,9 - 7,9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8 - 8,9</a:t>
                      </a:r>
                    </a:p>
                  </a:txBody>
                  <a:tcPr marL="8410" marR="8410" marT="841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870924"/>
                  </a:ext>
                </a:extLst>
              </a:tr>
              <a:tr h="300893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Ectomorhy</a:t>
                      </a:r>
                    </a:p>
                  </a:txBody>
                  <a:tcPr marL="8410" marR="8410" marT="841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4 - 3,3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3,2 - 2,3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2,2 - 1,6</a:t>
                      </a:r>
                    </a:p>
                  </a:txBody>
                  <a:tcPr marL="8410" marR="8410" marT="841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1,5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9351817"/>
                  </a:ext>
                </a:extLst>
              </a:tr>
              <a:tr h="300893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Muscle mass, %</a:t>
                      </a:r>
                    </a:p>
                  </a:txBody>
                  <a:tcPr marL="8410" marR="8410" marT="841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48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51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52 - 53</a:t>
                      </a:r>
                    </a:p>
                  </a:txBody>
                  <a:tcPr marL="8410" marR="8410" marT="841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54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597067"/>
                  </a:ext>
                </a:extLst>
              </a:tr>
              <a:tr h="300893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Fat mass, %</a:t>
                      </a:r>
                    </a:p>
                  </a:txBody>
                  <a:tcPr marL="8410" marR="8410" marT="841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22 - 14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13 - 11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10 - 8</a:t>
                      </a:r>
                    </a:p>
                  </a:txBody>
                  <a:tcPr marL="8410" marR="8410" marT="841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8410" marR="8410" marT="841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62621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0122939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0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AEE31D5E-A6C1-CE57-23EF-FA76E07BD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3964251" cy="2237925"/>
          </a:xfrm>
        </p:spPr>
        <p:txBody>
          <a:bodyPr>
            <a:normAutofit/>
          </a:bodyPr>
          <a:lstStyle/>
          <a:p>
            <a:r>
              <a:rPr lang="cs-CZ" dirty="0"/>
              <a:t>CORE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86F365F-8739-364B-5305-9A954F1236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408254"/>
            <a:ext cx="3964250" cy="2470031"/>
          </a:xfrm>
        </p:spPr>
        <p:txBody>
          <a:bodyPr>
            <a:normAutofit/>
          </a:bodyPr>
          <a:lstStyle/>
          <a:p>
            <a:r>
              <a:rPr lang="cs-CZ" sz="2000" dirty="0"/>
              <a:t>- nejdůležitější kondiční předpoklad </a:t>
            </a:r>
          </a:p>
          <a:p>
            <a:r>
              <a:rPr lang="cs-CZ" sz="2000" dirty="0"/>
              <a:t>- silové a silově-vytrvalostní předpoklady </a:t>
            </a:r>
          </a:p>
          <a:p>
            <a:r>
              <a:rPr lang="cs-CZ" sz="2000" dirty="0"/>
              <a:t>- neuromuskulární předpoklady </a:t>
            </a:r>
          </a:p>
          <a:p>
            <a:r>
              <a:rPr lang="cs-CZ" sz="2000" dirty="0"/>
              <a:t>- STABILITA/MOBILITA </a:t>
            </a:r>
            <a:endParaRPr lang="en-US" sz="2000" dirty="0"/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F97C69F8-944E-1784-A6C0-BD92FCC58A1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6338" r="-3" b="4222"/>
          <a:stretch/>
        </p:blipFill>
        <p:spPr>
          <a:xfrm>
            <a:off x="5040694" y="489856"/>
            <a:ext cx="6588977" cy="5878282"/>
          </a:xfrm>
          <a:prstGeom prst="rect">
            <a:avLst/>
          </a:prstGeom>
        </p:spPr>
      </p:pic>
      <p:cxnSp>
        <p:nvCxnSpPr>
          <p:cNvPr id="28" name="Straight Connector 22">
            <a:extLst>
              <a:ext uri="{FF2B5EF4-FFF2-40B4-BE49-F238E27FC236}">
                <a16:creationId xmlns:a16="http://schemas.microsoft.com/office/drawing/2014/main" id="{06A9FE31-8E40-4AAC-8B90-1AD6D7520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Straight Connector 24">
            <a:extLst>
              <a:ext uri="{FF2B5EF4-FFF2-40B4-BE49-F238E27FC236}">
                <a16:creationId xmlns:a16="http://schemas.microsoft.com/office/drawing/2014/main" id="{52CE755F-6139-4A64-8874-30A9A3EFB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6313925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7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9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09" y="489853"/>
            <a:ext cx="6186871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0B6A8795-62A2-E695-EB2C-DDC2CAE24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52"/>
            <a:ext cx="5613399" cy="5024920"/>
          </a:xfrm>
        </p:spPr>
        <p:txBody>
          <a:bodyPr anchor="ctr">
            <a:normAutofit/>
          </a:bodyPr>
          <a:lstStyle/>
          <a:p>
            <a:r>
              <a:rPr lang="cs-CZ"/>
              <a:t>Pohyblivost…?</a:t>
            </a:r>
            <a:endParaRPr lang="cs-CZ" dirty="0"/>
          </a:p>
        </p:txBody>
      </p:sp>
      <p:cxnSp>
        <p:nvCxnSpPr>
          <p:cNvPr id="17" name="Straight Connector 11">
            <a:extLst>
              <a:ext uri="{FF2B5EF4-FFF2-40B4-BE49-F238E27FC236}">
                <a16:creationId xmlns:a16="http://schemas.microsoft.com/office/drawing/2014/main" id="{C14F7EC0-B8AC-4E93-A415-71AF71B12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4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8CE336C4-D5C7-7785-5688-7707A2A34B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7624" y="976158"/>
            <a:ext cx="4440589" cy="5024931"/>
          </a:xfrm>
        </p:spPr>
        <p:txBody>
          <a:bodyPr anchor="ctr">
            <a:normAutofit/>
          </a:bodyPr>
          <a:lstStyle/>
          <a:p>
            <a:r>
              <a:rPr lang="cs-CZ" sz="2000" dirty="0"/>
              <a:t>- Mobilita (pohyblivost/přemístitelnost)</a:t>
            </a:r>
          </a:p>
          <a:p>
            <a:r>
              <a:rPr lang="cs-CZ" sz="2000" dirty="0"/>
              <a:t>- Nejedná se o schopnost dosažení krajních poloh, ale o snadnost dosažení optimálních poloh </a:t>
            </a:r>
          </a:p>
          <a:p>
            <a:r>
              <a:rPr lang="cs-CZ" sz="2000" dirty="0"/>
              <a:t>- Problém hypermobility u žen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6F0AD64-835F-42E2-B4C7-47A77348A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8317763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45BA578-04D7-4D8A-BBA6-17B9935B3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Technika a koordinace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4E0985B9-8E20-4FAB-B76E-B710BDC5F7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Obecná koordinace vytváří předpoklady pro techniku. V dětství je tedy nutné koordinaci (obecnou šikovnost) rozvíjet. </a:t>
            </a:r>
          </a:p>
          <a:p>
            <a:r>
              <a:rPr lang="cs-CZ" dirty="0"/>
              <a:t>Jedná se jednoznačně o nejvýznamnější faktor ve slalomu, který je nutné systematicky rozvíjet od dětství. </a:t>
            </a:r>
          </a:p>
          <a:p>
            <a:r>
              <a:rPr lang="cs-CZ" dirty="0"/>
              <a:t>Výborná základní záběrová technika.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4902985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4E25BA5-27CE-4C60-9462-EBEF92B05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650240"/>
            <a:ext cx="10634472" cy="965200"/>
          </a:xfrm>
        </p:spPr>
        <p:txBody>
          <a:bodyPr/>
          <a:lstStyle/>
          <a:p>
            <a:r>
              <a:rPr lang="cs-CZ" dirty="0"/>
              <a:t>Technika a koordinace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BA03946F-2A85-4CE0-BD66-55EA0E19D8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1737360"/>
            <a:ext cx="10506991" cy="4142231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/>
              <a:t>Přesnost</a:t>
            </a:r>
            <a:r>
              <a:rPr lang="cs-CZ" dirty="0"/>
              <a:t> / </a:t>
            </a:r>
            <a:r>
              <a:rPr lang="cs-CZ" b="1" dirty="0"/>
              <a:t>preciznost</a:t>
            </a:r>
            <a:r>
              <a:rPr lang="cs-CZ" dirty="0"/>
              <a:t> (blíže u vnitřních tyčí) </a:t>
            </a:r>
          </a:p>
          <a:p>
            <a:r>
              <a:rPr lang="cs-CZ" b="1" dirty="0"/>
              <a:t>Stabilita</a:t>
            </a:r>
            <a:r>
              <a:rPr lang="cs-CZ" dirty="0"/>
              <a:t> (vůči vnějším vlivům, vůči únavě, mezi jízdami)</a:t>
            </a:r>
          </a:p>
          <a:p>
            <a:r>
              <a:rPr lang="cs-CZ" dirty="0"/>
              <a:t>Nejpokročilejší fáze motorického učení (</a:t>
            </a:r>
            <a:r>
              <a:rPr lang="cs-CZ" b="1" dirty="0"/>
              <a:t>tvůrčí asociace</a:t>
            </a:r>
            <a:r>
              <a:rPr lang="cs-CZ" dirty="0"/>
              <a:t>) – pohybová kreativita </a:t>
            </a:r>
          </a:p>
          <a:p>
            <a:r>
              <a:rPr lang="cs-CZ" dirty="0"/>
              <a:t>Optimální volba taktického jednání (</a:t>
            </a:r>
            <a:r>
              <a:rPr lang="cs-CZ" b="1" dirty="0"/>
              <a:t>zkušenosti</a:t>
            </a:r>
            <a:r>
              <a:rPr lang="cs-CZ" dirty="0"/>
              <a:t>) </a:t>
            </a:r>
          </a:p>
          <a:p>
            <a:r>
              <a:rPr lang="cs-CZ" b="1" dirty="0"/>
              <a:t>Přehled</a:t>
            </a:r>
            <a:r>
              <a:rPr lang="cs-CZ" dirty="0"/>
              <a:t> (jasné vidění) </a:t>
            </a:r>
          </a:p>
          <a:p>
            <a:r>
              <a:rPr lang="cs-CZ" dirty="0"/>
              <a:t>Schopnost perfektně propojovat „izolované“ technické dovednosti v jednotný </a:t>
            </a:r>
            <a:r>
              <a:rPr lang="cs-CZ" b="1" dirty="0"/>
              <a:t>celek</a:t>
            </a:r>
            <a:r>
              <a:rPr lang="cs-CZ" dirty="0"/>
              <a:t> </a:t>
            </a:r>
          </a:p>
          <a:p>
            <a:r>
              <a:rPr lang="cs-CZ" b="1" dirty="0"/>
              <a:t>Pohybové cítění </a:t>
            </a:r>
            <a:r>
              <a:rPr lang="cs-CZ" dirty="0"/>
              <a:t>– cit pro vodu (pádlo častěji ve vodě – </a:t>
            </a:r>
            <a:r>
              <a:rPr lang="cs-CZ" dirty="0" err="1"/>
              <a:t>contact</a:t>
            </a:r>
            <a:r>
              <a:rPr lang="cs-CZ" dirty="0"/>
              <a:t> </a:t>
            </a:r>
            <a:r>
              <a:rPr lang="cs-CZ" dirty="0" err="1"/>
              <a:t>time</a:t>
            </a:r>
            <a:r>
              <a:rPr lang="cs-CZ" dirty="0"/>
              <a:t>)</a:t>
            </a:r>
          </a:p>
          <a:p>
            <a:r>
              <a:rPr lang="cs-CZ" b="1" dirty="0"/>
              <a:t>Pozornost</a:t>
            </a:r>
            <a:r>
              <a:rPr lang="cs-CZ" dirty="0"/>
              <a:t> / </a:t>
            </a:r>
            <a:r>
              <a:rPr lang="cs-CZ" b="1" dirty="0"/>
              <a:t>relaxovaná soustředěnost </a:t>
            </a:r>
            <a:r>
              <a:rPr lang="cs-CZ" dirty="0"/>
              <a:t>(bdělost) – </a:t>
            </a:r>
            <a:r>
              <a:rPr lang="cs-CZ" dirty="0" err="1"/>
              <a:t>flow</a:t>
            </a:r>
            <a:r>
              <a:rPr lang="cs-CZ" dirty="0"/>
              <a:t>/zóna </a:t>
            </a:r>
          </a:p>
          <a:p>
            <a:r>
              <a:rPr lang="cs-CZ" dirty="0"/>
              <a:t>Rozvinutá koordinační diferenciační schopnost (</a:t>
            </a:r>
            <a:r>
              <a:rPr lang="cs-CZ" b="1" dirty="0"/>
              <a:t>cit pro vodu</a:t>
            </a:r>
            <a:r>
              <a:rPr lang="cs-CZ" dirty="0"/>
              <a:t>) </a:t>
            </a:r>
          </a:p>
          <a:p>
            <a:r>
              <a:rPr lang="cs-CZ" dirty="0"/>
              <a:t>Pohybová efektivita – </a:t>
            </a:r>
            <a:r>
              <a:rPr lang="cs-CZ" b="1" dirty="0"/>
              <a:t>ekonomika pohybu</a:t>
            </a:r>
            <a:r>
              <a:rPr lang="cs-CZ" dirty="0"/>
              <a:t>, schopnost </a:t>
            </a:r>
            <a:r>
              <a:rPr lang="cs-CZ" b="1" dirty="0"/>
              <a:t>svalové relaxace </a:t>
            </a:r>
          </a:p>
        </p:txBody>
      </p:sp>
    </p:spTree>
    <p:extLst>
      <p:ext uri="{BB962C8B-B14F-4D97-AF65-F5344CB8AC3E}">
        <p14:creationId xmlns:p14="http://schemas.microsoft.com/office/powerpoint/2010/main" val="1610078319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CE13CFE6-8F87-4A37-88D7-CAA5A2877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cs-CZ" sz="6100"/>
              <a:t>Psychické faktory</a:t>
            </a:r>
          </a:p>
        </p:txBody>
      </p:sp>
      <p:cxnSp>
        <p:nvCxnSpPr>
          <p:cNvPr id="21" name="Straight Connector 12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14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23" name="Zástupný obsah 2">
            <a:extLst>
              <a:ext uri="{FF2B5EF4-FFF2-40B4-BE49-F238E27FC236}">
                <a16:creationId xmlns:a16="http://schemas.microsoft.com/office/drawing/2014/main" id="{7C0212D0-555A-615E-07CD-E204D9B02C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0385169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4154767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1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BB38170F-B833-4B14-8375-6A978E829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3964251" cy="2237925"/>
          </a:xfrm>
        </p:spPr>
        <p:txBody>
          <a:bodyPr>
            <a:normAutofit/>
          </a:bodyPr>
          <a:lstStyle/>
          <a:p>
            <a:r>
              <a:rPr lang="cs-CZ" dirty="0"/>
              <a:t>Peter </a:t>
            </a:r>
            <a:r>
              <a:rPr lang="cs-CZ" dirty="0" err="1"/>
              <a:t>Kauzer</a:t>
            </a:r>
            <a:endParaRPr lang="cs-CZ" dirty="0"/>
          </a:p>
        </p:txBody>
      </p:sp>
      <p:cxnSp>
        <p:nvCxnSpPr>
          <p:cNvPr id="19" name="Straight Connector 13">
            <a:extLst>
              <a:ext uri="{FF2B5EF4-FFF2-40B4-BE49-F238E27FC236}">
                <a16:creationId xmlns:a16="http://schemas.microsoft.com/office/drawing/2014/main" id="{E9615127-4E4B-44AE-B157-C50975D41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Zástupný obsah 4" descr="Obsah obrázku text&#10;&#10;Popis byl vytvořen automaticky">
            <a:extLst>
              <a:ext uri="{FF2B5EF4-FFF2-40B4-BE49-F238E27FC236}">
                <a16:creationId xmlns:a16="http://schemas.microsoft.com/office/drawing/2014/main" id="{E535C8B7-58B7-4E47-BA33-E124FF6135E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3790" y="1158246"/>
            <a:ext cx="8125881" cy="4531349"/>
          </a:xfrm>
          <a:prstGeom prst="rect">
            <a:avLst/>
          </a:prstGeom>
        </p:spPr>
      </p:pic>
      <p:cxnSp>
        <p:nvCxnSpPr>
          <p:cNvPr id="21" name="Straight Connector 15">
            <a:extLst>
              <a:ext uri="{FF2B5EF4-FFF2-40B4-BE49-F238E27FC236}">
                <a16:creationId xmlns:a16="http://schemas.microsoft.com/office/drawing/2014/main" id="{B607C7DF-2703-4D3B-B500-8182840C0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6642310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09" y="489853"/>
            <a:ext cx="6186871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E474612E-832A-7EB7-AF5E-54F3294A6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52"/>
            <a:ext cx="5613399" cy="5024920"/>
          </a:xfrm>
        </p:spPr>
        <p:txBody>
          <a:bodyPr anchor="ctr">
            <a:normAutofit/>
          </a:bodyPr>
          <a:lstStyle/>
          <a:p>
            <a:r>
              <a:rPr lang="cs-CZ" dirty="0"/>
              <a:t>Jak toho docílit…?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14F7EC0-B8AC-4E93-A415-71AF71B12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4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8BD36F4C-7666-9762-4294-A3E0E8A5B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7624" y="976158"/>
            <a:ext cx="4440589" cy="5024931"/>
          </a:xfrm>
        </p:spPr>
        <p:txBody>
          <a:bodyPr anchor="ctr">
            <a:normAutofit/>
          </a:bodyPr>
          <a:lstStyle/>
          <a:p>
            <a:r>
              <a:rPr lang="cs-CZ" sz="2000" dirty="0"/>
              <a:t>- Jak pracovat s jednotlivými věkovými skupinami…? </a:t>
            </a:r>
          </a:p>
          <a:p>
            <a:r>
              <a:rPr lang="cs-CZ" sz="2000" dirty="0"/>
              <a:t>- Jak rozvíjet jednotlivé pohybové schopnosti? </a:t>
            </a:r>
          </a:p>
          <a:p>
            <a:r>
              <a:rPr lang="cs-CZ" sz="2000" dirty="0"/>
              <a:t>- Jak trénink periodizovat z krátkodobého i dlouhodobého hlediska? </a:t>
            </a:r>
          </a:p>
          <a:p>
            <a:r>
              <a:rPr lang="cs-CZ" sz="2000" dirty="0"/>
              <a:t>… a další …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6F0AD64-835F-42E2-B4C7-47A77348A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5544829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13364E4-7D6F-4FA5-8CE8-34C0EABA6A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229" y="3976099"/>
            <a:ext cx="10747054" cy="2211718"/>
          </a:xfrm>
        </p:spPr>
        <p:txBody>
          <a:bodyPr/>
          <a:lstStyle/>
          <a:p>
            <a:r>
              <a:rPr lang="cs-CZ" dirty="0"/>
              <a:t>Jak toho docílit?</a:t>
            </a:r>
          </a:p>
        </p:txBody>
      </p:sp>
    </p:spTree>
    <p:extLst>
      <p:ext uri="{BB962C8B-B14F-4D97-AF65-F5344CB8AC3E}">
        <p14:creationId xmlns:p14="http://schemas.microsoft.com/office/powerpoint/2010/main" val="3980751460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Jakým způsobem postupovat?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Výzkumy velmi úspěšných lidí (mistrů oboru) napříč téměř všemi lidskými činnostmi se všeobecně shodují, že k tomu budeme potřebovat cca. 10 000 hodin. </a:t>
            </a:r>
          </a:p>
          <a:p>
            <a:r>
              <a:rPr lang="cs-CZ" dirty="0"/>
              <a:t>10 000 hodin pravidelného, systematického, promyšleného a kvalitního tréninku. </a:t>
            </a:r>
          </a:p>
          <a:p>
            <a:r>
              <a:rPr lang="cs-CZ" dirty="0"/>
              <a:t>A z velké části by se mělo jednat o tzv. „problémový trénink“. </a:t>
            </a:r>
          </a:p>
        </p:txBody>
      </p:sp>
    </p:spTree>
    <p:extLst>
      <p:ext uri="{BB962C8B-B14F-4D97-AF65-F5344CB8AC3E}">
        <p14:creationId xmlns:p14="http://schemas.microsoft.com/office/powerpoint/2010/main" val="1786841968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10 000 hodin = minimálně 10 let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10 let při tréninku 20 hodin týdně (což lze realizovat s vrcholovými sportovci, kteří nedělají de facto nic jiného). </a:t>
            </a:r>
          </a:p>
          <a:p>
            <a:r>
              <a:rPr lang="cs-CZ" dirty="0"/>
              <a:t>Je to velká porce času a navíc, pokud tento trénink bude absolvován nesystémově, žádný mistr nebude. </a:t>
            </a:r>
          </a:p>
          <a:p>
            <a:r>
              <a:rPr lang="cs-CZ" dirty="0"/>
              <a:t>Tím, jak bychom měli v tréninku sportovce optimálně postupovat se zabývá pedagogicko-vědecký obor nazývaný </a:t>
            </a:r>
            <a:r>
              <a:rPr lang="cs-CZ" b="1" dirty="0"/>
              <a:t>Teorie sportovního tréninku</a:t>
            </a:r>
            <a:r>
              <a:rPr lang="cs-CZ" dirty="0"/>
              <a:t>. </a:t>
            </a:r>
          </a:p>
          <a:p>
            <a:r>
              <a:rPr lang="cs-CZ" dirty="0"/>
              <a:t>Tento obor na základě dlouhodobých výzkumů i shrnutí ověřených poznatků z praxe uvádí východiska, cíle i metody tréninku dětí a mládeže. </a:t>
            </a:r>
          </a:p>
          <a:p>
            <a:r>
              <a:rPr lang="cs-CZ" dirty="0"/>
              <a:t>Říká nám: </a:t>
            </a:r>
            <a:r>
              <a:rPr lang="cs-CZ" b="1" dirty="0"/>
              <a:t>CO, KDY, JAK a PROČ </a:t>
            </a:r>
            <a:r>
              <a:rPr lang="cs-CZ" dirty="0"/>
              <a:t>dělat. </a:t>
            </a:r>
          </a:p>
        </p:txBody>
      </p:sp>
    </p:spTree>
    <p:extLst>
      <p:ext uri="{BB962C8B-B14F-4D97-AF65-F5344CB8AC3E}">
        <p14:creationId xmlns:p14="http://schemas.microsoft.com/office/powerpoint/2010/main" val="3122994561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Etapy sportovního tréninku, sportovního vývoje (4)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Seznamovací etapa (</a:t>
            </a:r>
            <a:r>
              <a:rPr lang="cs-CZ" dirty="0" err="1"/>
              <a:t>předžákovské</a:t>
            </a:r>
            <a:r>
              <a:rPr lang="cs-CZ" dirty="0"/>
              <a:t> roky, 8-10 let)</a:t>
            </a:r>
          </a:p>
          <a:p>
            <a:r>
              <a:rPr lang="cs-CZ" dirty="0"/>
              <a:t>Etapa základního tréninku (žákovské roky, 10-14 let)</a:t>
            </a:r>
          </a:p>
          <a:p>
            <a:r>
              <a:rPr lang="cs-CZ" dirty="0"/>
              <a:t>Etapa specializovaného tréninku (dorostenecký, juniorský věk, 15-18 let) </a:t>
            </a:r>
          </a:p>
          <a:p>
            <a:r>
              <a:rPr lang="cs-CZ" dirty="0"/>
              <a:t>Etapa vrcholového tréninku (U23, dospělost, 19 a více let)</a:t>
            </a:r>
          </a:p>
        </p:txBody>
      </p:sp>
    </p:spTree>
    <p:extLst>
      <p:ext uri="{BB962C8B-B14F-4D97-AF65-F5344CB8AC3E}">
        <p14:creationId xmlns:p14="http://schemas.microsoft.com/office/powerpoint/2010/main" val="1322016541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DA568B4-06BE-42A6-A5B6-A0FC251DA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CC85BFE-0D03-41B5-87E4-5FA667FA5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AD5AB932-0E20-87D7-E422-33FCFEE0CE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5462"/>
          <a:stretch/>
        </p:blipFill>
        <p:spPr>
          <a:xfrm>
            <a:off x="20" y="10"/>
            <a:ext cx="12191980" cy="6857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084670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48FA233-30DB-4D0A-BF51-78D03F79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A71EF3ED-D0C5-49A3-BAA7-ED0F5CAAE3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08" r="-1" b="3574"/>
          <a:stretch/>
        </p:blipFill>
        <p:spPr>
          <a:xfrm>
            <a:off x="3059" y="10"/>
            <a:ext cx="12188941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2F45987A-3A2E-45FE-947D-464BBA890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944762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70A4BC4E-7438-4371-87CA-82EE1E321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74227" y="1122363"/>
            <a:ext cx="5536085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4600" dirty="0" err="1">
                <a:solidFill>
                  <a:srgbClr val="FFFFFF"/>
                </a:solidFill>
              </a:rPr>
              <a:t>Objem</a:t>
            </a:r>
            <a:r>
              <a:rPr lang="en-US" sz="4600" dirty="0">
                <a:solidFill>
                  <a:srgbClr val="FFFFFF"/>
                </a:solidFill>
              </a:rPr>
              <a:t>, </a:t>
            </a:r>
            <a:r>
              <a:rPr lang="en-US" sz="4600" dirty="0" err="1">
                <a:solidFill>
                  <a:srgbClr val="FFFFFF"/>
                </a:solidFill>
              </a:rPr>
              <a:t>intenzita</a:t>
            </a:r>
            <a:r>
              <a:rPr lang="en-US" sz="4600" dirty="0">
                <a:solidFill>
                  <a:srgbClr val="FFFFFF"/>
                </a:solidFill>
              </a:rPr>
              <a:t> a </a:t>
            </a:r>
            <a:r>
              <a:rPr lang="en-US" sz="4600" dirty="0" err="1">
                <a:solidFill>
                  <a:srgbClr val="FFFFFF"/>
                </a:solidFill>
              </a:rPr>
              <a:t>specificita</a:t>
            </a:r>
            <a:r>
              <a:rPr lang="en-US" sz="4600" dirty="0">
                <a:solidFill>
                  <a:srgbClr val="FFFFFF"/>
                </a:solidFill>
              </a:rPr>
              <a:t> </a:t>
            </a:r>
            <a:r>
              <a:rPr lang="en-US" sz="4600" dirty="0" err="1">
                <a:solidFill>
                  <a:srgbClr val="FFFFFF"/>
                </a:solidFill>
              </a:rPr>
              <a:t>zatížení</a:t>
            </a:r>
            <a:r>
              <a:rPr lang="en-US" sz="4600" dirty="0">
                <a:solidFill>
                  <a:srgbClr val="FFFFFF"/>
                </a:solidFill>
              </a:rPr>
              <a:t> se </a:t>
            </a:r>
            <a:r>
              <a:rPr lang="cs-CZ" sz="4600" dirty="0">
                <a:solidFill>
                  <a:srgbClr val="FFFFFF"/>
                </a:solidFill>
              </a:rPr>
              <a:t>navyšují</a:t>
            </a:r>
            <a:r>
              <a:rPr lang="en-US" sz="4600" dirty="0">
                <a:solidFill>
                  <a:srgbClr val="FFFFFF"/>
                </a:solidFill>
              </a:rPr>
              <a:t> </a:t>
            </a:r>
            <a:r>
              <a:rPr lang="en-US" sz="4600" dirty="0" err="1">
                <a:solidFill>
                  <a:srgbClr val="FFFFFF"/>
                </a:solidFill>
              </a:rPr>
              <a:t>postupně</a:t>
            </a:r>
            <a:r>
              <a:rPr lang="en-US" sz="4600" dirty="0">
                <a:solidFill>
                  <a:srgbClr val="FFFFFF"/>
                </a:solidFill>
              </a:rPr>
              <a:t> 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78779978-F1B9-4E8B-A4EF-28C72FBE5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3CC36E61-C478-4C2F-846E-EBA0DF57D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906195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66F9109B-1436-46E7-9422-73E9794362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5614" y="68982"/>
            <a:ext cx="11996124" cy="6689169"/>
          </a:xfrm>
        </p:spPr>
      </p:pic>
    </p:spTree>
    <p:extLst>
      <p:ext uri="{BB962C8B-B14F-4D97-AF65-F5344CB8AC3E}">
        <p14:creationId xmlns:p14="http://schemas.microsoft.com/office/powerpoint/2010/main" val="1649908039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940F66EA-0082-FA70-A94F-C94014209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60"/>
            <a:ext cx="5189964" cy="223792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100" dirty="0"/>
              <a:t>Etapa </a:t>
            </a:r>
            <a:r>
              <a:rPr lang="en-US" sz="5100" dirty="0" err="1"/>
              <a:t>seznamovací</a:t>
            </a:r>
            <a:br>
              <a:rPr lang="cs-CZ" sz="5100" dirty="0"/>
            </a:br>
            <a:r>
              <a:rPr lang="en-US" sz="5100" dirty="0"/>
              <a:t> </a:t>
            </a:r>
          </a:p>
        </p:txBody>
      </p:sp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DF8A4E76-D8C3-7DB1-FB58-8B6AFFC956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408254"/>
            <a:ext cx="5189963" cy="2470031"/>
          </a:xfrm>
        </p:spPr>
        <p:txBody>
          <a:bodyPr>
            <a:normAutofit/>
          </a:bodyPr>
          <a:lstStyle/>
          <a:p>
            <a:r>
              <a:rPr lang="cs-CZ" sz="2000" dirty="0"/>
              <a:t>8 – 10 let </a:t>
            </a:r>
          </a:p>
          <a:p>
            <a:r>
              <a:rPr lang="cs-CZ" sz="2000" dirty="0" err="1"/>
              <a:t>Předžákovský</a:t>
            </a:r>
            <a:r>
              <a:rPr lang="cs-CZ" sz="2000" dirty="0"/>
              <a:t> věk </a:t>
            </a:r>
          </a:p>
          <a:p>
            <a:endParaRPr lang="en-US" sz="2000" dirty="0"/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3724B8DA-B339-2FF2-B332-23BA6FEE56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2451" b="24199"/>
          <a:stretch/>
        </p:blipFill>
        <p:spPr>
          <a:xfrm>
            <a:off x="6280340" y="489856"/>
            <a:ext cx="5349331" cy="5878282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BE13636-D998-4A75-8C1B-EDBD9E57D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672E4D5-7CCB-4D76-86FF-83359027D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6296098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2601" y="865128"/>
            <a:ext cx="5613398" cy="5261895"/>
          </a:xfrm>
        </p:spPr>
        <p:txBody>
          <a:bodyPr anchor="ctr">
            <a:normAutofit/>
          </a:bodyPr>
          <a:lstStyle/>
          <a:p>
            <a:r>
              <a:rPr lang="cs-CZ" dirty="0"/>
              <a:t>Seznamovací etapa – cíle</a:t>
            </a:r>
          </a:p>
        </p:txBody>
      </p:sp>
      <p:cxnSp>
        <p:nvCxnSpPr>
          <p:cNvPr id="18" name="Straight Connector 10">
            <a:extLst>
              <a:ext uri="{FF2B5EF4-FFF2-40B4-BE49-F238E27FC236}">
                <a16:creationId xmlns:a16="http://schemas.microsoft.com/office/drawing/2014/main" id="{671B74E7-4838-4A57-A093-7ECD0A0CF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2">
            <a:extLst>
              <a:ext uri="{FF2B5EF4-FFF2-40B4-BE49-F238E27FC236}">
                <a16:creationId xmlns:a16="http://schemas.microsoft.com/office/drawing/2014/main" id="{164B30CE-C2B6-406B-921A-5A1BAAD877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20" name="Zástupný symbol pro obsah 2">
            <a:extLst>
              <a:ext uri="{FF2B5EF4-FFF2-40B4-BE49-F238E27FC236}">
                <a16:creationId xmlns:a16="http://schemas.microsoft.com/office/drawing/2014/main" id="{9D4C66E9-8AAB-8535-83FE-9CB742566B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5570074"/>
              </p:ext>
            </p:extLst>
          </p:nvPr>
        </p:nvGraphicFramePr>
        <p:xfrm>
          <a:off x="6165356" y="865127"/>
          <a:ext cx="5464315" cy="5261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7271916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2601" y="976160"/>
            <a:ext cx="5189964" cy="22379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5600"/>
              <a:t>Seznamovací etapa – metody</a:t>
            </a:r>
          </a:p>
        </p:txBody>
      </p:sp>
      <p:pic>
        <p:nvPicPr>
          <p:cNvPr id="6" name="Obrázek 5">
            <a:extLst>
              <a:ext uri="{FF2B5EF4-FFF2-40B4-BE49-F238E27FC236}">
                <a16:creationId xmlns:a16="http://schemas.microsoft.com/office/drawing/2014/main" id="{081046EE-8A04-E72A-B052-10DF3EB321D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2268" r="-1" b="15315"/>
          <a:stretch/>
        </p:blipFill>
        <p:spPr>
          <a:xfrm>
            <a:off x="6280340" y="489856"/>
            <a:ext cx="5349331" cy="5878282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BE13636-D998-4A75-8C1B-EDBD9E57D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672E4D5-7CCB-4D76-86FF-83359027D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Zástupný symbol pro obsah 2">
            <a:extLst>
              <a:ext uri="{FF2B5EF4-FFF2-40B4-BE49-F238E27FC236}">
                <a16:creationId xmlns:a16="http://schemas.microsoft.com/office/drawing/2014/main" id="{BB6C0DD3-028E-71DF-EF83-DA0534BFC4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0398508"/>
              </p:ext>
            </p:extLst>
          </p:nvPr>
        </p:nvGraphicFramePr>
        <p:xfrm>
          <a:off x="482600" y="3408254"/>
          <a:ext cx="5189963" cy="24700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74638575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2601" y="976160"/>
            <a:ext cx="5189964" cy="22379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5100"/>
              <a:t>Seznamovací etapa – důvody (PROČ)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2600" y="3408254"/>
            <a:ext cx="5189963" cy="247003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1700"/>
              <a:t>Dítě nepřetížit. </a:t>
            </a:r>
          </a:p>
          <a:p>
            <a:pPr>
              <a:lnSpc>
                <a:spcPct val="90000"/>
              </a:lnSpc>
            </a:pPr>
            <a:r>
              <a:rPr lang="cs-CZ" sz="1700"/>
              <a:t>U dítěte vytvořit </a:t>
            </a:r>
            <a:r>
              <a:rPr lang="cs-CZ" sz="1700" b="1"/>
              <a:t>pohybový základ</a:t>
            </a:r>
            <a:r>
              <a:rPr lang="cs-CZ" sz="1700"/>
              <a:t>, </a:t>
            </a:r>
            <a:r>
              <a:rPr lang="cs-CZ" sz="1700" b="1"/>
              <a:t>pohybovou gramotnost</a:t>
            </a:r>
            <a:r>
              <a:rPr lang="cs-CZ" sz="1700"/>
              <a:t> = jedná se o pohybocit a polohocit, tedy o obecnou šikovnost, pohybové cítění, koordinaci. Ta je nesmírně důležitým předpokladem pro úspěch v následujících etapách sportovního vývoje. </a:t>
            </a:r>
          </a:p>
          <a:p>
            <a:pPr>
              <a:lnSpc>
                <a:spcPct val="90000"/>
              </a:lnSpc>
            </a:pPr>
            <a:r>
              <a:rPr lang="cs-CZ" sz="1700"/>
              <a:t>Vytvořit vztah ke sportu obecně. </a:t>
            </a:r>
          </a:p>
          <a:p>
            <a:pPr>
              <a:lnSpc>
                <a:spcPct val="90000"/>
              </a:lnSpc>
            </a:pPr>
            <a:r>
              <a:rPr lang="cs-CZ" sz="1700"/>
              <a:t>V žádném případě nehrotit výsledky. </a:t>
            </a:r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id="{5AE1B0F7-868E-D1A4-7A19-5B97DB084E9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17881" r="13867" b="-1"/>
          <a:stretch/>
        </p:blipFill>
        <p:spPr>
          <a:xfrm>
            <a:off x="6280340" y="489856"/>
            <a:ext cx="5349331" cy="5878282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BE13636-D998-4A75-8C1B-EDBD9E57D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672E4D5-7CCB-4D76-86FF-83359027D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3480479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2601" y="976160"/>
            <a:ext cx="5189964" cy="2237925"/>
          </a:xfrm>
        </p:spPr>
        <p:txBody>
          <a:bodyPr>
            <a:normAutofit/>
          </a:bodyPr>
          <a:lstStyle/>
          <a:p>
            <a:r>
              <a:rPr lang="cs-CZ" dirty="0"/>
              <a:t>Pedagogika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2600" y="3408254"/>
            <a:ext cx="5189963" cy="247003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1700"/>
              <a:t>Vytvářet návyk na </a:t>
            </a:r>
            <a:r>
              <a:rPr lang="cs-CZ" sz="1700" b="1"/>
              <a:t>pravidelnost</a:t>
            </a:r>
            <a:r>
              <a:rPr lang="cs-CZ" sz="1700"/>
              <a:t>. </a:t>
            </a:r>
          </a:p>
          <a:p>
            <a:pPr>
              <a:lnSpc>
                <a:spcPct val="90000"/>
              </a:lnSpc>
            </a:pPr>
            <a:r>
              <a:rPr lang="cs-CZ" sz="1700"/>
              <a:t>Děti chválit, nekritizovat je osobně (případně konstruktivně). </a:t>
            </a:r>
          </a:p>
          <a:p>
            <a:pPr>
              <a:lnSpc>
                <a:spcPct val="90000"/>
              </a:lnSpc>
            </a:pPr>
            <a:r>
              <a:rPr lang="cs-CZ" sz="1700"/>
              <a:t>Neuplácet, nevolit prvoplánově vnější motivaci. </a:t>
            </a:r>
          </a:p>
          <a:p>
            <a:pPr>
              <a:lnSpc>
                <a:spcPct val="90000"/>
              </a:lnSpc>
            </a:pPr>
            <a:r>
              <a:rPr lang="cs-CZ" sz="1700" b="1"/>
              <a:t>Pestrost</a:t>
            </a:r>
            <a:r>
              <a:rPr lang="cs-CZ" sz="1700"/>
              <a:t> aktivit, </a:t>
            </a:r>
            <a:r>
              <a:rPr lang="cs-CZ" sz="1700" b="1"/>
              <a:t>dobrodružnost.</a:t>
            </a:r>
            <a:r>
              <a:rPr lang="cs-CZ" sz="1700"/>
              <a:t> </a:t>
            </a:r>
          </a:p>
          <a:p>
            <a:pPr>
              <a:lnSpc>
                <a:spcPct val="90000"/>
              </a:lnSpc>
            </a:pPr>
            <a:r>
              <a:rPr lang="cs-CZ" sz="1700"/>
              <a:t>Vytvořit partu. </a:t>
            </a:r>
            <a:r>
              <a:rPr lang="cs-CZ" sz="1700" b="1"/>
              <a:t>Inkluzivní přístup</a:t>
            </a:r>
            <a:r>
              <a:rPr lang="cs-CZ" sz="1700"/>
              <a:t>. </a:t>
            </a:r>
          </a:p>
          <a:p>
            <a:pPr>
              <a:lnSpc>
                <a:spcPct val="90000"/>
              </a:lnSpc>
            </a:pPr>
            <a:r>
              <a:rPr lang="cs-CZ" sz="1700"/>
              <a:t>Turistika, sjíždění řek, objevování. </a:t>
            </a:r>
          </a:p>
          <a:p>
            <a:pPr>
              <a:lnSpc>
                <a:spcPct val="90000"/>
              </a:lnSpc>
            </a:pPr>
            <a:endParaRPr lang="cs-CZ" sz="1700"/>
          </a:p>
          <a:p>
            <a:pPr>
              <a:lnSpc>
                <a:spcPct val="90000"/>
              </a:lnSpc>
            </a:pPr>
            <a:endParaRPr lang="cs-CZ" sz="1700"/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id="{31E9DABD-5493-48FB-B4D1-D4D7FBEA27F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22976" r="16281"/>
          <a:stretch/>
        </p:blipFill>
        <p:spPr>
          <a:xfrm>
            <a:off x="6280340" y="489856"/>
            <a:ext cx="5349331" cy="5878282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BE13636-D998-4A75-8C1B-EDBD9E57D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672E4D5-7CCB-4D76-86FF-83359027D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7920927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48FA233-30DB-4D0A-BF51-78D03F79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4D0EE25A-E306-CC72-D0D1-2A94E277A9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/>
          </a:blip>
          <a:srcRect t="8753" r="-1" b="6955"/>
          <a:stretch/>
        </p:blipFill>
        <p:spPr>
          <a:xfrm>
            <a:off x="1530" y="10"/>
            <a:ext cx="12188941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233B4D5-2565-4CC0-A9B1-C9EA9E9DE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1B8B450C-4023-052A-A960-FF2780F32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122363"/>
            <a:ext cx="5638801" cy="238760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dirty="0">
                <a:solidFill>
                  <a:srgbClr val="FFFFFF"/>
                </a:solidFill>
              </a:rPr>
              <a:t>Etapa </a:t>
            </a:r>
            <a:r>
              <a:rPr lang="en-US" dirty="0" err="1">
                <a:solidFill>
                  <a:srgbClr val="FFFFFF"/>
                </a:solidFill>
              </a:rPr>
              <a:t>základní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přípravy</a:t>
            </a:r>
            <a:r>
              <a:rPr lang="cs-CZ" dirty="0">
                <a:solidFill>
                  <a:srgbClr val="FFFFFF"/>
                </a:solidFill>
              </a:rPr>
              <a:t> (11 – 14 let)</a:t>
            </a:r>
            <a:r>
              <a:rPr lang="en-US" dirty="0">
                <a:solidFill>
                  <a:srgbClr val="FFFFFF"/>
                </a:solidFill>
              </a:rPr>
              <a:t> 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D02D326-F829-4915-A540-3A4D5ADFC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528E080-CC35-4F6C-9D3C-949904DC4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9834364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6"/>
            <a:ext cx="11147071" cy="147664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2601" y="721946"/>
            <a:ext cx="10813250" cy="10221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/>
              <a:t>Etapa základní přípravy – cíle</a:t>
            </a:r>
            <a:endParaRPr lang="cs-CZ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2CDD0E7-BDD6-41F4-8AAB-088A2E8D0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Obrázek 4">
            <a:extLst>
              <a:ext uri="{FF2B5EF4-FFF2-40B4-BE49-F238E27FC236}">
                <a16:creationId xmlns:a16="http://schemas.microsoft.com/office/drawing/2014/main" id="{49F72C73-5247-AA3E-3BCE-F40531BF46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r="15899" b="-2"/>
          <a:stretch/>
        </p:blipFill>
        <p:spPr>
          <a:xfrm>
            <a:off x="481007" y="1993515"/>
            <a:ext cx="5511628" cy="4374624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199351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16171" y="2247497"/>
            <a:ext cx="5394141" cy="3888557"/>
          </a:xfrm>
        </p:spPr>
        <p:txBody>
          <a:bodyPr anchor="ctr">
            <a:normAutofit/>
          </a:bodyPr>
          <a:lstStyle/>
          <a:p>
            <a:r>
              <a:rPr lang="cs-CZ" sz="2000" dirty="0"/>
              <a:t>Hlavním cílem je </a:t>
            </a:r>
            <a:r>
              <a:rPr lang="cs-CZ" sz="2000" b="1" dirty="0"/>
              <a:t>vytvoření pohybového základu</a:t>
            </a:r>
            <a:r>
              <a:rPr lang="cs-CZ" sz="2000" dirty="0"/>
              <a:t>, pohybové gramotnosti a </a:t>
            </a:r>
            <a:r>
              <a:rPr lang="cs-CZ" sz="2000" b="1" dirty="0"/>
              <a:t>TECHNIKY</a:t>
            </a:r>
            <a:r>
              <a:rPr lang="cs-CZ" sz="2000" dirty="0"/>
              <a:t>. </a:t>
            </a:r>
          </a:p>
          <a:p>
            <a:r>
              <a:rPr lang="cs-CZ" sz="2000" dirty="0"/>
              <a:t>Sledujeme držení těla. </a:t>
            </a:r>
          </a:p>
          <a:p>
            <a:r>
              <a:rPr lang="cs-CZ" sz="2000" b="1" dirty="0"/>
              <a:t>Upevňovat pozitivní vazbu ke sportu</a:t>
            </a:r>
            <a:r>
              <a:rPr lang="cs-CZ" sz="2000" dirty="0"/>
              <a:t>.  </a:t>
            </a:r>
          </a:p>
          <a:p>
            <a:r>
              <a:rPr lang="cs-CZ" sz="2000" b="1" dirty="0"/>
              <a:t>Zdravý vývoj </a:t>
            </a:r>
            <a:r>
              <a:rPr lang="cs-CZ" sz="2000" dirty="0"/>
              <a:t>a </a:t>
            </a:r>
            <a:r>
              <a:rPr lang="cs-CZ" sz="2000" b="1" dirty="0"/>
              <a:t>držení těla</a:t>
            </a:r>
            <a:r>
              <a:rPr lang="cs-CZ" sz="2000" dirty="0"/>
              <a:t>. </a:t>
            </a:r>
          </a:p>
          <a:p>
            <a:r>
              <a:rPr lang="cs-CZ" sz="2000" b="1" dirty="0"/>
              <a:t>Pohybový rozvoj využívající zlatého období motorického učení</a:t>
            </a:r>
            <a:r>
              <a:rPr lang="cs-CZ" sz="2000" dirty="0"/>
              <a:t>. </a:t>
            </a:r>
          </a:p>
          <a:p>
            <a:endParaRPr lang="cs-CZ" sz="2000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58B45F5-E162-4AF7-9E46-A4290969B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6090865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09" y="489853"/>
            <a:ext cx="6186871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2601" y="976152"/>
            <a:ext cx="5613399" cy="5024920"/>
          </a:xfrm>
        </p:spPr>
        <p:txBody>
          <a:bodyPr anchor="ctr">
            <a:normAutofit/>
          </a:bodyPr>
          <a:lstStyle/>
          <a:p>
            <a:r>
              <a:rPr lang="cs-CZ" dirty="0"/>
              <a:t>Etapa základní přípravy – metody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14F7EC0-B8AC-4E93-A415-71AF71B12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4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997624" y="976158"/>
            <a:ext cx="4440589" cy="5024931"/>
          </a:xfrm>
        </p:spPr>
        <p:txBody>
          <a:bodyPr anchor="ctr">
            <a:normAutofit/>
          </a:bodyPr>
          <a:lstStyle/>
          <a:p>
            <a:r>
              <a:rPr lang="cs-CZ" sz="2000" dirty="0"/>
              <a:t>Trénink by se měl odehrávat již </a:t>
            </a:r>
            <a:r>
              <a:rPr lang="cs-CZ" sz="2000" b="1" dirty="0"/>
              <a:t>5x týdně</a:t>
            </a:r>
            <a:r>
              <a:rPr lang="cs-CZ" sz="2000" dirty="0"/>
              <a:t>. </a:t>
            </a:r>
          </a:p>
          <a:p>
            <a:r>
              <a:rPr lang="cs-CZ" sz="2000" dirty="0"/>
              <a:t>Trénink na vodě probíhá dominantně od jara (březen) do podzimu (říjen, listopad). </a:t>
            </a:r>
          </a:p>
          <a:p>
            <a:r>
              <a:rPr lang="cs-CZ" sz="2000" dirty="0"/>
              <a:t>V zimní přípravě bychom se měli zaměřit na suchou přípravu a vytvářet obecné pohybové předpoklady (plavání, gymnastika, hry, běh, běžky apod.). </a:t>
            </a:r>
          </a:p>
          <a:p>
            <a:r>
              <a:rPr lang="cs-CZ" sz="2000" dirty="0"/>
              <a:t>Děti by se měly seznámit s širokou paletou sportovních disciplín – tím je rozvíjena jejich </a:t>
            </a:r>
            <a:r>
              <a:rPr lang="cs-CZ" sz="2000" b="1" dirty="0"/>
              <a:t>koordinace</a:t>
            </a:r>
            <a:r>
              <a:rPr lang="cs-CZ" sz="2000" dirty="0"/>
              <a:t>. </a:t>
            </a:r>
          </a:p>
          <a:p>
            <a:endParaRPr lang="cs-CZ" sz="200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6F0AD64-835F-42E2-B4C7-47A77348A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1501186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9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817122D2-BB2D-4B36-B08B-97BD4F873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3143" y="976160"/>
            <a:ext cx="5526527" cy="2237925"/>
          </a:xfrm>
        </p:spPr>
        <p:txBody>
          <a:bodyPr>
            <a:normAutofit/>
          </a:bodyPr>
          <a:lstStyle/>
          <a:p>
            <a:r>
              <a:rPr lang="cs-CZ" dirty="0"/>
              <a:t>Koordinace </a:t>
            </a:r>
          </a:p>
        </p:txBody>
      </p:sp>
      <p:cxnSp>
        <p:nvCxnSpPr>
          <p:cNvPr id="17" name="Straight Connector 11">
            <a:extLst>
              <a:ext uri="{FF2B5EF4-FFF2-40B4-BE49-F238E27FC236}">
                <a16:creationId xmlns:a16="http://schemas.microsoft.com/office/drawing/2014/main" id="{5971AF9D-C565-4DF8-BDC9-EE1451B02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Obrázek 4">
            <a:extLst>
              <a:ext uri="{FF2B5EF4-FFF2-40B4-BE49-F238E27FC236}">
                <a16:creationId xmlns:a16="http://schemas.microsoft.com/office/drawing/2014/main" id="{8E331EE4-E5B5-CB55-8C8C-C34B61A7CC1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192082" y="659194"/>
            <a:ext cx="3683710" cy="5539414"/>
          </a:xfrm>
          <a:prstGeom prst="rect">
            <a:avLst/>
          </a:prstGeom>
        </p:spPr>
      </p:pic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2DB2D0C-E6E8-CF35-4786-AF30FDD427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3145" y="3408254"/>
            <a:ext cx="5526526" cy="247003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1900"/>
              <a:t>- Vědomě řízené pohybové aktivity (jóga, gymnastika, Pilates, Tai-chi apod.)  </a:t>
            </a:r>
          </a:p>
          <a:p>
            <a:pPr>
              <a:lnSpc>
                <a:spcPct val="90000"/>
              </a:lnSpc>
            </a:pPr>
            <a:r>
              <a:rPr lang="cs-CZ" sz="1900"/>
              <a:t>- Různorodé pohybové aktivity, učení se specifickým dovednostem v těchto aktivitách (sportovní hry, běh na lyžích, plavání) </a:t>
            </a:r>
          </a:p>
          <a:p>
            <a:pPr>
              <a:lnSpc>
                <a:spcPct val="90000"/>
              </a:lnSpc>
            </a:pPr>
            <a:r>
              <a:rPr lang="cs-CZ" sz="1900"/>
              <a:t>- Speciální psychomotorické tréninkové jednotky (balanční cvičení, žonglování, jízda na jednokolce, slackline atd.) </a:t>
            </a:r>
          </a:p>
        </p:txBody>
      </p:sp>
      <p:cxnSp>
        <p:nvCxnSpPr>
          <p:cNvPr id="18" name="Straight Connector 13">
            <a:extLst>
              <a:ext uri="{FF2B5EF4-FFF2-40B4-BE49-F238E27FC236}">
                <a16:creationId xmlns:a16="http://schemas.microsoft.com/office/drawing/2014/main" id="{E1661F5C-3018-4F57-B263-B9267D4DE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2278366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09" y="489853"/>
            <a:ext cx="6186871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2601" y="976152"/>
            <a:ext cx="5613399" cy="5024920"/>
          </a:xfrm>
        </p:spPr>
        <p:txBody>
          <a:bodyPr anchor="ctr">
            <a:normAutofit/>
          </a:bodyPr>
          <a:lstStyle/>
          <a:p>
            <a:r>
              <a:rPr lang="cs-CZ" dirty="0"/>
              <a:t>Etapa základní přípravy – metody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14F7EC0-B8AC-4E93-A415-71AF71B12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4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997624" y="976158"/>
            <a:ext cx="4440589" cy="502493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s-CZ" sz="1900"/>
              <a:t>Letní trénink na vodě by měl být doplněn o přiměřenou suchou přípravu. Začíná </a:t>
            </a:r>
            <a:r>
              <a:rPr lang="cs-CZ" sz="1900" b="1"/>
              <a:t>základní kondiční trénink</a:t>
            </a:r>
            <a:r>
              <a:rPr lang="cs-CZ" sz="1900"/>
              <a:t>. </a:t>
            </a:r>
          </a:p>
          <a:p>
            <a:pPr>
              <a:lnSpc>
                <a:spcPct val="90000"/>
              </a:lnSpc>
            </a:pPr>
            <a:r>
              <a:rPr lang="cs-CZ" sz="1900"/>
              <a:t>Je nutné sledovat </a:t>
            </a:r>
            <a:r>
              <a:rPr lang="cs-CZ" sz="1900" b="1"/>
              <a:t>držení těla </a:t>
            </a:r>
            <a:r>
              <a:rPr lang="cs-CZ" sz="1900"/>
              <a:t>a </a:t>
            </a:r>
            <a:r>
              <a:rPr lang="cs-CZ" sz="1900" b="1"/>
              <a:t>zabránit svalovým dysbalancím</a:t>
            </a:r>
            <a:r>
              <a:rPr lang="cs-CZ" sz="1900"/>
              <a:t>. </a:t>
            </a:r>
          </a:p>
          <a:p>
            <a:pPr>
              <a:lnSpc>
                <a:spcPct val="90000"/>
              </a:lnSpc>
            </a:pPr>
            <a:r>
              <a:rPr lang="cs-CZ" sz="1900"/>
              <a:t>Proto doplnit o </a:t>
            </a:r>
            <a:r>
              <a:rPr lang="cs-CZ" sz="1900" b="1"/>
              <a:t>strečink</a:t>
            </a:r>
            <a:r>
              <a:rPr lang="cs-CZ" sz="1900"/>
              <a:t>, </a:t>
            </a:r>
            <a:r>
              <a:rPr lang="cs-CZ" sz="1900" b="1"/>
              <a:t>kompenzaci</a:t>
            </a:r>
            <a:r>
              <a:rPr lang="cs-CZ" sz="1900"/>
              <a:t> a </a:t>
            </a:r>
            <a:r>
              <a:rPr lang="cs-CZ" sz="1900" b="1"/>
              <a:t>základní gymnastické posilování s vlastní váhou </a:t>
            </a:r>
            <a:r>
              <a:rPr lang="cs-CZ" sz="1900"/>
              <a:t>i </a:t>
            </a:r>
            <a:r>
              <a:rPr lang="cs-CZ" sz="1900" b="1"/>
              <a:t>aerobní trénink</a:t>
            </a:r>
            <a:r>
              <a:rPr lang="cs-CZ" sz="1900"/>
              <a:t>. </a:t>
            </a:r>
          </a:p>
          <a:p>
            <a:pPr>
              <a:lnSpc>
                <a:spcPct val="90000"/>
              </a:lnSpc>
            </a:pPr>
            <a:r>
              <a:rPr lang="cs-CZ" sz="1900"/>
              <a:t>Ideální varianta: po tréninku na vodě jít ještě na 30 – 40 minut něco dělat – protahovat se, cvičit, jít hrát hru, při které se děti zadýchají a nebo se jít proběhnout. </a:t>
            </a:r>
          </a:p>
          <a:p>
            <a:pPr>
              <a:lnSpc>
                <a:spcPct val="90000"/>
              </a:lnSpc>
            </a:pPr>
            <a:r>
              <a:rPr lang="cs-CZ" sz="1900"/>
              <a:t>Trénink na vodě je třeba zkrátka doplňovat i v létě, jinak děti pohybově zakrní.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6F0AD64-835F-42E2-B4C7-47A77348A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3372597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22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24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6"/>
            <a:ext cx="11147071" cy="147664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2601" y="721946"/>
            <a:ext cx="10813250" cy="10221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4100"/>
              <a:t>Kondiční trénink v etapě základního tréninku </a:t>
            </a:r>
          </a:p>
        </p:txBody>
      </p:sp>
      <p:cxnSp>
        <p:nvCxnSpPr>
          <p:cNvPr id="34" name="Straight Connector 26">
            <a:extLst>
              <a:ext uri="{FF2B5EF4-FFF2-40B4-BE49-F238E27FC236}">
                <a16:creationId xmlns:a16="http://schemas.microsoft.com/office/drawing/2014/main" id="{22CDD0E7-BDD6-41F4-8AAB-088A2E8D0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Obrázek 4">
            <a:extLst>
              <a:ext uri="{FF2B5EF4-FFF2-40B4-BE49-F238E27FC236}">
                <a16:creationId xmlns:a16="http://schemas.microsoft.com/office/drawing/2014/main" id="{FD77290D-2EA7-B19B-B87E-058A2C1A141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5602" r="10298" b="-2"/>
          <a:stretch/>
        </p:blipFill>
        <p:spPr>
          <a:xfrm>
            <a:off x="481007" y="1993515"/>
            <a:ext cx="5511628" cy="4374624"/>
          </a:xfrm>
          <a:prstGeom prst="rect">
            <a:avLst/>
          </a:prstGeom>
        </p:spPr>
      </p:pic>
      <p:cxnSp>
        <p:nvCxnSpPr>
          <p:cNvPr id="35" name="Straight Connector 28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199351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16171" y="2247497"/>
            <a:ext cx="5394141" cy="388855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s-CZ" sz="1900" b="1" dirty="0"/>
              <a:t>Strečink a posilování </a:t>
            </a:r>
            <a:r>
              <a:rPr lang="cs-CZ" sz="1900" dirty="0"/>
              <a:t>by mělo být jednoznačně zaměřeno:</a:t>
            </a:r>
          </a:p>
          <a:p>
            <a:pPr marL="514350" indent="-514350">
              <a:lnSpc>
                <a:spcPct val="90000"/>
              </a:lnSpc>
              <a:buAutoNum type="arabicPeriod"/>
            </a:pPr>
            <a:r>
              <a:rPr lang="cs-CZ" sz="1900" dirty="0"/>
              <a:t>na prevenci svalových dysbalancí,</a:t>
            </a:r>
          </a:p>
          <a:p>
            <a:pPr marL="514350" indent="-514350">
              <a:lnSpc>
                <a:spcPct val="90000"/>
              </a:lnSpc>
              <a:buAutoNum type="arabicPeriod"/>
            </a:pPr>
            <a:r>
              <a:rPr lang="cs-CZ" sz="1900" dirty="0"/>
              <a:t>správné držení těla,</a:t>
            </a:r>
          </a:p>
          <a:p>
            <a:pPr marL="514350" indent="-514350">
              <a:lnSpc>
                <a:spcPct val="90000"/>
              </a:lnSpc>
              <a:buAutoNum type="arabicPeriod"/>
            </a:pPr>
            <a:r>
              <a:rPr lang="cs-CZ" sz="1900" dirty="0"/>
              <a:t>základní (funkční) sílu nutnou ke správné technice na vodě. </a:t>
            </a:r>
          </a:p>
          <a:p>
            <a:pPr>
              <a:lnSpc>
                <a:spcPct val="90000"/>
              </a:lnSpc>
            </a:pPr>
            <a:r>
              <a:rPr lang="cs-CZ" sz="1900" b="1" dirty="0"/>
              <a:t>Aerobní trénink </a:t>
            </a:r>
            <a:r>
              <a:rPr lang="cs-CZ" sz="1900" dirty="0"/>
              <a:t>by měl vytvořit základní funkční kapacitu k dlouhodobému tréninku na vodě. Měl by vytvořit základní obecnou vytrvalost. </a:t>
            </a:r>
          </a:p>
          <a:p>
            <a:pPr>
              <a:lnSpc>
                <a:spcPct val="90000"/>
              </a:lnSpc>
            </a:pPr>
            <a:r>
              <a:rPr lang="cs-CZ" sz="1900" dirty="0"/>
              <a:t>Rozvíjet </a:t>
            </a:r>
            <a:r>
              <a:rPr lang="cs-CZ" sz="1900" b="1" dirty="0"/>
              <a:t>rychlost </a:t>
            </a:r>
            <a:r>
              <a:rPr lang="cs-CZ" sz="1900" dirty="0"/>
              <a:t>a</a:t>
            </a:r>
            <a:r>
              <a:rPr lang="cs-CZ" sz="1900" b="1" dirty="0"/>
              <a:t> výbušnost</a:t>
            </a:r>
            <a:r>
              <a:rPr lang="cs-CZ" sz="1900" dirty="0"/>
              <a:t>! A to zejména na suchu. 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B58B45F5-E162-4AF7-9E46-A4290969B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0342672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Příklad tréninkové jednotky I.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Tx/>
              <a:buChar char="-"/>
            </a:pPr>
            <a:r>
              <a:rPr lang="cs-CZ" dirty="0"/>
              <a:t>Rozcvička (10 minut) – zahřátí lehkým klusem, mobilizace kloubů a krátká tonizace. </a:t>
            </a:r>
          </a:p>
          <a:p>
            <a:pPr>
              <a:buFontTx/>
              <a:buChar char="-"/>
            </a:pPr>
            <a:r>
              <a:rPr lang="cs-CZ" dirty="0"/>
              <a:t>Voda – technika (60 minut): </a:t>
            </a:r>
          </a:p>
          <a:p>
            <a:r>
              <a:rPr lang="cs-CZ" dirty="0"/>
              <a:t>	- záběrová abeceda </a:t>
            </a:r>
          </a:p>
          <a:p>
            <a:r>
              <a:rPr lang="cs-CZ" dirty="0"/>
              <a:t>	- technika na brankách a tekoucí vodě </a:t>
            </a:r>
          </a:p>
          <a:p>
            <a:r>
              <a:rPr lang="cs-CZ" dirty="0"/>
              <a:t>	- </a:t>
            </a:r>
            <a:r>
              <a:rPr lang="cs-CZ" dirty="0" err="1"/>
              <a:t>vypádlování</a:t>
            </a:r>
            <a:r>
              <a:rPr lang="cs-CZ" dirty="0"/>
              <a:t> </a:t>
            </a:r>
          </a:p>
          <a:p>
            <a:pPr>
              <a:buFontTx/>
              <a:buChar char="-"/>
            </a:pPr>
            <a:r>
              <a:rPr lang="cs-CZ" dirty="0"/>
              <a:t>Posilování a </a:t>
            </a:r>
            <a:r>
              <a:rPr lang="cs-CZ" dirty="0" err="1"/>
              <a:t>strečing</a:t>
            </a:r>
            <a:r>
              <a:rPr lang="cs-CZ" dirty="0"/>
              <a:t> (20/10 minut): </a:t>
            </a:r>
          </a:p>
          <a:p>
            <a:r>
              <a:rPr lang="cs-CZ" dirty="0"/>
              <a:t>	- kruhový trénink základních cviků s důrazem na správné provedení </a:t>
            </a:r>
          </a:p>
          <a:p>
            <a:r>
              <a:rPr lang="cs-CZ" dirty="0"/>
              <a:t>	- pomalé, klidné protažení svalových skupin náchylných ke zkracování </a:t>
            </a:r>
          </a:p>
        </p:txBody>
      </p:sp>
    </p:spTree>
    <p:extLst>
      <p:ext uri="{BB962C8B-B14F-4D97-AF65-F5344CB8AC3E}">
        <p14:creationId xmlns:p14="http://schemas.microsoft.com/office/powerpoint/2010/main" val="3480568649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Příklad tréninkové jednotky II.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Tx/>
              <a:buChar char="-"/>
            </a:pPr>
            <a:r>
              <a:rPr lang="cs-CZ" dirty="0"/>
              <a:t>Rozcvička 10´- zahřátí, mobilizace, krátká tonizace. </a:t>
            </a:r>
          </a:p>
          <a:p>
            <a:pPr>
              <a:buFontTx/>
              <a:buChar char="-"/>
            </a:pPr>
            <a:r>
              <a:rPr lang="cs-CZ" dirty="0"/>
              <a:t>Voda – technika a rychlost (60 minut):</a:t>
            </a:r>
          </a:p>
          <a:p>
            <a:r>
              <a:rPr lang="cs-CZ" dirty="0"/>
              <a:t>	- rychlost v základních dovednostech 	(sprinty, sprinty s točením apod.) </a:t>
            </a:r>
          </a:p>
          <a:p>
            <a:r>
              <a:rPr lang="cs-CZ" dirty="0"/>
              <a:t>	- technika na brankách a tekoucí vodě </a:t>
            </a:r>
          </a:p>
          <a:p>
            <a:r>
              <a:rPr lang="cs-CZ" dirty="0"/>
              <a:t>	- vyjetí </a:t>
            </a:r>
          </a:p>
          <a:p>
            <a:pPr>
              <a:buFontTx/>
              <a:buChar char="-"/>
            </a:pPr>
            <a:r>
              <a:rPr lang="cs-CZ" dirty="0"/>
              <a:t>Aerobní trénink (20 až 30 minut běhu).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1396257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9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11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s-CZ" sz="5600" dirty="0"/>
              <a:t>Ukázka týdenního plánu: </a:t>
            </a:r>
            <a:br>
              <a:rPr lang="cs-CZ" sz="5600" dirty="0"/>
            </a:br>
            <a:r>
              <a:rPr lang="cs-CZ" sz="5600" dirty="0"/>
              <a:t>základní trénink (zima)</a:t>
            </a:r>
          </a:p>
        </p:txBody>
      </p:sp>
      <p:cxnSp>
        <p:nvCxnSpPr>
          <p:cNvPr id="22" name="Straight Connector 13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15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9729547"/>
              </p:ext>
            </p:extLst>
          </p:nvPr>
        </p:nvGraphicFramePr>
        <p:xfrm>
          <a:off x="4796496" y="658943"/>
          <a:ext cx="6833175" cy="55401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331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85588">
                <a:tc>
                  <a:txBody>
                    <a:bodyPr/>
                    <a:lstStyle/>
                    <a:p>
                      <a:r>
                        <a:rPr lang="cs-CZ" sz="2200"/>
                        <a:t>Týdenní</a:t>
                      </a:r>
                      <a:r>
                        <a:rPr lang="cs-CZ" sz="2200" baseline="0"/>
                        <a:t> tréninkový plán (zimní příprava) </a:t>
                      </a:r>
                      <a:endParaRPr lang="cs-CZ" sz="2200"/>
                    </a:p>
                  </a:txBody>
                  <a:tcPr marL="110361" marR="110361" marT="55180" marB="5518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16671">
                <a:tc>
                  <a:txBody>
                    <a:bodyPr/>
                    <a:lstStyle/>
                    <a:p>
                      <a:r>
                        <a:rPr lang="cs-CZ" sz="2200" dirty="0"/>
                        <a:t>PO: Gymnastika</a:t>
                      </a:r>
                      <a:r>
                        <a:rPr lang="cs-CZ" sz="2200" baseline="0" dirty="0"/>
                        <a:t> 90´- 120´(základní pohybová příprava) </a:t>
                      </a:r>
                      <a:endParaRPr lang="cs-CZ" sz="2200" dirty="0"/>
                    </a:p>
                  </a:txBody>
                  <a:tcPr marL="110361" marR="110361" marT="55180" marB="5518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16671">
                <a:tc>
                  <a:txBody>
                    <a:bodyPr/>
                    <a:lstStyle/>
                    <a:p>
                      <a:r>
                        <a:rPr lang="cs-CZ" sz="2200" dirty="0"/>
                        <a:t>ÚT: Běh, atletika,</a:t>
                      </a:r>
                      <a:r>
                        <a:rPr lang="cs-CZ" sz="2200" baseline="0" dirty="0"/>
                        <a:t> sportovní hry (rychlostní zaměření) 90´- 120´</a:t>
                      </a:r>
                      <a:endParaRPr lang="cs-CZ" sz="2200" dirty="0"/>
                    </a:p>
                  </a:txBody>
                  <a:tcPr marL="110361" marR="110361" marT="55180" marB="5518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16671">
                <a:tc>
                  <a:txBody>
                    <a:bodyPr/>
                    <a:lstStyle/>
                    <a:p>
                      <a:r>
                        <a:rPr lang="cs-CZ" sz="2200"/>
                        <a:t>ST: Horolezecká stěna a posilování s vlastní váhou</a:t>
                      </a:r>
                      <a:r>
                        <a:rPr lang="cs-CZ" sz="2200" baseline="0"/>
                        <a:t> 120´</a:t>
                      </a:r>
                      <a:endParaRPr lang="cs-CZ" sz="2200"/>
                    </a:p>
                  </a:txBody>
                  <a:tcPr marL="110361" marR="110361" marT="55180" marB="5518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16671">
                <a:tc>
                  <a:txBody>
                    <a:bodyPr/>
                    <a:lstStyle/>
                    <a:p>
                      <a:r>
                        <a:rPr lang="cs-CZ" sz="2200" dirty="0"/>
                        <a:t>ČT:</a:t>
                      </a:r>
                      <a:r>
                        <a:rPr lang="cs-CZ" sz="2200" baseline="0" dirty="0"/>
                        <a:t> Běh, atletika, sportovní hry (aerobní zaměření) 90´- 120´</a:t>
                      </a:r>
                      <a:endParaRPr lang="cs-CZ" sz="2200" dirty="0"/>
                    </a:p>
                  </a:txBody>
                  <a:tcPr marL="110361" marR="110361" marT="55180" marB="5518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16671">
                <a:tc>
                  <a:txBody>
                    <a:bodyPr/>
                    <a:lstStyle/>
                    <a:p>
                      <a:r>
                        <a:rPr lang="cs-CZ" sz="2200"/>
                        <a:t>PÁ: Posilování</a:t>
                      </a:r>
                      <a:r>
                        <a:rPr lang="cs-CZ" sz="2200" baseline="0"/>
                        <a:t> s vlastní váhou, medicinbaly aj. 60´ a lehké pádlování na klidné vodě 60´</a:t>
                      </a:r>
                      <a:endParaRPr lang="cs-CZ" sz="2200"/>
                    </a:p>
                  </a:txBody>
                  <a:tcPr marL="110361" marR="110361" marT="55180" marB="5518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5588">
                <a:tc>
                  <a:txBody>
                    <a:bodyPr/>
                    <a:lstStyle/>
                    <a:p>
                      <a:r>
                        <a:rPr lang="cs-CZ" sz="2200"/>
                        <a:t>SO: Plavání</a:t>
                      </a:r>
                      <a:r>
                        <a:rPr lang="cs-CZ" sz="2200" baseline="0"/>
                        <a:t> 60´nebo běh na lyžích 180´</a:t>
                      </a:r>
                      <a:endParaRPr lang="cs-CZ" sz="2200"/>
                    </a:p>
                  </a:txBody>
                  <a:tcPr marL="110361" marR="110361" marT="55180" marB="5518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5588">
                <a:tc>
                  <a:txBody>
                    <a:bodyPr/>
                    <a:lstStyle/>
                    <a:p>
                      <a:r>
                        <a:rPr lang="cs-CZ" sz="2200" dirty="0"/>
                        <a:t>NE: Volno, odpočinek</a:t>
                      </a:r>
                    </a:p>
                  </a:txBody>
                  <a:tcPr marL="110361" marR="110361" marT="55180" marB="5518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4543084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s-CZ" sz="5600" dirty="0"/>
              <a:t>Ukázka týdenního plánu:</a:t>
            </a:r>
            <a:br>
              <a:rPr lang="cs-CZ" sz="5600" dirty="0"/>
            </a:br>
            <a:r>
              <a:rPr lang="cs-CZ" sz="5600" dirty="0"/>
              <a:t>základní trénink (léto)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2804786"/>
              </p:ext>
            </p:extLst>
          </p:nvPr>
        </p:nvGraphicFramePr>
        <p:xfrm>
          <a:off x="4805680" y="1057971"/>
          <a:ext cx="6823991" cy="47420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239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29248">
                <a:tc>
                  <a:txBody>
                    <a:bodyPr/>
                    <a:lstStyle/>
                    <a:p>
                      <a:endParaRPr lang="cs-CZ" sz="2100"/>
                    </a:p>
                  </a:txBody>
                  <a:tcPr marL="105850" marR="105850" marT="52925" marB="529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83287">
                <a:tc>
                  <a:txBody>
                    <a:bodyPr/>
                    <a:lstStyle/>
                    <a:p>
                      <a:r>
                        <a:rPr lang="cs-CZ" sz="2100" dirty="0"/>
                        <a:t>PO: Voda – technika 60´-</a:t>
                      </a:r>
                      <a:r>
                        <a:rPr lang="cs-CZ" sz="2100" baseline="0" dirty="0"/>
                        <a:t> 90´ a rychlost (sprinty apod.), kompenzační cvičení 40´</a:t>
                      </a:r>
                      <a:endParaRPr lang="cs-CZ" sz="2100" dirty="0"/>
                    </a:p>
                  </a:txBody>
                  <a:tcPr marL="105850" marR="105850" marT="52925" marB="529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83287">
                <a:tc>
                  <a:txBody>
                    <a:bodyPr/>
                    <a:lstStyle/>
                    <a:p>
                      <a:r>
                        <a:rPr lang="cs-CZ" sz="2100" dirty="0"/>
                        <a:t>ÚT:</a:t>
                      </a:r>
                      <a:r>
                        <a:rPr lang="cs-CZ" sz="2100" baseline="0" dirty="0"/>
                        <a:t> Voda – technika v delší úsecích 60´; běh 40´se sprinty do kopce nebo štafetami</a:t>
                      </a:r>
                      <a:endParaRPr lang="cs-CZ" sz="2100" dirty="0"/>
                    </a:p>
                  </a:txBody>
                  <a:tcPr marL="105850" marR="105850" marT="52925" marB="5292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83287">
                <a:tc>
                  <a:txBody>
                    <a:bodyPr/>
                    <a:lstStyle/>
                    <a:p>
                      <a:r>
                        <a:rPr lang="cs-CZ" sz="2100" dirty="0"/>
                        <a:t>ST: Voda – rychlost 60´; kompenzační cvičení</a:t>
                      </a:r>
                      <a:r>
                        <a:rPr lang="cs-CZ" sz="2100" baseline="0" dirty="0"/>
                        <a:t> a posilování 60´</a:t>
                      </a:r>
                      <a:endParaRPr lang="cs-CZ" sz="2100" dirty="0"/>
                    </a:p>
                  </a:txBody>
                  <a:tcPr marL="105850" marR="105850" marT="52925" marB="5292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5738">
                <a:tc>
                  <a:txBody>
                    <a:bodyPr/>
                    <a:lstStyle/>
                    <a:p>
                      <a:r>
                        <a:rPr lang="cs-CZ" sz="2100" dirty="0"/>
                        <a:t>ČT: Voda – technika v tratích 60´-</a:t>
                      </a:r>
                      <a:r>
                        <a:rPr lang="cs-CZ" sz="2100" baseline="0" dirty="0"/>
                        <a:t> 90´; sportovní hry 40´</a:t>
                      </a:r>
                      <a:endParaRPr lang="cs-CZ" sz="2100" dirty="0"/>
                    </a:p>
                  </a:txBody>
                  <a:tcPr marL="105850" marR="105850" marT="52925" marB="5292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65738">
                <a:tc>
                  <a:txBody>
                    <a:bodyPr/>
                    <a:lstStyle/>
                    <a:p>
                      <a:r>
                        <a:rPr lang="cs-CZ" sz="2100" dirty="0"/>
                        <a:t>PÁ: Voda – technika</a:t>
                      </a:r>
                      <a:r>
                        <a:rPr lang="cs-CZ" sz="2100" baseline="0" dirty="0"/>
                        <a:t> a rychlost 60´; běh 20´</a:t>
                      </a:r>
                      <a:endParaRPr lang="cs-CZ" sz="2100" dirty="0"/>
                    </a:p>
                  </a:txBody>
                  <a:tcPr marL="105850" marR="105850" marT="52925" marB="52925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65738">
                <a:tc>
                  <a:txBody>
                    <a:bodyPr/>
                    <a:lstStyle/>
                    <a:p>
                      <a:r>
                        <a:rPr lang="cs-CZ" sz="2100" dirty="0"/>
                        <a:t>SO: Voda – závody, výlet, koordinační aktivity </a:t>
                      </a:r>
                    </a:p>
                  </a:txBody>
                  <a:tcPr marL="105850" marR="105850" marT="52925" marB="52925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65738">
                <a:tc>
                  <a:txBody>
                    <a:bodyPr/>
                    <a:lstStyle/>
                    <a:p>
                      <a:r>
                        <a:rPr lang="cs-CZ" sz="2100" dirty="0"/>
                        <a:t>NE: Voda – závody, koordinační aktivity </a:t>
                      </a:r>
                    </a:p>
                  </a:txBody>
                  <a:tcPr marL="105850" marR="105850" marT="52925" marB="52925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108544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8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cs-CZ" dirty="0"/>
              <a:t>Další zásady</a:t>
            </a:r>
          </a:p>
        </p:txBody>
      </p:sp>
      <p:cxnSp>
        <p:nvCxnSpPr>
          <p:cNvPr id="30" name="Straight Connector 12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Connector 14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Zástupný symbol pro obsah 2">
            <a:extLst>
              <a:ext uri="{FF2B5EF4-FFF2-40B4-BE49-F238E27FC236}">
                <a16:creationId xmlns:a16="http://schemas.microsoft.com/office/drawing/2014/main" id="{46DD65C3-7AA5-E7C0-FC58-0CA9E5A21F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5022323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9945446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CCB5F599-941C-4B5C-B7BF-7BC024463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cs-CZ" sz="4600"/>
              <a:t>Soustředění LM</a:t>
            </a:r>
          </a:p>
        </p:txBody>
      </p:sp>
      <p:cxnSp>
        <p:nvCxnSpPr>
          <p:cNvPr id="19" name="Straight Connector 12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4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4" name="Tabulka 4">
            <a:extLst>
              <a:ext uri="{FF2B5EF4-FFF2-40B4-BE49-F238E27FC236}">
                <a16:creationId xmlns:a16="http://schemas.microsoft.com/office/drawing/2014/main" id="{50660934-8EF5-4A6B-BB9D-06C8D9D974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396373"/>
              </p:ext>
            </p:extLst>
          </p:nvPr>
        </p:nvGraphicFramePr>
        <p:xfrm>
          <a:off x="5012480" y="636527"/>
          <a:ext cx="6401209" cy="55849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9765">
                  <a:extLst>
                    <a:ext uri="{9D8B030D-6E8A-4147-A177-3AD203B41FA5}">
                      <a16:colId xmlns:a16="http://schemas.microsoft.com/office/drawing/2014/main" val="530343674"/>
                    </a:ext>
                  </a:extLst>
                </a:gridCol>
                <a:gridCol w="3064561">
                  <a:extLst>
                    <a:ext uri="{9D8B030D-6E8A-4147-A177-3AD203B41FA5}">
                      <a16:colId xmlns:a16="http://schemas.microsoft.com/office/drawing/2014/main" val="117135367"/>
                    </a:ext>
                  </a:extLst>
                </a:gridCol>
                <a:gridCol w="2646883">
                  <a:extLst>
                    <a:ext uri="{9D8B030D-6E8A-4147-A177-3AD203B41FA5}">
                      <a16:colId xmlns:a16="http://schemas.microsoft.com/office/drawing/2014/main" val="2039369213"/>
                    </a:ext>
                  </a:extLst>
                </a:gridCol>
              </a:tblGrid>
              <a:tr h="378058">
                <a:tc>
                  <a:txBody>
                    <a:bodyPr/>
                    <a:lstStyle/>
                    <a:p>
                      <a:r>
                        <a:rPr lang="cs-CZ" sz="1700"/>
                        <a:t>Den</a:t>
                      </a:r>
                    </a:p>
                  </a:txBody>
                  <a:tcPr marL="85922" marR="85922" marT="42961" marB="42961"/>
                </a:tc>
                <a:tc>
                  <a:txBody>
                    <a:bodyPr/>
                    <a:lstStyle/>
                    <a:p>
                      <a:r>
                        <a:rPr lang="cs-CZ" sz="1700"/>
                        <a:t>Dopoledne</a:t>
                      </a:r>
                    </a:p>
                  </a:txBody>
                  <a:tcPr marL="85922" marR="85922" marT="42961" marB="42961"/>
                </a:tc>
                <a:tc>
                  <a:txBody>
                    <a:bodyPr/>
                    <a:lstStyle/>
                    <a:p>
                      <a:r>
                        <a:rPr lang="cs-CZ" sz="1700"/>
                        <a:t>Odpoledne</a:t>
                      </a:r>
                    </a:p>
                  </a:txBody>
                  <a:tcPr marL="85922" marR="85922" marT="42961" marB="42961"/>
                </a:tc>
                <a:extLst>
                  <a:ext uri="{0D108BD9-81ED-4DB2-BD59-A6C34878D82A}">
                    <a16:rowId xmlns:a16="http://schemas.microsoft.com/office/drawing/2014/main" val="1870791851"/>
                  </a:ext>
                </a:extLst>
              </a:tr>
              <a:tr h="378058">
                <a:tc>
                  <a:txBody>
                    <a:bodyPr/>
                    <a:lstStyle/>
                    <a:p>
                      <a:r>
                        <a:rPr lang="cs-CZ" sz="1700"/>
                        <a:t>1</a:t>
                      </a:r>
                    </a:p>
                  </a:txBody>
                  <a:tcPr marL="85922" marR="85922" marT="42961" marB="42961"/>
                </a:tc>
                <a:tc>
                  <a:txBody>
                    <a:bodyPr/>
                    <a:lstStyle/>
                    <a:p>
                      <a:r>
                        <a:rPr lang="cs-CZ" sz="1700"/>
                        <a:t>Příjezd</a:t>
                      </a:r>
                    </a:p>
                  </a:txBody>
                  <a:tcPr marL="85922" marR="85922" marT="42961" marB="42961"/>
                </a:tc>
                <a:tc>
                  <a:txBody>
                    <a:bodyPr/>
                    <a:lstStyle/>
                    <a:p>
                      <a:r>
                        <a:rPr lang="cs-CZ" sz="1700"/>
                        <a:t>Technika 90´, strečink 20´</a:t>
                      </a:r>
                    </a:p>
                  </a:txBody>
                  <a:tcPr marL="85922" marR="85922" marT="42961" marB="42961"/>
                </a:tc>
                <a:extLst>
                  <a:ext uri="{0D108BD9-81ED-4DB2-BD59-A6C34878D82A}">
                    <a16:rowId xmlns:a16="http://schemas.microsoft.com/office/drawing/2014/main" val="3865842219"/>
                  </a:ext>
                </a:extLst>
              </a:tr>
              <a:tr h="635825">
                <a:tc>
                  <a:txBody>
                    <a:bodyPr/>
                    <a:lstStyle/>
                    <a:p>
                      <a:r>
                        <a:rPr lang="cs-CZ" sz="1700"/>
                        <a:t>2</a:t>
                      </a:r>
                    </a:p>
                  </a:txBody>
                  <a:tcPr marL="85922" marR="85922" marT="42961" marB="42961"/>
                </a:tc>
                <a:tc>
                  <a:txBody>
                    <a:bodyPr/>
                    <a:lstStyle/>
                    <a:p>
                      <a:r>
                        <a:rPr lang="cs-CZ" sz="1700"/>
                        <a:t>Technika 60´</a:t>
                      </a:r>
                    </a:p>
                  </a:txBody>
                  <a:tcPr marL="85922" marR="85922" marT="42961" marB="42961"/>
                </a:tc>
                <a:tc>
                  <a:txBody>
                    <a:bodyPr/>
                    <a:lstStyle/>
                    <a:p>
                      <a:r>
                        <a:rPr lang="cs-CZ" sz="1700"/>
                        <a:t>1/3 tratě na video</a:t>
                      </a:r>
                    </a:p>
                    <a:p>
                      <a:r>
                        <a:rPr lang="cs-CZ" sz="1700"/>
                        <a:t>Fotbal 40´ (2 x 20´) </a:t>
                      </a:r>
                    </a:p>
                  </a:txBody>
                  <a:tcPr marL="85922" marR="85922" marT="42961" marB="42961"/>
                </a:tc>
                <a:extLst>
                  <a:ext uri="{0D108BD9-81ED-4DB2-BD59-A6C34878D82A}">
                    <a16:rowId xmlns:a16="http://schemas.microsoft.com/office/drawing/2014/main" val="1201903804"/>
                  </a:ext>
                </a:extLst>
              </a:tr>
              <a:tr h="378058">
                <a:tc>
                  <a:txBody>
                    <a:bodyPr/>
                    <a:lstStyle/>
                    <a:p>
                      <a:r>
                        <a:rPr lang="cs-CZ" sz="1700"/>
                        <a:t>3</a:t>
                      </a:r>
                    </a:p>
                  </a:txBody>
                  <a:tcPr marL="85922" marR="85922" marT="42961" marB="42961"/>
                </a:tc>
                <a:tc>
                  <a:txBody>
                    <a:bodyPr/>
                    <a:lstStyle/>
                    <a:p>
                      <a:r>
                        <a:rPr lang="cs-CZ" sz="1700"/>
                        <a:t>Technika 90´</a:t>
                      </a:r>
                    </a:p>
                  </a:txBody>
                  <a:tcPr marL="85922" marR="85922" marT="42961" marB="42961"/>
                </a:tc>
                <a:tc>
                  <a:txBody>
                    <a:bodyPr/>
                    <a:lstStyle/>
                    <a:p>
                      <a:r>
                        <a:rPr lang="cs-CZ" sz="1700"/>
                        <a:t>Tatralandia </a:t>
                      </a:r>
                    </a:p>
                  </a:txBody>
                  <a:tcPr marL="85922" marR="85922" marT="42961" marB="42961"/>
                </a:tc>
                <a:extLst>
                  <a:ext uri="{0D108BD9-81ED-4DB2-BD59-A6C34878D82A}">
                    <a16:rowId xmlns:a16="http://schemas.microsoft.com/office/drawing/2014/main" val="1359770521"/>
                  </a:ext>
                </a:extLst>
              </a:tr>
              <a:tr h="378058">
                <a:tc>
                  <a:txBody>
                    <a:bodyPr/>
                    <a:lstStyle/>
                    <a:p>
                      <a:r>
                        <a:rPr lang="cs-CZ" sz="1700"/>
                        <a:t>4</a:t>
                      </a:r>
                    </a:p>
                  </a:txBody>
                  <a:tcPr marL="85922" marR="85922" marT="42961" marB="42961"/>
                </a:tc>
                <a:tc>
                  <a:txBody>
                    <a:bodyPr/>
                    <a:lstStyle/>
                    <a:p>
                      <a:r>
                        <a:rPr lang="cs-CZ" sz="1700"/>
                        <a:t>Výlet do Tater </a:t>
                      </a:r>
                    </a:p>
                  </a:txBody>
                  <a:tcPr marL="85922" marR="85922" marT="42961" marB="42961"/>
                </a:tc>
                <a:tc>
                  <a:txBody>
                    <a:bodyPr/>
                    <a:lstStyle/>
                    <a:p>
                      <a:endParaRPr lang="cs-CZ" sz="1700"/>
                    </a:p>
                  </a:txBody>
                  <a:tcPr marL="85922" marR="85922" marT="42961" marB="42961"/>
                </a:tc>
                <a:extLst>
                  <a:ext uri="{0D108BD9-81ED-4DB2-BD59-A6C34878D82A}">
                    <a16:rowId xmlns:a16="http://schemas.microsoft.com/office/drawing/2014/main" val="3719389357"/>
                  </a:ext>
                </a:extLst>
              </a:tr>
              <a:tr h="893592">
                <a:tc>
                  <a:txBody>
                    <a:bodyPr/>
                    <a:lstStyle/>
                    <a:p>
                      <a:r>
                        <a:rPr lang="cs-CZ" sz="1700"/>
                        <a:t>5</a:t>
                      </a:r>
                    </a:p>
                  </a:txBody>
                  <a:tcPr marL="85922" marR="85922" marT="42961" marB="42961"/>
                </a:tc>
                <a:tc>
                  <a:txBody>
                    <a:bodyPr/>
                    <a:lstStyle/>
                    <a:p>
                      <a:r>
                        <a:rPr lang="cs-CZ" sz="1700"/>
                        <a:t>Technika 60´</a:t>
                      </a:r>
                    </a:p>
                  </a:txBody>
                  <a:tcPr marL="85922" marR="85922" marT="42961" marB="42961"/>
                </a:tc>
                <a:tc>
                  <a:txBody>
                    <a:bodyPr/>
                    <a:lstStyle/>
                    <a:p>
                      <a:r>
                        <a:rPr lang="cs-CZ" sz="1700"/>
                        <a:t>½ tratě 90´</a:t>
                      </a:r>
                    </a:p>
                    <a:p>
                      <a:r>
                        <a:rPr lang="cs-CZ" sz="1700"/>
                        <a:t>Posilování 30´a strečink 30´</a:t>
                      </a:r>
                    </a:p>
                  </a:txBody>
                  <a:tcPr marL="85922" marR="85922" marT="42961" marB="42961"/>
                </a:tc>
                <a:extLst>
                  <a:ext uri="{0D108BD9-81ED-4DB2-BD59-A6C34878D82A}">
                    <a16:rowId xmlns:a16="http://schemas.microsoft.com/office/drawing/2014/main" val="2089247397"/>
                  </a:ext>
                </a:extLst>
              </a:tr>
              <a:tr h="893592">
                <a:tc>
                  <a:txBody>
                    <a:bodyPr/>
                    <a:lstStyle/>
                    <a:p>
                      <a:r>
                        <a:rPr lang="cs-CZ" sz="1700"/>
                        <a:t>6</a:t>
                      </a:r>
                    </a:p>
                  </a:txBody>
                  <a:tcPr marL="85922" marR="85922" marT="42961" marB="42961"/>
                </a:tc>
                <a:tc>
                  <a:txBody>
                    <a:bodyPr/>
                    <a:lstStyle/>
                    <a:p>
                      <a:r>
                        <a:rPr lang="cs-CZ" sz="1700"/>
                        <a:t>Technika 60´</a:t>
                      </a:r>
                    </a:p>
                  </a:txBody>
                  <a:tcPr marL="85922" marR="85922" marT="42961" marB="42961"/>
                </a:tc>
                <a:tc>
                  <a:txBody>
                    <a:bodyPr/>
                    <a:lstStyle/>
                    <a:p>
                      <a:r>
                        <a:rPr lang="cs-CZ" sz="1700"/>
                        <a:t>Soutěže na vodě (výzvy) 90´</a:t>
                      </a:r>
                    </a:p>
                    <a:p>
                      <a:r>
                        <a:rPr lang="cs-CZ" sz="1700"/>
                        <a:t>Běh 30´</a:t>
                      </a:r>
                    </a:p>
                  </a:txBody>
                  <a:tcPr marL="85922" marR="85922" marT="42961" marB="42961"/>
                </a:tc>
                <a:extLst>
                  <a:ext uri="{0D108BD9-81ED-4DB2-BD59-A6C34878D82A}">
                    <a16:rowId xmlns:a16="http://schemas.microsoft.com/office/drawing/2014/main" val="2072755363"/>
                  </a:ext>
                </a:extLst>
              </a:tr>
              <a:tr h="378058">
                <a:tc>
                  <a:txBody>
                    <a:bodyPr/>
                    <a:lstStyle/>
                    <a:p>
                      <a:r>
                        <a:rPr lang="cs-CZ" sz="1700"/>
                        <a:t>7</a:t>
                      </a:r>
                    </a:p>
                  </a:txBody>
                  <a:tcPr marL="85922" marR="85922" marT="42961" marB="42961"/>
                </a:tc>
                <a:tc>
                  <a:txBody>
                    <a:bodyPr/>
                    <a:lstStyle/>
                    <a:p>
                      <a:r>
                        <a:rPr lang="cs-CZ" sz="1700"/>
                        <a:t>Výlet do Tater</a:t>
                      </a:r>
                    </a:p>
                  </a:txBody>
                  <a:tcPr marL="85922" marR="85922" marT="42961" marB="42961"/>
                </a:tc>
                <a:tc>
                  <a:txBody>
                    <a:bodyPr/>
                    <a:lstStyle/>
                    <a:p>
                      <a:endParaRPr lang="cs-CZ" sz="1700"/>
                    </a:p>
                  </a:txBody>
                  <a:tcPr marL="85922" marR="85922" marT="42961" marB="42961"/>
                </a:tc>
                <a:extLst>
                  <a:ext uri="{0D108BD9-81ED-4DB2-BD59-A6C34878D82A}">
                    <a16:rowId xmlns:a16="http://schemas.microsoft.com/office/drawing/2014/main" val="845201885"/>
                  </a:ext>
                </a:extLst>
              </a:tr>
              <a:tr h="635825">
                <a:tc>
                  <a:txBody>
                    <a:bodyPr/>
                    <a:lstStyle/>
                    <a:p>
                      <a:r>
                        <a:rPr lang="cs-CZ" sz="1700"/>
                        <a:t>8</a:t>
                      </a:r>
                    </a:p>
                  </a:txBody>
                  <a:tcPr marL="85922" marR="85922" marT="42961" marB="42961"/>
                </a:tc>
                <a:tc>
                  <a:txBody>
                    <a:bodyPr/>
                    <a:lstStyle/>
                    <a:p>
                      <a:r>
                        <a:rPr lang="cs-CZ" sz="1700"/>
                        <a:t>Technika 60´</a:t>
                      </a:r>
                    </a:p>
                  </a:txBody>
                  <a:tcPr marL="85922" marR="85922" marT="42961" marB="42961"/>
                </a:tc>
                <a:tc>
                  <a:txBody>
                    <a:bodyPr/>
                    <a:lstStyle/>
                    <a:p>
                      <a:r>
                        <a:rPr lang="cs-CZ" sz="1700"/>
                        <a:t>1/3 tratě na video 90´ </a:t>
                      </a:r>
                    </a:p>
                    <a:p>
                      <a:r>
                        <a:rPr lang="cs-CZ" sz="1700"/>
                        <a:t>Strečink 30´</a:t>
                      </a:r>
                    </a:p>
                  </a:txBody>
                  <a:tcPr marL="85922" marR="85922" marT="42961" marB="42961"/>
                </a:tc>
                <a:extLst>
                  <a:ext uri="{0D108BD9-81ED-4DB2-BD59-A6C34878D82A}">
                    <a16:rowId xmlns:a16="http://schemas.microsoft.com/office/drawing/2014/main" val="2500242700"/>
                  </a:ext>
                </a:extLst>
              </a:tr>
              <a:tr h="635825">
                <a:tc>
                  <a:txBody>
                    <a:bodyPr/>
                    <a:lstStyle/>
                    <a:p>
                      <a:r>
                        <a:rPr lang="cs-CZ" sz="1700"/>
                        <a:t>9</a:t>
                      </a:r>
                    </a:p>
                  </a:txBody>
                  <a:tcPr marL="85922" marR="85922" marT="42961" marB="42961"/>
                </a:tc>
                <a:tc>
                  <a:txBody>
                    <a:bodyPr/>
                    <a:lstStyle/>
                    <a:p>
                      <a:r>
                        <a:rPr lang="cs-CZ" sz="1700"/>
                        <a:t>Modelovaný závod 3 jízdy na video </a:t>
                      </a:r>
                    </a:p>
                  </a:txBody>
                  <a:tcPr marL="85922" marR="85922" marT="42961" marB="42961"/>
                </a:tc>
                <a:tc>
                  <a:txBody>
                    <a:bodyPr/>
                    <a:lstStyle/>
                    <a:p>
                      <a:r>
                        <a:rPr lang="cs-CZ" sz="1700"/>
                        <a:t>Odjezd </a:t>
                      </a:r>
                    </a:p>
                  </a:txBody>
                  <a:tcPr marL="85922" marR="85922" marT="42961" marB="42961"/>
                </a:tc>
                <a:extLst>
                  <a:ext uri="{0D108BD9-81ED-4DB2-BD59-A6C34878D82A}">
                    <a16:rowId xmlns:a16="http://schemas.microsoft.com/office/drawing/2014/main" val="42511248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5032017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48FA233-30DB-4D0A-BF51-78D03F79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67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F716CC0-CAC9-43AB-ADE5-2D88EAF32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721" y="462838"/>
            <a:ext cx="11149858" cy="590529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D512E402-C953-D5BB-3443-7E75C2FC8C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40000"/>
          </a:blip>
          <a:srcRect t="18929" r="1" b="1707"/>
          <a:stretch/>
        </p:blipFill>
        <p:spPr>
          <a:xfrm>
            <a:off x="482600" y="462838"/>
            <a:ext cx="11147071" cy="5905296"/>
          </a:xfrm>
          <a:prstGeom prst="rect">
            <a:avLst/>
          </a:pr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8DDB8341-415B-AAE6-A2D7-30A9C16B9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568" y="3444673"/>
            <a:ext cx="6650871" cy="273639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200">
                <a:solidFill>
                  <a:srgbClr val="FFFFFF"/>
                </a:solidFill>
              </a:rPr>
              <a:t>Specializovaná příprava (15 – 19, RDJ+) </a:t>
            </a:r>
          </a:p>
        </p:txBody>
      </p:sp>
    </p:spTree>
    <p:extLst>
      <p:ext uri="{BB962C8B-B14F-4D97-AF65-F5344CB8AC3E}">
        <p14:creationId xmlns:p14="http://schemas.microsoft.com/office/powerpoint/2010/main" val="2231182303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09" y="489853"/>
            <a:ext cx="6186871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2601" y="976152"/>
            <a:ext cx="5613399" cy="5024920"/>
          </a:xfrm>
        </p:spPr>
        <p:txBody>
          <a:bodyPr anchor="ctr">
            <a:normAutofit/>
          </a:bodyPr>
          <a:lstStyle/>
          <a:p>
            <a:r>
              <a:rPr lang="cs-CZ" dirty="0"/>
              <a:t>Specializovaná příprava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14F7EC0-B8AC-4E93-A415-71AF71B12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4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997624" y="976158"/>
            <a:ext cx="4440589" cy="5024931"/>
          </a:xfrm>
        </p:spPr>
        <p:txBody>
          <a:bodyPr anchor="ctr">
            <a:normAutofit/>
          </a:bodyPr>
          <a:lstStyle/>
          <a:p>
            <a:r>
              <a:rPr lang="cs-CZ" sz="2000" dirty="0"/>
              <a:t>Tady to začíná být skutečně zajímavé. </a:t>
            </a:r>
          </a:p>
          <a:p>
            <a:r>
              <a:rPr lang="cs-CZ" sz="2000" dirty="0"/>
              <a:t>Jde se už více po </a:t>
            </a:r>
            <a:r>
              <a:rPr lang="cs-CZ" sz="2000" b="1" dirty="0"/>
              <a:t>výsledcích</a:t>
            </a:r>
            <a:r>
              <a:rPr lang="cs-CZ" sz="2000" dirty="0"/>
              <a:t>, což je asi důvod, proč to některé baví teprve od tohoto momentu a některé pouze do tohoto momentu. </a:t>
            </a:r>
          </a:p>
          <a:p>
            <a:r>
              <a:rPr lang="cs-CZ" sz="2000" dirty="0"/>
              <a:t>Junioři, cílem je dostat se do juniorské reprezentace – </a:t>
            </a:r>
            <a:r>
              <a:rPr lang="cs-CZ" sz="2000" b="1" dirty="0"/>
              <a:t>formativní výzva </a:t>
            </a:r>
            <a:r>
              <a:rPr lang="cs-CZ" sz="2000" dirty="0"/>
              <a:t>a krok. </a:t>
            </a:r>
          </a:p>
          <a:p>
            <a:r>
              <a:rPr lang="cs-CZ" sz="2000" dirty="0"/>
              <a:t>V mnohem vyšší míře nastupují </a:t>
            </a:r>
            <a:r>
              <a:rPr lang="cs-CZ" sz="2000" b="1" dirty="0"/>
              <a:t>speciální tréninky</a:t>
            </a:r>
            <a:r>
              <a:rPr lang="cs-CZ" sz="2000" dirty="0"/>
              <a:t>, </a:t>
            </a:r>
            <a:r>
              <a:rPr lang="cs-CZ" sz="2000" b="1" dirty="0"/>
              <a:t>specializované tréninkové metody</a:t>
            </a:r>
            <a:r>
              <a:rPr lang="cs-CZ" sz="2000" dirty="0"/>
              <a:t>.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6F0AD64-835F-42E2-B4C7-47A77348A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5001180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6"/>
            <a:ext cx="11147071" cy="147664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2601" y="721946"/>
            <a:ext cx="10813250" cy="10221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/>
              <a:t>Specializovaná příprava</a:t>
            </a:r>
            <a:endParaRPr lang="cs-CZ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2CDD0E7-BDD6-41F4-8AAB-088A2E8D0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Obrázek 4">
            <a:extLst>
              <a:ext uri="{FF2B5EF4-FFF2-40B4-BE49-F238E27FC236}">
                <a16:creationId xmlns:a16="http://schemas.microsoft.com/office/drawing/2014/main" id="{C30F0E66-C1C0-6B39-30F8-57D284715DD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13155" r="2745" b="-2"/>
          <a:stretch/>
        </p:blipFill>
        <p:spPr>
          <a:xfrm>
            <a:off x="481007" y="1993515"/>
            <a:ext cx="5511628" cy="4374624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199351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16171" y="2247497"/>
            <a:ext cx="5394141" cy="3888557"/>
          </a:xfrm>
        </p:spPr>
        <p:txBody>
          <a:bodyPr anchor="ctr">
            <a:normAutofit/>
          </a:bodyPr>
          <a:lstStyle/>
          <a:p>
            <a:r>
              <a:rPr lang="cs-CZ" sz="2000" dirty="0"/>
              <a:t>Je-li vytvořen pohybový základ, zaměřujeme se kromě techniky na </a:t>
            </a:r>
            <a:r>
              <a:rPr lang="cs-CZ" sz="2000" b="1" dirty="0"/>
              <a:t>cílený rozvoj speciálních pohybových schopností</a:t>
            </a:r>
            <a:r>
              <a:rPr lang="cs-CZ" sz="2000" dirty="0"/>
              <a:t>. </a:t>
            </a:r>
          </a:p>
          <a:p>
            <a:r>
              <a:rPr lang="cs-CZ" sz="2000" dirty="0"/>
              <a:t>Roste tzv. </a:t>
            </a:r>
            <a:r>
              <a:rPr lang="cs-CZ" sz="2000" b="1" dirty="0"/>
              <a:t>míra tréninkové specificity</a:t>
            </a:r>
            <a:r>
              <a:rPr lang="cs-CZ" sz="2000" dirty="0"/>
              <a:t>. </a:t>
            </a:r>
          </a:p>
          <a:p>
            <a:r>
              <a:rPr lang="cs-CZ" sz="2000" dirty="0"/>
              <a:t>Trénink už nabývá více dospělých kontur. </a:t>
            </a:r>
          </a:p>
          <a:p>
            <a:r>
              <a:rPr lang="cs-CZ" sz="2000" dirty="0"/>
              <a:t>Jedinec je ale stále ještě ve vývoji, stále je třeba doplňovat a udržovat pohybový základ a mladého sportovce nepřetížit příliš speciálním tréninkem. 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58B45F5-E162-4AF7-9E46-A4290969B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4183479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cs-CZ" sz="4100"/>
              <a:t>Specializovaná příprava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Zástupný symbol pro obsah 2">
            <a:extLst>
              <a:ext uri="{FF2B5EF4-FFF2-40B4-BE49-F238E27FC236}">
                <a16:creationId xmlns:a16="http://schemas.microsoft.com/office/drawing/2014/main" id="{54524D0A-2B92-B085-46AF-2F4C89DA63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7783781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72774665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6"/>
            <a:ext cx="11147071" cy="147664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2601" y="721946"/>
            <a:ext cx="10813250" cy="10221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/>
              <a:t>Specializovaná příprava</a:t>
            </a:r>
            <a:endParaRPr lang="cs-CZ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2CDD0E7-BDD6-41F4-8AAB-088A2E8D0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Obrázek 4">
            <a:extLst>
              <a:ext uri="{FF2B5EF4-FFF2-40B4-BE49-F238E27FC236}">
                <a16:creationId xmlns:a16="http://schemas.microsoft.com/office/drawing/2014/main" id="{4B10B780-4B58-7379-E1E2-691A67CC9A3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4046" r="11853" b="-2"/>
          <a:stretch/>
        </p:blipFill>
        <p:spPr>
          <a:xfrm>
            <a:off x="481007" y="1993515"/>
            <a:ext cx="5511628" cy="4374624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199351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16171" y="2247497"/>
            <a:ext cx="5394141" cy="3888557"/>
          </a:xfrm>
        </p:spPr>
        <p:txBody>
          <a:bodyPr anchor="ctr">
            <a:normAutofit/>
          </a:bodyPr>
          <a:lstStyle/>
          <a:p>
            <a:r>
              <a:rPr lang="cs-CZ" sz="2000" dirty="0"/>
              <a:t>Jezdit na mezinárodních vodách je nutné, protože doba se v tomto ohledu změnila a velmi posunula: </a:t>
            </a:r>
          </a:p>
          <a:p>
            <a:pPr marL="514350" indent="-514350">
              <a:buAutoNum type="arabicParenR"/>
            </a:pPr>
            <a:r>
              <a:rPr lang="cs-CZ" sz="2000" dirty="0"/>
              <a:t>Absolvujte VT v zahraničí. </a:t>
            </a:r>
          </a:p>
          <a:p>
            <a:pPr marL="514350" indent="-514350">
              <a:buAutoNum type="arabicParenR"/>
            </a:pPr>
            <a:r>
              <a:rPr lang="cs-CZ" sz="2000" dirty="0"/>
              <a:t>Absolvujte ECA a WRR závody. </a:t>
            </a:r>
          </a:p>
          <a:p>
            <a:r>
              <a:rPr lang="cs-CZ" sz="2000" dirty="0" err="1"/>
              <a:t>Solkan</a:t>
            </a:r>
            <a:r>
              <a:rPr lang="cs-CZ" sz="2000" dirty="0"/>
              <a:t>, </a:t>
            </a:r>
            <a:r>
              <a:rPr lang="cs-CZ" sz="2000" dirty="0" err="1"/>
              <a:t>Tacen</a:t>
            </a:r>
            <a:r>
              <a:rPr lang="cs-CZ" sz="2000" dirty="0"/>
              <a:t>, </a:t>
            </a:r>
            <a:r>
              <a:rPr lang="cs-CZ" sz="2000" dirty="0" err="1"/>
              <a:t>Ausgburg</a:t>
            </a:r>
            <a:r>
              <a:rPr lang="cs-CZ" sz="2000" dirty="0"/>
              <a:t>, </a:t>
            </a:r>
            <a:r>
              <a:rPr lang="cs-CZ" sz="2000" dirty="0" err="1"/>
              <a:t>Ivrea</a:t>
            </a:r>
            <a:r>
              <a:rPr lang="cs-CZ" sz="2000" dirty="0"/>
              <a:t>, Krakov, LM, Bratislava = tratě, které se budou jezdit vždy a se kterými by měli být všichni junioři seznámeni. </a:t>
            </a:r>
          </a:p>
          <a:p>
            <a:endParaRPr lang="cs-CZ" sz="2000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58B45F5-E162-4AF7-9E46-A4290969B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4358115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09" y="489853"/>
            <a:ext cx="6186871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2601" y="976152"/>
            <a:ext cx="5613399" cy="5024920"/>
          </a:xfrm>
        </p:spPr>
        <p:txBody>
          <a:bodyPr anchor="ctr">
            <a:normAutofit/>
          </a:bodyPr>
          <a:lstStyle/>
          <a:p>
            <a:r>
              <a:rPr lang="cs-CZ" dirty="0"/>
              <a:t>Specializovaná příprava – cyklování tréninku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14F7EC0-B8AC-4E93-A415-71AF71B12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4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997624" y="976158"/>
            <a:ext cx="4440589" cy="5024931"/>
          </a:xfrm>
        </p:spPr>
        <p:txBody>
          <a:bodyPr anchor="ctr">
            <a:normAutofit/>
          </a:bodyPr>
          <a:lstStyle/>
          <a:p>
            <a:r>
              <a:rPr lang="cs-CZ" sz="2000" dirty="0"/>
              <a:t>- V případě juniorů se situace mění. </a:t>
            </a:r>
            <a:r>
              <a:rPr lang="cs-CZ" sz="2000" b="1" dirty="0"/>
              <a:t>RTC </a:t>
            </a:r>
            <a:r>
              <a:rPr lang="cs-CZ" sz="2000" dirty="0"/>
              <a:t>je rozdělen do mnoha kratších období, jejichž cíle jsou odlišné (nebo mohou být odlišné pouze v určitých atributech) = zpravidla se cíleně zaměřujeme na určité faktory sportovního výkonu. </a:t>
            </a:r>
          </a:p>
          <a:p>
            <a:r>
              <a:rPr lang="cs-CZ" sz="2000" dirty="0"/>
              <a:t>- Proto tady začíná věda: je třeba vědět, které faktory v jakém období ovlivňovat, jak přesně, ovlivňování kterých faktorů se vzájemně vylučuje apod. </a:t>
            </a:r>
          </a:p>
          <a:p>
            <a:r>
              <a:rPr lang="cs-CZ" sz="2000" dirty="0"/>
              <a:t>- Rozdíl mezi </a:t>
            </a:r>
            <a:r>
              <a:rPr lang="cs-CZ" sz="2000" b="1" dirty="0"/>
              <a:t>souběžným a selektivním způsobem periodizace</a:t>
            </a:r>
            <a:r>
              <a:rPr lang="cs-CZ" sz="2000" dirty="0"/>
              <a:t>. </a:t>
            </a:r>
          </a:p>
          <a:p>
            <a:endParaRPr lang="cs-CZ" sz="200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6F0AD64-835F-42E2-B4C7-47A77348A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7841103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1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2BA15BBE-CB09-EF52-F0F1-8B348E4A8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3964251" cy="2237925"/>
          </a:xfrm>
        </p:spPr>
        <p:txBody>
          <a:bodyPr>
            <a:normAutofit/>
          </a:bodyPr>
          <a:lstStyle/>
          <a:p>
            <a:r>
              <a:rPr lang="cs-CZ" sz="5600"/>
              <a:t>Periodizace </a:t>
            </a:r>
          </a:p>
        </p:txBody>
      </p:sp>
      <p:cxnSp>
        <p:nvCxnSpPr>
          <p:cNvPr id="23" name="Straight Connector 13">
            <a:extLst>
              <a:ext uri="{FF2B5EF4-FFF2-40B4-BE49-F238E27FC236}">
                <a16:creationId xmlns:a16="http://schemas.microsoft.com/office/drawing/2014/main" id="{E9615127-4E4B-44AE-B157-C50975D41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Content Placeholder 8">
            <a:extLst>
              <a:ext uri="{FF2B5EF4-FFF2-40B4-BE49-F238E27FC236}">
                <a16:creationId xmlns:a16="http://schemas.microsoft.com/office/drawing/2014/main" id="{B8A52F1B-E991-8ED0-638F-7F6D052B92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408254"/>
            <a:ext cx="3964250" cy="2470031"/>
          </a:xfrm>
        </p:spPr>
        <p:txBody>
          <a:bodyPr>
            <a:normAutofit/>
          </a:bodyPr>
          <a:lstStyle/>
          <a:p>
            <a:r>
              <a:rPr lang="cs-CZ" sz="2000" dirty="0"/>
              <a:t>Tréninkový deník </a:t>
            </a:r>
            <a:endParaRPr lang="en-US" sz="2000" dirty="0"/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40A4F0FF-16D4-7E0C-DF8A-24CF798FF3E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040694" y="683594"/>
            <a:ext cx="6588977" cy="5490814"/>
          </a:xfrm>
          <a:prstGeom prst="rect">
            <a:avLst/>
          </a:prstGeom>
        </p:spPr>
      </p:pic>
      <p:cxnSp>
        <p:nvCxnSpPr>
          <p:cNvPr id="25" name="Straight Connector 15">
            <a:extLst>
              <a:ext uri="{FF2B5EF4-FFF2-40B4-BE49-F238E27FC236}">
                <a16:creationId xmlns:a16="http://schemas.microsoft.com/office/drawing/2014/main" id="{B607C7DF-2703-4D3B-B500-8182840C0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2209363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5E34504E-E9BD-E5F1-ACFD-E22A92CE9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3964251" cy="2237925"/>
          </a:xfrm>
        </p:spPr>
        <p:txBody>
          <a:bodyPr>
            <a:normAutofit/>
          </a:bodyPr>
          <a:lstStyle/>
          <a:p>
            <a:r>
              <a:rPr lang="cs-CZ" dirty="0"/>
              <a:t>Období a cykly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9615127-4E4B-44AE-B157-C50975D41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AEBF203-5985-D140-AF16-AE34ED2BC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408254"/>
            <a:ext cx="3964250" cy="2470031"/>
          </a:xfrm>
        </p:spPr>
        <p:txBody>
          <a:bodyPr>
            <a:normAutofit/>
          </a:bodyPr>
          <a:lstStyle/>
          <a:p>
            <a:r>
              <a:rPr lang="cs-CZ" sz="2000" dirty="0"/>
              <a:t>- Přípravné období </a:t>
            </a:r>
          </a:p>
          <a:p>
            <a:r>
              <a:rPr lang="cs-CZ" sz="2000" dirty="0"/>
              <a:t>- Předzávodní období </a:t>
            </a:r>
          </a:p>
          <a:p>
            <a:r>
              <a:rPr lang="cs-CZ" sz="2000" dirty="0"/>
              <a:t>- Závodní období </a:t>
            </a:r>
          </a:p>
          <a:p>
            <a:r>
              <a:rPr lang="cs-CZ" sz="2000" dirty="0"/>
              <a:t>- Přechodné období </a:t>
            </a:r>
          </a:p>
          <a:p>
            <a:endParaRPr lang="cs-CZ" sz="2000" dirty="0"/>
          </a:p>
          <a:p>
            <a:endParaRPr lang="en-US" sz="2000" dirty="0"/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34199B56-1DE6-4089-7174-461401EA491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040694" y="1378182"/>
            <a:ext cx="6588977" cy="4101637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607C7DF-2703-4D3B-B500-8182840C0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6943518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CEECAC3B-FC5D-DB83-A578-B7E54E5B37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47179" y="702146"/>
            <a:ext cx="7252421" cy="5453707"/>
          </a:xfrm>
        </p:spPr>
      </p:pic>
    </p:spTree>
    <p:extLst>
      <p:ext uri="{BB962C8B-B14F-4D97-AF65-F5344CB8AC3E}">
        <p14:creationId xmlns:p14="http://schemas.microsoft.com/office/powerpoint/2010/main" val="4229818834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7FE5201-BB98-480C-BADB-207C8F893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77B7E408-7EE1-997B-4603-C6CFDA732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06" y="696037"/>
            <a:ext cx="10806753" cy="200622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cs-CZ" dirty="0"/>
              <a:t>Postupné navyšování objemu a intenzity </a:t>
            </a:r>
            <a:endParaRPr lang="en-US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89C6C02-EDA3-4D0B-9C4E-AAE0F2C7D5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7A030CB-D662-4E87-B668-9DE9163E9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40693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9" name="Obrázek 8">
            <a:extLst>
              <a:ext uri="{FF2B5EF4-FFF2-40B4-BE49-F238E27FC236}">
                <a16:creationId xmlns:a16="http://schemas.microsoft.com/office/drawing/2014/main" id="{BCC2A236-3EFB-6A68-BF9E-B7352113B96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481007" y="3683892"/>
            <a:ext cx="3611880" cy="1923325"/>
          </a:xfrm>
          <a:prstGeom prst="rect">
            <a:avLst/>
          </a:prstGeom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3C63E9E1-3E99-6F1E-9D01-F4D26863869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249399" y="3778703"/>
            <a:ext cx="3611880" cy="1733702"/>
          </a:xfrm>
          <a:prstGeom prst="rect">
            <a:avLst/>
          </a:prstGeom>
        </p:spPr>
      </p:pic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08D9B0FD-9869-3F8A-696F-1522EEA8A1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alphaModFix/>
          </a:blip>
          <a:stretch>
            <a:fillRect/>
          </a:stretch>
        </p:blipFill>
        <p:spPr>
          <a:xfrm>
            <a:off x="8017791" y="3932208"/>
            <a:ext cx="3611880" cy="1426692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06660E41-71CE-4FFE-9511-E9964B388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5204466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D2FD376E-0F6E-4823-9AE4-22B55E5F8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s-CZ" sz="4100"/>
              <a:t>Periodizace – měnící se specificita tréninkového zatížení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4" name="Zástupný obsah 3">
            <a:extLst>
              <a:ext uri="{FF2B5EF4-FFF2-40B4-BE49-F238E27FC236}">
                <a16:creationId xmlns:a16="http://schemas.microsoft.com/office/drawing/2014/main" id="{D31EDEA3-E36F-4838-BE98-F2FC1EF0B6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4496324"/>
              </p:ext>
            </p:extLst>
          </p:nvPr>
        </p:nvGraphicFramePr>
        <p:xfrm>
          <a:off x="4796496" y="990111"/>
          <a:ext cx="6833185" cy="487778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64265">
                  <a:extLst>
                    <a:ext uri="{9D8B030D-6E8A-4147-A177-3AD203B41FA5}">
                      <a16:colId xmlns:a16="http://schemas.microsoft.com/office/drawing/2014/main" val="3354771079"/>
                    </a:ext>
                  </a:extLst>
                </a:gridCol>
                <a:gridCol w="522410">
                  <a:extLst>
                    <a:ext uri="{9D8B030D-6E8A-4147-A177-3AD203B41FA5}">
                      <a16:colId xmlns:a16="http://schemas.microsoft.com/office/drawing/2014/main" val="4127913369"/>
                    </a:ext>
                  </a:extLst>
                </a:gridCol>
                <a:gridCol w="522410">
                  <a:extLst>
                    <a:ext uri="{9D8B030D-6E8A-4147-A177-3AD203B41FA5}">
                      <a16:colId xmlns:a16="http://schemas.microsoft.com/office/drawing/2014/main" val="4117794630"/>
                    </a:ext>
                  </a:extLst>
                </a:gridCol>
                <a:gridCol w="522410">
                  <a:extLst>
                    <a:ext uri="{9D8B030D-6E8A-4147-A177-3AD203B41FA5}">
                      <a16:colId xmlns:a16="http://schemas.microsoft.com/office/drawing/2014/main" val="1600302729"/>
                    </a:ext>
                  </a:extLst>
                </a:gridCol>
                <a:gridCol w="522410">
                  <a:extLst>
                    <a:ext uri="{9D8B030D-6E8A-4147-A177-3AD203B41FA5}">
                      <a16:colId xmlns:a16="http://schemas.microsoft.com/office/drawing/2014/main" val="1977115155"/>
                    </a:ext>
                  </a:extLst>
                </a:gridCol>
                <a:gridCol w="522410">
                  <a:extLst>
                    <a:ext uri="{9D8B030D-6E8A-4147-A177-3AD203B41FA5}">
                      <a16:colId xmlns:a16="http://schemas.microsoft.com/office/drawing/2014/main" val="803831714"/>
                    </a:ext>
                  </a:extLst>
                </a:gridCol>
                <a:gridCol w="522410">
                  <a:extLst>
                    <a:ext uri="{9D8B030D-6E8A-4147-A177-3AD203B41FA5}">
                      <a16:colId xmlns:a16="http://schemas.microsoft.com/office/drawing/2014/main" val="1485977027"/>
                    </a:ext>
                  </a:extLst>
                </a:gridCol>
                <a:gridCol w="522410">
                  <a:extLst>
                    <a:ext uri="{9D8B030D-6E8A-4147-A177-3AD203B41FA5}">
                      <a16:colId xmlns:a16="http://schemas.microsoft.com/office/drawing/2014/main" val="1596308587"/>
                    </a:ext>
                  </a:extLst>
                </a:gridCol>
                <a:gridCol w="522410">
                  <a:extLst>
                    <a:ext uri="{9D8B030D-6E8A-4147-A177-3AD203B41FA5}">
                      <a16:colId xmlns:a16="http://schemas.microsoft.com/office/drawing/2014/main" val="3464076438"/>
                    </a:ext>
                  </a:extLst>
                </a:gridCol>
                <a:gridCol w="522410">
                  <a:extLst>
                    <a:ext uri="{9D8B030D-6E8A-4147-A177-3AD203B41FA5}">
                      <a16:colId xmlns:a16="http://schemas.microsoft.com/office/drawing/2014/main" val="2909233885"/>
                    </a:ext>
                  </a:extLst>
                </a:gridCol>
                <a:gridCol w="522410">
                  <a:extLst>
                    <a:ext uri="{9D8B030D-6E8A-4147-A177-3AD203B41FA5}">
                      <a16:colId xmlns:a16="http://schemas.microsoft.com/office/drawing/2014/main" val="1175281749"/>
                    </a:ext>
                  </a:extLst>
                </a:gridCol>
                <a:gridCol w="522410">
                  <a:extLst>
                    <a:ext uri="{9D8B030D-6E8A-4147-A177-3AD203B41FA5}">
                      <a16:colId xmlns:a16="http://schemas.microsoft.com/office/drawing/2014/main" val="2579543581"/>
                    </a:ext>
                  </a:extLst>
                </a:gridCol>
                <a:gridCol w="522410">
                  <a:extLst>
                    <a:ext uri="{9D8B030D-6E8A-4147-A177-3AD203B41FA5}">
                      <a16:colId xmlns:a16="http://schemas.microsoft.com/office/drawing/2014/main" val="2383070980"/>
                    </a:ext>
                  </a:extLst>
                </a:gridCol>
              </a:tblGrid>
              <a:tr h="24800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</a:rPr>
                        <a:t> 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</a:rPr>
                        <a:t>10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</a:rPr>
                        <a:t>11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</a:rPr>
                        <a:t>12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</a:rPr>
                        <a:t>1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</a:rPr>
                        <a:t>2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</a:rPr>
                        <a:t>3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</a:rPr>
                        <a:t>4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</a:rPr>
                        <a:t>5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</a:rPr>
                        <a:t>6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</a:rPr>
                        <a:t>7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</a:rPr>
                        <a:t>8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</a:rPr>
                        <a:t>9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extLst>
                  <a:ext uri="{0D108BD9-81ED-4DB2-BD59-A6C34878D82A}">
                    <a16:rowId xmlns:a16="http://schemas.microsoft.com/office/drawing/2014/main" val="2973313026"/>
                  </a:ext>
                </a:extLst>
              </a:tr>
              <a:tr h="46297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</a:rPr>
                        <a:t>10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extLst>
                  <a:ext uri="{0D108BD9-81ED-4DB2-BD59-A6C34878D82A}">
                    <a16:rowId xmlns:a16="http://schemas.microsoft.com/office/drawing/2014/main" val="4090635245"/>
                  </a:ext>
                </a:extLst>
              </a:tr>
              <a:tr h="46297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</a:rPr>
                        <a:t>20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extLst>
                  <a:ext uri="{0D108BD9-81ED-4DB2-BD59-A6C34878D82A}">
                    <a16:rowId xmlns:a16="http://schemas.microsoft.com/office/drawing/2014/main" val="3797158739"/>
                  </a:ext>
                </a:extLst>
              </a:tr>
              <a:tr h="46297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</a:rPr>
                        <a:t>30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extLst>
                  <a:ext uri="{0D108BD9-81ED-4DB2-BD59-A6C34878D82A}">
                    <a16:rowId xmlns:a16="http://schemas.microsoft.com/office/drawing/2014/main" val="1888145028"/>
                  </a:ext>
                </a:extLst>
              </a:tr>
              <a:tr h="46297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</a:rPr>
                        <a:t>40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extLst>
                  <a:ext uri="{0D108BD9-81ED-4DB2-BD59-A6C34878D82A}">
                    <a16:rowId xmlns:a16="http://schemas.microsoft.com/office/drawing/2014/main" val="1772288613"/>
                  </a:ext>
                </a:extLst>
              </a:tr>
              <a:tr h="46297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</a:rPr>
                        <a:t>50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extLst>
                  <a:ext uri="{0D108BD9-81ED-4DB2-BD59-A6C34878D82A}">
                    <a16:rowId xmlns:a16="http://schemas.microsoft.com/office/drawing/2014/main" val="2125572384"/>
                  </a:ext>
                </a:extLst>
              </a:tr>
              <a:tr h="46297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</a:rPr>
                        <a:t>60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extLst>
                  <a:ext uri="{0D108BD9-81ED-4DB2-BD59-A6C34878D82A}">
                    <a16:rowId xmlns:a16="http://schemas.microsoft.com/office/drawing/2014/main" val="1050600999"/>
                  </a:ext>
                </a:extLst>
              </a:tr>
              <a:tr h="46297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</a:rPr>
                        <a:t>70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extLst>
                  <a:ext uri="{0D108BD9-81ED-4DB2-BD59-A6C34878D82A}">
                    <a16:rowId xmlns:a16="http://schemas.microsoft.com/office/drawing/2014/main" val="3893888408"/>
                  </a:ext>
                </a:extLst>
              </a:tr>
              <a:tr h="46297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</a:rPr>
                        <a:t>80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FFFF00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extLst>
                  <a:ext uri="{0D108BD9-81ED-4DB2-BD59-A6C34878D82A}">
                    <a16:rowId xmlns:a16="http://schemas.microsoft.com/office/drawing/2014/main" val="764194849"/>
                  </a:ext>
                </a:extLst>
              </a:tr>
              <a:tr h="46297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</a:rPr>
                        <a:t>90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extLst>
                  <a:ext uri="{0D108BD9-81ED-4DB2-BD59-A6C34878D82A}">
                    <a16:rowId xmlns:a16="http://schemas.microsoft.com/office/drawing/2014/main" val="3968006662"/>
                  </a:ext>
                </a:extLst>
              </a:tr>
              <a:tr h="46297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</a:rPr>
                        <a:t>100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>
                          <a:effectLst/>
                          <a:highlight>
                            <a:srgbClr val="00FFFF"/>
                          </a:highlight>
                        </a:rPr>
                        <a:t>-------</a:t>
                      </a:r>
                      <a:endParaRPr lang="cs-CZ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185" marR="82185" marT="0" marB="0"/>
                </a:tc>
                <a:extLst>
                  <a:ext uri="{0D108BD9-81ED-4DB2-BD59-A6C34878D82A}">
                    <a16:rowId xmlns:a16="http://schemas.microsoft.com/office/drawing/2014/main" val="35460975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6954514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5CE39DB8-06A0-4BCA-865C-C20025689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cs-CZ" sz="6100"/>
              <a:t>Postupný nárůst objemu zatížení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4" name="Zástupný obsah 3">
            <a:extLst>
              <a:ext uri="{FF2B5EF4-FFF2-40B4-BE49-F238E27FC236}">
                <a16:creationId xmlns:a16="http://schemas.microsoft.com/office/drawing/2014/main" id="{07AAB4B1-E975-42D5-BE0A-D59E625D4F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7781451"/>
              </p:ext>
            </p:extLst>
          </p:nvPr>
        </p:nvGraphicFramePr>
        <p:xfrm>
          <a:off x="4796496" y="1135889"/>
          <a:ext cx="6833179" cy="4586225"/>
        </p:xfrm>
        <a:graphic>
          <a:graphicData uri="http://schemas.openxmlformats.org/drawingml/2006/table">
            <a:tbl>
              <a:tblPr firstRow="1" firstCol="1" bandRow="1">
                <a:solidFill>
                  <a:schemeClr val="bg1">
                    <a:lumMod val="95000"/>
                  </a:schemeClr>
                </a:solidFill>
                <a:tableStyleId>{5C22544A-7EE6-4342-B048-85BDC9FD1C3A}</a:tableStyleId>
              </a:tblPr>
              <a:tblGrid>
                <a:gridCol w="439603">
                  <a:extLst>
                    <a:ext uri="{9D8B030D-6E8A-4147-A177-3AD203B41FA5}">
                      <a16:colId xmlns:a16="http://schemas.microsoft.com/office/drawing/2014/main" val="27295714"/>
                    </a:ext>
                  </a:extLst>
                </a:gridCol>
                <a:gridCol w="532798">
                  <a:extLst>
                    <a:ext uri="{9D8B030D-6E8A-4147-A177-3AD203B41FA5}">
                      <a16:colId xmlns:a16="http://schemas.microsoft.com/office/drawing/2014/main" val="1548642204"/>
                    </a:ext>
                  </a:extLst>
                </a:gridCol>
                <a:gridCol w="532798">
                  <a:extLst>
                    <a:ext uri="{9D8B030D-6E8A-4147-A177-3AD203B41FA5}">
                      <a16:colId xmlns:a16="http://schemas.microsoft.com/office/drawing/2014/main" val="2477037421"/>
                    </a:ext>
                  </a:extLst>
                </a:gridCol>
                <a:gridCol w="532798">
                  <a:extLst>
                    <a:ext uri="{9D8B030D-6E8A-4147-A177-3AD203B41FA5}">
                      <a16:colId xmlns:a16="http://schemas.microsoft.com/office/drawing/2014/main" val="2337083501"/>
                    </a:ext>
                  </a:extLst>
                </a:gridCol>
                <a:gridCol w="532798">
                  <a:extLst>
                    <a:ext uri="{9D8B030D-6E8A-4147-A177-3AD203B41FA5}">
                      <a16:colId xmlns:a16="http://schemas.microsoft.com/office/drawing/2014/main" val="2098354440"/>
                    </a:ext>
                  </a:extLst>
                </a:gridCol>
                <a:gridCol w="532798">
                  <a:extLst>
                    <a:ext uri="{9D8B030D-6E8A-4147-A177-3AD203B41FA5}">
                      <a16:colId xmlns:a16="http://schemas.microsoft.com/office/drawing/2014/main" val="1323699898"/>
                    </a:ext>
                  </a:extLst>
                </a:gridCol>
                <a:gridCol w="532798">
                  <a:extLst>
                    <a:ext uri="{9D8B030D-6E8A-4147-A177-3AD203B41FA5}">
                      <a16:colId xmlns:a16="http://schemas.microsoft.com/office/drawing/2014/main" val="3407402347"/>
                    </a:ext>
                  </a:extLst>
                </a:gridCol>
                <a:gridCol w="532798">
                  <a:extLst>
                    <a:ext uri="{9D8B030D-6E8A-4147-A177-3AD203B41FA5}">
                      <a16:colId xmlns:a16="http://schemas.microsoft.com/office/drawing/2014/main" val="3578849071"/>
                    </a:ext>
                  </a:extLst>
                </a:gridCol>
                <a:gridCol w="532798">
                  <a:extLst>
                    <a:ext uri="{9D8B030D-6E8A-4147-A177-3AD203B41FA5}">
                      <a16:colId xmlns:a16="http://schemas.microsoft.com/office/drawing/2014/main" val="909601616"/>
                    </a:ext>
                  </a:extLst>
                </a:gridCol>
                <a:gridCol w="532798">
                  <a:extLst>
                    <a:ext uri="{9D8B030D-6E8A-4147-A177-3AD203B41FA5}">
                      <a16:colId xmlns:a16="http://schemas.microsoft.com/office/drawing/2014/main" val="1873214927"/>
                    </a:ext>
                  </a:extLst>
                </a:gridCol>
                <a:gridCol w="532798">
                  <a:extLst>
                    <a:ext uri="{9D8B030D-6E8A-4147-A177-3AD203B41FA5}">
                      <a16:colId xmlns:a16="http://schemas.microsoft.com/office/drawing/2014/main" val="889238992"/>
                    </a:ext>
                  </a:extLst>
                </a:gridCol>
                <a:gridCol w="532798">
                  <a:extLst>
                    <a:ext uri="{9D8B030D-6E8A-4147-A177-3AD203B41FA5}">
                      <a16:colId xmlns:a16="http://schemas.microsoft.com/office/drawing/2014/main" val="1641978387"/>
                    </a:ext>
                  </a:extLst>
                </a:gridCol>
                <a:gridCol w="532798">
                  <a:extLst>
                    <a:ext uri="{9D8B030D-6E8A-4147-A177-3AD203B41FA5}">
                      <a16:colId xmlns:a16="http://schemas.microsoft.com/office/drawing/2014/main" val="1519649110"/>
                    </a:ext>
                  </a:extLst>
                </a:gridCol>
              </a:tblGrid>
              <a:tr h="47805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7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7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700" b="1" cap="none" spc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7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700" b="1" cap="none" spc="0"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endParaRPr lang="cs-CZ" sz="17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700" b="1" cap="none" spc="0">
                          <a:solidFill>
                            <a:schemeClr val="tx1"/>
                          </a:solidFill>
                          <a:effectLst/>
                        </a:rPr>
                        <a:t>3</a:t>
                      </a:r>
                      <a:endParaRPr lang="cs-CZ" sz="17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700" b="1" cap="none" spc="0">
                          <a:solidFill>
                            <a:schemeClr val="tx1"/>
                          </a:solidFill>
                          <a:effectLst/>
                        </a:rPr>
                        <a:t>4</a:t>
                      </a:r>
                      <a:endParaRPr lang="cs-CZ" sz="17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700" b="1" cap="none" spc="0">
                          <a:solidFill>
                            <a:schemeClr val="tx1"/>
                          </a:solidFill>
                          <a:effectLst/>
                        </a:rPr>
                        <a:t>5</a:t>
                      </a:r>
                      <a:endParaRPr lang="cs-CZ" sz="17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700" b="1" cap="none" spc="0">
                          <a:solidFill>
                            <a:schemeClr val="tx1"/>
                          </a:solidFill>
                          <a:effectLst/>
                        </a:rPr>
                        <a:t>6</a:t>
                      </a:r>
                      <a:endParaRPr lang="cs-CZ" sz="17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700" b="1" cap="none" spc="0">
                          <a:solidFill>
                            <a:schemeClr val="tx1"/>
                          </a:solidFill>
                          <a:effectLst/>
                        </a:rPr>
                        <a:t>7</a:t>
                      </a:r>
                      <a:endParaRPr lang="cs-CZ" sz="17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700" b="1" cap="none" spc="0">
                          <a:solidFill>
                            <a:schemeClr val="tx1"/>
                          </a:solidFill>
                          <a:effectLst/>
                        </a:rPr>
                        <a:t>8</a:t>
                      </a:r>
                      <a:endParaRPr lang="cs-CZ" sz="17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700" b="1" cap="none" spc="0">
                          <a:solidFill>
                            <a:schemeClr val="tx1"/>
                          </a:solidFill>
                          <a:effectLst/>
                        </a:rPr>
                        <a:t>9</a:t>
                      </a:r>
                      <a:endParaRPr lang="cs-CZ" sz="17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700" b="1" cap="none" spc="0">
                          <a:solidFill>
                            <a:schemeClr val="tx1"/>
                          </a:solidFill>
                          <a:effectLst/>
                        </a:rPr>
                        <a:t>10</a:t>
                      </a:r>
                      <a:endParaRPr lang="cs-CZ" sz="17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700" b="1" cap="none" spc="0">
                          <a:solidFill>
                            <a:schemeClr val="tx1"/>
                          </a:solidFill>
                          <a:effectLst/>
                        </a:rPr>
                        <a:t>11</a:t>
                      </a:r>
                      <a:endParaRPr lang="cs-CZ" sz="17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700" b="1" cap="none" spc="0">
                          <a:solidFill>
                            <a:schemeClr val="tx1"/>
                          </a:solidFill>
                          <a:effectLst/>
                        </a:rPr>
                        <a:t>12</a:t>
                      </a:r>
                      <a:endParaRPr lang="cs-CZ" sz="17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7969148"/>
                  </a:ext>
                </a:extLst>
              </a:tr>
              <a:tr h="41081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b="1" cap="none" spc="0">
                          <a:solidFill>
                            <a:schemeClr val="tx1"/>
                          </a:solidFill>
                          <a:effectLst/>
                        </a:rPr>
                        <a:t>20</a:t>
                      </a:r>
                      <a:endParaRPr lang="cs-CZ" sz="13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5364050"/>
                  </a:ext>
                </a:extLst>
              </a:tr>
              <a:tr h="41081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b="1" cap="none" spc="0">
                          <a:solidFill>
                            <a:schemeClr val="tx1"/>
                          </a:solidFill>
                          <a:effectLst/>
                        </a:rPr>
                        <a:t>18</a:t>
                      </a:r>
                      <a:endParaRPr lang="cs-CZ" sz="13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04326748"/>
                  </a:ext>
                </a:extLst>
              </a:tr>
              <a:tr h="41081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b="1" cap="none" spc="0">
                          <a:solidFill>
                            <a:schemeClr val="tx1"/>
                          </a:solidFill>
                          <a:effectLst/>
                        </a:rPr>
                        <a:t>16</a:t>
                      </a:r>
                      <a:endParaRPr lang="cs-CZ" sz="13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7217774"/>
                  </a:ext>
                </a:extLst>
              </a:tr>
              <a:tr h="41081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b="1" cap="none" spc="0">
                          <a:solidFill>
                            <a:schemeClr val="tx1"/>
                          </a:solidFill>
                          <a:effectLst/>
                        </a:rPr>
                        <a:t>14</a:t>
                      </a:r>
                      <a:endParaRPr lang="cs-CZ" sz="13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6790938"/>
                  </a:ext>
                </a:extLst>
              </a:tr>
              <a:tr h="41081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b="1" cap="none" spc="0">
                          <a:solidFill>
                            <a:schemeClr val="tx1"/>
                          </a:solidFill>
                          <a:effectLst/>
                        </a:rPr>
                        <a:t>12</a:t>
                      </a:r>
                      <a:endParaRPr lang="cs-CZ" sz="13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2576738"/>
                  </a:ext>
                </a:extLst>
              </a:tr>
              <a:tr h="41081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b="1" cap="none" spc="0">
                          <a:solidFill>
                            <a:schemeClr val="tx1"/>
                          </a:solidFill>
                          <a:effectLst/>
                        </a:rPr>
                        <a:t>10</a:t>
                      </a:r>
                      <a:endParaRPr lang="cs-CZ" sz="13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1284049"/>
                  </a:ext>
                </a:extLst>
              </a:tr>
              <a:tr h="41081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b="1" cap="none" spc="0">
                          <a:solidFill>
                            <a:schemeClr val="tx1"/>
                          </a:solidFill>
                          <a:effectLst/>
                        </a:rPr>
                        <a:t>8</a:t>
                      </a:r>
                      <a:endParaRPr lang="cs-CZ" sz="13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0597882"/>
                  </a:ext>
                </a:extLst>
              </a:tr>
              <a:tr h="41081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b="1" cap="none" spc="0">
                          <a:solidFill>
                            <a:schemeClr val="tx1"/>
                          </a:solidFill>
                          <a:effectLst/>
                        </a:rPr>
                        <a:t>6</a:t>
                      </a:r>
                      <a:endParaRPr lang="cs-CZ" sz="13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4143518"/>
                  </a:ext>
                </a:extLst>
              </a:tr>
              <a:tr h="41081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b="1" cap="none" spc="0">
                          <a:solidFill>
                            <a:schemeClr val="tx1"/>
                          </a:solidFill>
                          <a:effectLst/>
                        </a:rPr>
                        <a:t>4</a:t>
                      </a:r>
                      <a:endParaRPr lang="cs-CZ" sz="13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8720977"/>
                  </a:ext>
                </a:extLst>
              </a:tr>
              <a:tr h="41081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b="1" cap="none" spc="0"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endParaRPr lang="cs-CZ" sz="13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s-CZ" sz="130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-----</a:t>
                      </a:r>
                      <a:endParaRPr lang="cs-CZ" sz="1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9585" marR="74556" marT="19882" marB="149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71047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4972409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09" y="489853"/>
            <a:ext cx="6186871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002AFF63-469D-47A5-8F9E-4070171D8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52"/>
            <a:ext cx="5613399" cy="5024920"/>
          </a:xfrm>
        </p:spPr>
        <p:txBody>
          <a:bodyPr anchor="ctr">
            <a:normAutofit/>
          </a:bodyPr>
          <a:lstStyle/>
          <a:p>
            <a:r>
              <a:rPr lang="cs-CZ" dirty="0"/>
              <a:t>Jakým způsobem se zvyšuje objem zatížení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14F7EC0-B8AC-4E93-A415-71AF71B12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4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D303B050-665E-47CB-A50F-1FFF2AAAE6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7624" y="976158"/>
            <a:ext cx="4440589" cy="5024931"/>
          </a:xfrm>
        </p:spPr>
        <p:txBody>
          <a:bodyPr anchor="ctr">
            <a:normAutofit/>
          </a:bodyPr>
          <a:lstStyle/>
          <a:p>
            <a:r>
              <a:rPr lang="cs-CZ" sz="2000"/>
              <a:t>Prodlužuje se délka při zachování intenzity (běh z 30 na 50 minut apod.). </a:t>
            </a:r>
          </a:p>
          <a:p>
            <a:r>
              <a:rPr lang="cs-CZ" sz="2000"/>
              <a:t>Zvyšuje se počet sérií (začínáme např. na 2 x 4 a zvyšujeme na 2 x 6 nebo 3 x 4 apod.). </a:t>
            </a:r>
          </a:p>
          <a:p>
            <a:r>
              <a:rPr lang="cs-CZ" sz="2000"/>
              <a:t>Navyšuje se také objem extenzivních tréninkových metod (více výklusů, strečinku, fyzioterapeutických cvičení apod.). </a:t>
            </a:r>
          </a:p>
          <a:p>
            <a:r>
              <a:rPr lang="cs-CZ" sz="2000"/>
              <a:t>Navyšuje se např. i počet cviků a počet sérií v posilovně.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6F0AD64-835F-42E2-B4C7-47A77348A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8308809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6"/>
            <a:ext cx="11147071" cy="147664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31463FA7-EDF1-41E5-BF22-D2FD1B592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21946"/>
            <a:ext cx="10813250" cy="10221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/>
              <a:t>Směrem k závodům </a:t>
            </a:r>
            <a:endParaRPr lang="cs-CZ"/>
          </a:p>
        </p:txBody>
      </p: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22CDD0E7-BDD6-41F4-8AAB-088A2E8D0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26" name="Picture 2" descr="Trénink podle Z. Smutného: Superkompenzace - behej.com: BĚH, MARATON, BĚHÁNÍ">
            <a:extLst>
              <a:ext uri="{FF2B5EF4-FFF2-40B4-BE49-F238E27FC236}">
                <a16:creationId xmlns:a16="http://schemas.microsoft.com/office/drawing/2014/main" id="{51623383-D0A9-48FA-98AB-CF35AD3E546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98" r="19361" b="-1"/>
          <a:stretch/>
        </p:blipFill>
        <p:spPr bwMode="auto">
          <a:xfrm>
            <a:off x="481007" y="1993515"/>
            <a:ext cx="5511628" cy="4374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7" name="Straight Connector 1036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199351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35ED8A70-2611-4D91-9CEE-A322C483F9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6171" y="2247497"/>
            <a:ext cx="5394141" cy="3888557"/>
          </a:xfrm>
        </p:spPr>
        <p:txBody>
          <a:bodyPr anchor="ctr">
            <a:normAutofit/>
          </a:bodyPr>
          <a:lstStyle/>
          <a:p>
            <a:pPr>
              <a:buFontTx/>
              <a:buChar char="-"/>
            </a:pPr>
            <a:r>
              <a:rPr lang="cs-CZ" sz="2000"/>
              <a:t>Ladění, superkompenzace, snížení objemu zatížení, soutěžní intenzita. </a:t>
            </a:r>
          </a:p>
          <a:p>
            <a:endParaRPr lang="cs-CZ" sz="2000"/>
          </a:p>
          <a:p>
            <a:pPr>
              <a:buFontTx/>
              <a:buChar char="-"/>
            </a:pPr>
            <a:endParaRPr lang="cs-CZ" sz="2000"/>
          </a:p>
          <a:p>
            <a:endParaRPr lang="cs-CZ" sz="2000"/>
          </a:p>
        </p:txBody>
      </p:sp>
      <p:cxnSp>
        <p:nvCxnSpPr>
          <p:cNvPr id="1039" name="Straight Connector 1038">
            <a:extLst>
              <a:ext uri="{FF2B5EF4-FFF2-40B4-BE49-F238E27FC236}">
                <a16:creationId xmlns:a16="http://schemas.microsoft.com/office/drawing/2014/main" id="{B58B45F5-E162-4AF7-9E46-A4290969B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969517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28CACC5-D86B-49F3-9C70-374B1C971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2601" y="976160"/>
            <a:ext cx="8411120" cy="149387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5000"/>
              <a:t>Souběžný a selektivní způsob tréninku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BFB8799-63B8-4407-9098-F9346BDCD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8990BBA-8A0B-4EF5-A122-0815DEC19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BBBC5F1-8CFF-46BA-BD62-FC5AA477A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1241833"/>
              </p:ext>
            </p:extLst>
          </p:nvPr>
        </p:nvGraphicFramePr>
        <p:xfrm>
          <a:off x="603540" y="3306763"/>
          <a:ext cx="10265783" cy="25733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805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1852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74823">
                <a:tc>
                  <a:txBody>
                    <a:bodyPr/>
                    <a:lstStyle/>
                    <a:p>
                      <a:r>
                        <a:rPr lang="cs-CZ" sz="1200"/>
                        <a:t>SOUBĚŽNÝ ZPŮSOB</a:t>
                      </a:r>
                    </a:p>
                  </a:txBody>
                  <a:tcPr marL="62460" marR="62460" marT="31230" marB="31230"/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SELEKTINÍ ZPŮSOB</a:t>
                      </a:r>
                    </a:p>
                  </a:txBody>
                  <a:tcPr marL="62460" marR="62460" marT="31230" marB="3123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823">
                <a:tc>
                  <a:txBody>
                    <a:bodyPr/>
                    <a:lstStyle/>
                    <a:p>
                      <a:r>
                        <a:rPr lang="cs-CZ" sz="1200"/>
                        <a:t>Rozvoj všech</a:t>
                      </a:r>
                      <a:r>
                        <a:rPr lang="cs-CZ" sz="1200" baseline="0"/>
                        <a:t> schopností najednou</a:t>
                      </a:r>
                      <a:endParaRPr lang="cs-CZ" sz="1200"/>
                    </a:p>
                  </a:txBody>
                  <a:tcPr marL="62460" marR="62460" marT="31230" marB="31230"/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Zaměření se na 1-3</a:t>
                      </a:r>
                      <a:r>
                        <a:rPr lang="cs-CZ" sz="1200" baseline="0"/>
                        <a:t> související pohybové schopnosti. </a:t>
                      </a:r>
                      <a:endParaRPr lang="cs-CZ" sz="1200"/>
                    </a:p>
                  </a:txBody>
                  <a:tcPr marL="62460" marR="62460" marT="31230" marB="3123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823">
                <a:tc>
                  <a:txBody>
                    <a:bodyPr/>
                    <a:lstStyle/>
                    <a:p>
                      <a:r>
                        <a:rPr lang="cs-CZ" sz="1200"/>
                        <a:t>Rozvoj mnoha dovedností </a:t>
                      </a:r>
                    </a:p>
                  </a:txBody>
                  <a:tcPr marL="62460" marR="62460" marT="31230" marB="31230"/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Zaměření se na konkrétní dovednosti v daném cyklu</a:t>
                      </a:r>
                    </a:p>
                  </a:txBody>
                  <a:tcPr marL="62460" marR="62460" marT="31230" marB="3123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2202">
                <a:tc>
                  <a:txBody>
                    <a:bodyPr/>
                    <a:lstStyle/>
                    <a:p>
                      <a:r>
                        <a:rPr lang="cs-CZ" sz="1200"/>
                        <a:t>Nízká</a:t>
                      </a:r>
                      <a:r>
                        <a:rPr lang="cs-CZ" sz="1200" baseline="0"/>
                        <a:t> proměnlivost v průběhu daného období</a:t>
                      </a:r>
                      <a:endParaRPr lang="cs-CZ" sz="1200"/>
                    </a:p>
                  </a:txBody>
                  <a:tcPr marL="62460" marR="62460" marT="31230" marB="31230"/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Značná proměnlivost</a:t>
                      </a:r>
                      <a:r>
                        <a:rPr lang="cs-CZ" sz="1200" baseline="0"/>
                        <a:t> v průběhu daného období, obvykle se program mění po tzv. </a:t>
                      </a:r>
                      <a:r>
                        <a:rPr lang="cs-CZ" sz="1200" baseline="0" err="1"/>
                        <a:t>mezocyklech</a:t>
                      </a:r>
                      <a:r>
                        <a:rPr lang="cs-CZ" sz="1200" baseline="0"/>
                        <a:t> (3 – 5 týdnů)</a:t>
                      </a:r>
                      <a:endParaRPr lang="cs-CZ" sz="1200"/>
                    </a:p>
                  </a:txBody>
                  <a:tcPr marL="62460" marR="62460" marT="31230" marB="3123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2202">
                <a:tc>
                  <a:txBody>
                    <a:bodyPr/>
                    <a:lstStyle/>
                    <a:p>
                      <a:r>
                        <a:rPr lang="cs-CZ" sz="1200"/>
                        <a:t>„Nasekání“ všeho najednou</a:t>
                      </a:r>
                    </a:p>
                  </a:txBody>
                  <a:tcPr marL="62460" marR="62460" marT="31230" marB="31230"/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Promyšlené</a:t>
                      </a:r>
                      <a:r>
                        <a:rPr lang="cs-CZ" sz="1200" baseline="0"/>
                        <a:t> obměňování zaměření tréninků v kontextu RTC a vyladěnou formou na klíčové okamžiky sezóny</a:t>
                      </a:r>
                      <a:endParaRPr lang="cs-CZ" sz="1200"/>
                    </a:p>
                  </a:txBody>
                  <a:tcPr marL="62460" marR="62460" marT="31230" marB="3123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823">
                <a:tc>
                  <a:txBody>
                    <a:bodyPr/>
                    <a:lstStyle/>
                    <a:p>
                      <a:r>
                        <a:rPr lang="cs-CZ" sz="1200"/>
                        <a:t>Nízká </a:t>
                      </a:r>
                      <a:r>
                        <a:rPr lang="cs-CZ" sz="1200" err="1"/>
                        <a:t>predikovatelnost</a:t>
                      </a:r>
                      <a:r>
                        <a:rPr lang="cs-CZ" sz="1200" baseline="0"/>
                        <a:t> trénovanosti </a:t>
                      </a:r>
                      <a:endParaRPr lang="cs-CZ" sz="1200"/>
                    </a:p>
                  </a:txBody>
                  <a:tcPr marL="62460" marR="62460" marT="31230" marB="31230"/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Relativně vysoká </a:t>
                      </a:r>
                      <a:r>
                        <a:rPr lang="cs-CZ" sz="1200" err="1"/>
                        <a:t>predikovatelnost</a:t>
                      </a:r>
                      <a:endParaRPr lang="cs-CZ" sz="1200"/>
                    </a:p>
                  </a:txBody>
                  <a:tcPr marL="62460" marR="62460" marT="31230" marB="3123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4823">
                <a:tc>
                  <a:txBody>
                    <a:bodyPr/>
                    <a:lstStyle/>
                    <a:p>
                      <a:r>
                        <a:rPr lang="cs-CZ" sz="1200"/>
                        <a:t>Nízká </a:t>
                      </a:r>
                      <a:r>
                        <a:rPr lang="cs-CZ" sz="1200" err="1"/>
                        <a:t>predikovatelnost</a:t>
                      </a:r>
                      <a:r>
                        <a:rPr lang="cs-CZ" sz="1200"/>
                        <a:t> výkonnosti</a:t>
                      </a:r>
                    </a:p>
                  </a:txBody>
                  <a:tcPr marL="62460" marR="62460" marT="31230" marB="31230"/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Relativně</a:t>
                      </a:r>
                      <a:r>
                        <a:rPr lang="cs-CZ" sz="1200" baseline="0"/>
                        <a:t> vysoká </a:t>
                      </a:r>
                      <a:r>
                        <a:rPr lang="cs-CZ" sz="1200" baseline="0" err="1"/>
                        <a:t>predikovatelnost</a:t>
                      </a:r>
                      <a:endParaRPr lang="cs-CZ" sz="1200"/>
                    </a:p>
                  </a:txBody>
                  <a:tcPr marL="62460" marR="62460" marT="31230" marB="3123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4823">
                <a:tc>
                  <a:txBody>
                    <a:bodyPr/>
                    <a:lstStyle/>
                    <a:p>
                      <a:r>
                        <a:rPr lang="cs-CZ" sz="1200"/>
                        <a:t>Dlouhodobá</a:t>
                      </a:r>
                      <a:r>
                        <a:rPr lang="cs-CZ" sz="1200" baseline="0"/>
                        <a:t> monotónnost, vypětí</a:t>
                      </a:r>
                      <a:endParaRPr lang="cs-CZ" sz="1200"/>
                    </a:p>
                  </a:txBody>
                  <a:tcPr marL="62460" marR="62460" marT="31230" marB="31230"/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Zvědavost, smysl, zlepšování se</a:t>
                      </a:r>
                    </a:p>
                  </a:txBody>
                  <a:tcPr marL="62460" marR="62460" marT="31230" marB="3123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178339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09" y="489853"/>
            <a:ext cx="6186871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2601" y="976152"/>
            <a:ext cx="5613399" cy="5024920"/>
          </a:xfrm>
        </p:spPr>
        <p:txBody>
          <a:bodyPr anchor="ctr">
            <a:normAutofit/>
          </a:bodyPr>
          <a:lstStyle/>
          <a:p>
            <a:r>
              <a:rPr lang="cs-CZ" dirty="0"/>
              <a:t>RK – komentář Pavla </a:t>
            </a:r>
            <a:r>
              <a:rPr lang="cs-CZ" dirty="0" err="1"/>
              <a:t>Hottmara</a:t>
            </a:r>
            <a:endParaRPr lang="cs-CZ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14F7EC0-B8AC-4E93-A415-71AF71B12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4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997624" y="976158"/>
            <a:ext cx="4440589" cy="502493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000" i="1"/>
              <a:t>Testování se zúčastnilo 25 sportovců, kteří budou v letošní sezóně usilovat o nominaci na mezinárodní soutěže juniorů. V tabulkách je také přehled individuálního vývoje výkonnosti, který je nejvýznamnější a nejvíce vypovídá o kvalitě přípravy. Přestože byly k vidění i některé velmi dobré výkony</a:t>
            </a:r>
            <a:r>
              <a:rPr lang="cs-CZ" sz="2000" b="1" i="1"/>
              <a:t>, celkově vývoj výkonnosti neodpovídá možnostem posledních dvou měsíců. Především v plavání a v silové vytrvalosti je stagnace většiny juniorských reprezentantů nepříjemným překvapením, neboť na podzim by mladí sportovci neměli být ještě na vrcholu sezónní výkonnosti v těchto disciplínách.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6F0AD64-835F-42E2-B4C7-47A77348A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8736171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6"/>
            <a:ext cx="11147071" cy="147664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2601" y="721946"/>
            <a:ext cx="10813250" cy="10221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/>
              <a:t>Přípravné období I. </a:t>
            </a:r>
            <a:endParaRPr lang="cs-CZ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2CDD0E7-BDD6-41F4-8AAB-088A2E8D0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Obrázek 4">
            <a:extLst>
              <a:ext uri="{FF2B5EF4-FFF2-40B4-BE49-F238E27FC236}">
                <a16:creationId xmlns:a16="http://schemas.microsoft.com/office/drawing/2014/main" id="{8A082C9E-A6B2-C842-4F28-2F53F714AAC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8273" r="8890" b="3"/>
          <a:stretch/>
        </p:blipFill>
        <p:spPr>
          <a:xfrm>
            <a:off x="481007" y="1993515"/>
            <a:ext cx="5511628" cy="4374624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199351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16171" y="2247497"/>
            <a:ext cx="5394141" cy="388855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s-CZ" sz="1600"/>
              <a:t>Představme si, že každé období rozdělíme do 3 týdenních mezocyklů, v jejich rámci můžeme ovlivňovat trénovanost specifičtěji. 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1600"/>
              <a:t>MZ 1 (říjen, listopad) – technika na divoké vodě, funkční silová připravenost (gymnastické posilování, funkční silový trénink – core), obecná vytrvalost (plavání, běh) 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1600"/>
              <a:t>MZ 2 (listopad) – extenzivní vytrvalost na klidné a mírně tekoucí vodě, maximální síla, intenzivní rychlostní vytrvalost (překážkové dráhy, hry) 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1600"/>
              <a:t>MZ 3 (prosinec) – intenzivní vytrvalost na klidné a mírně tekoucí vodě, maximální síla, extenzivní vytrvalost (běžky)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1600"/>
              <a:t>MZ 4, 5 (prosinec, leden) – intenzivní silová vytrvalost, rychlá a výbušná síla, extenzivní vytrvalost na klidné a mírně tekoucí vodě, extenzivní obecná vytrvalost (běžky)  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58B45F5-E162-4AF7-9E46-A4290969B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1861146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s-CZ" sz="4100" dirty="0"/>
              <a:t>Ukázkový týdenní plán:</a:t>
            </a:r>
            <a:br>
              <a:rPr lang="cs-CZ" sz="4100" dirty="0"/>
            </a:br>
            <a:r>
              <a:rPr lang="cs-CZ" sz="4100" dirty="0"/>
              <a:t>Specializovaná příprava (zima)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6907919"/>
              </p:ext>
            </p:extLst>
          </p:nvPr>
        </p:nvGraphicFramePr>
        <p:xfrm>
          <a:off x="4796496" y="998444"/>
          <a:ext cx="6833176" cy="4861117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33257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074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59814">
                <a:tc>
                  <a:txBody>
                    <a:bodyPr/>
                    <a:lstStyle/>
                    <a:p>
                      <a:r>
                        <a:rPr lang="cs-CZ" sz="1800"/>
                        <a:t>Týdenní plán (platný</a:t>
                      </a:r>
                      <a:r>
                        <a:rPr lang="cs-CZ" sz="1800" baseline="0"/>
                        <a:t> pro prosinec)</a:t>
                      </a:r>
                      <a:endParaRPr lang="cs-CZ" sz="1800"/>
                    </a:p>
                  </a:txBody>
                  <a:tcPr marL="87383" marR="87383" marT="43691" marB="4369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87383" marR="87383" marT="43691" marB="43691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9257"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L="87383" marR="87383" marT="43691" marB="43691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15:00 Voda – rychlost a technika 60´</a:t>
                      </a:r>
                    </a:p>
                    <a:p>
                      <a:r>
                        <a:rPr lang="cs-CZ" sz="1400"/>
                        <a:t>16:30 Posilovna – maximální síla (2 základní cviky)</a:t>
                      </a:r>
                    </a:p>
                  </a:txBody>
                  <a:tcPr marL="87383" marR="87383" marT="43691" marB="43691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57955">
                <a:tc>
                  <a:txBody>
                    <a:bodyPr/>
                    <a:lstStyle/>
                    <a:p>
                      <a:r>
                        <a:rPr lang="cs-CZ" sz="1400"/>
                        <a:t>6:00</a:t>
                      </a:r>
                      <a:r>
                        <a:rPr lang="cs-CZ" sz="1400" baseline="0"/>
                        <a:t> Plavání (vytrvalostní 2 km) </a:t>
                      </a:r>
                      <a:endParaRPr lang="cs-CZ" sz="1400"/>
                    </a:p>
                  </a:txBody>
                  <a:tcPr marL="87383" marR="87383" marT="43691" marB="43691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15:00 Voda – celé tratě (klidná, kanál) 60´ (</a:t>
                      </a:r>
                      <a:r>
                        <a:rPr lang="cs-CZ" sz="1400" err="1"/>
                        <a:t>Loops</a:t>
                      </a:r>
                      <a:r>
                        <a:rPr lang="cs-CZ" sz="1400"/>
                        <a:t>)</a:t>
                      </a:r>
                      <a:r>
                        <a:rPr lang="cs-CZ" sz="1400" baseline="0"/>
                        <a:t> </a:t>
                      </a:r>
                    </a:p>
                    <a:p>
                      <a:r>
                        <a:rPr lang="cs-CZ" sz="1400" baseline="0"/>
                        <a:t>16:30 Jóga, </a:t>
                      </a:r>
                      <a:r>
                        <a:rPr lang="cs-CZ" sz="1400" baseline="0" err="1"/>
                        <a:t>strečing</a:t>
                      </a:r>
                      <a:r>
                        <a:rPr lang="cs-CZ" sz="1400" baseline="0"/>
                        <a:t> </a:t>
                      </a:r>
                    </a:p>
                    <a:p>
                      <a:r>
                        <a:rPr lang="cs-CZ" sz="1400" baseline="0"/>
                        <a:t>Sauna, regenerace </a:t>
                      </a:r>
                      <a:endParaRPr lang="cs-CZ" sz="1400"/>
                    </a:p>
                  </a:txBody>
                  <a:tcPr marL="87383" marR="87383" marT="43691" marB="43691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0558"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L="87383" marR="87383" marT="43691" marB="43691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15:00 Voda – intenzivní vytrvalost 1´/1´</a:t>
                      </a:r>
                    </a:p>
                    <a:p>
                      <a:r>
                        <a:rPr lang="cs-CZ" sz="1400"/>
                        <a:t>17:00</a:t>
                      </a:r>
                      <a:r>
                        <a:rPr lang="cs-CZ" sz="1400" baseline="0"/>
                        <a:t> Lezení na horolezecké stěně 90´</a:t>
                      </a:r>
                      <a:endParaRPr lang="cs-CZ" sz="1400"/>
                    </a:p>
                  </a:txBody>
                  <a:tcPr marL="87383" marR="87383" marT="43691" marB="43691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055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/>
                        <a:t>6:00</a:t>
                      </a:r>
                      <a:r>
                        <a:rPr lang="cs-CZ" sz="1400" baseline="0"/>
                        <a:t> Plavání se sprinty (cca. 2 km; 50m sprinty x 10 x 2) </a:t>
                      </a:r>
                      <a:endParaRPr lang="cs-CZ" sz="1400"/>
                    </a:p>
                  </a:txBody>
                  <a:tcPr marL="87383" marR="87383" marT="43691" marB="43691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15:00 Voda – technika 60´</a:t>
                      </a:r>
                    </a:p>
                    <a:p>
                      <a:r>
                        <a:rPr lang="cs-CZ" sz="1400"/>
                        <a:t>17:00 Překážkové dráhy a hry </a:t>
                      </a:r>
                    </a:p>
                  </a:txBody>
                  <a:tcPr marL="87383" marR="87383" marT="43691" marB="43691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49257"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L="87383" marR="87383" marT="43691" marB="43691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15:00 Voda – 2´minutovky</a:t>
                      </a:r>
                      <a:r>
                        <a:rPr lang="cs-CZ" sz="1400" baseline="0"/>
                        <a:t> (2x6) </a:t>
                      </a:r>
                    </a:p>
                    <a:p>
                      <a:r>
                        <a:rPr lang="cs-CZ" sz="1400" baseline="0"/>
                        <a:t>16:30 Posilovna (objemové posilování, metoda opakovaných úsilí) </a:t>
                      </a:r>
                      <a:endParaRPr lang="cs-CZ" sz="1400"/>
                    </a:p>
                  </a:txBody>
                  <a:tcPr marL="87383" marR="87383" marT="43691" marB="43691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1859">
                <a:tc>
                  <a:txBody>
                    <a:bodyPr/>
                    <a:lstStyle/>
                    <a:p>
                      <a:r>
                        <a:rPr lang="cs-CZ" sz="1400"/>
                        <a:t>Běh - </a:t>
                      </a:r>
                      <a:r>
                        <a:rPr lang="cs-CZ" sz="1400" err="1"/>
                        <a:t>výklus</a:t>
                      </a:r>
                      <a:r>
                        <a:rPr lang="cs-CZ" sz="1400"/>
                        <a:t> 40´</a:t>
                      </a:r>
                    </a:p>
                  </a:txBody>
                  <a:tcPr marL="87383" marR="87383" marT="43691" marB="43691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Sauna, fyzioterapie, regenerace</a:t>
                      </a:r>
                    </a:p>
                  </a:txBody>
                  <a:tcPr marL="87383" marR="87383" marT="43691" marB="43691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1859">
                <a:tc>
                  <a:txBody>
                    <a:bodyPr/>
                    <a:lstStyle/>
                    <a:p>
                      <a:r>
                        <a:rPr lang="cs-CZ" sz="1400"/>
                        <a:t>Volno</a:t>
                      </a:r>
                    </a:p>
                  </a:txBody>
                  <a:tcPr marL="87383" marR="87383" marT="43691" marB="43691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Volno</a:t>
                      </a:r>
                    </a:p>
                  </a:txBody>
                  <a:tcPr marL="87383" marR="87383" marT="43691" marB="43691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5108113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6"/>
            <a:ext cx="11147071" cy="147664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2601" y="721946"/>
            <a:ext cx="10813250" cy="10221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/>
              <a:t>Přípravné období II.</a:t>
            </a:r>
            <a:endParaRPr lang="cs-CZ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2CDD0E7-BDD6-41F4-8AAB-088A2E8D0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Obrázek 4">
            <a:extLst>
              <a:ext uri="{FF2B5EF4-FFF2-40B4-BE49-F238E27FC236}">
                <a16:creationId xmlns:a16="http://schemas.microsoft.com/office/drawing/2014/main" id="{885F14B4-2B5B-C845-CD37-2042AC939A9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5659" r="10240" b="-2"/>
          <a:stretch/>
        </p:blipFill>
        <p:spPr>
          <a:xfrm>
            <a:off x="481007" y="1993515"/>
            <a:ext cx="5511628" cy="4374624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199351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16171" y="2247497"/>
            <a:ext cx="5394141" cy="3888557"/>
          </a:xfrm>
        </p:spPr>
        <p:txBody>
          <a:bodyPr anchor="ctr">
            <a:normAutofit/>
          </a:bodyPr>
          <a:lstStyle/>
          <a:p>
            <a:r>
              <a:rPr lang="cs-CZ" sz="2000"/>
              <a:t>= Příprava v teple, dnes už to bez ní v tomto věku téměř nejde. Anebo jde, ale je to velká nevýhoda. </a:t>
            </a:r>
          </a:p>
          <a:p>
            <a:r>
              <a:rPr lang="cs-CZ" sz="2000"/>
              <a:t>Únor, březen – co nejvíc v teple. </a:t>
            </a:r>
          </a:p>
          <a:p>
            <a:pPr>
              <a:buFontTx/>
              <a:buChar char="-"/>
            </a:pPr>
            <a:r>
              <a:rPr lang="cs-CZ" sz="2000"/>
              <a:t>MZ 6, 7 (Austrálie): technika, rychlost, TT, návrat k funkční síle jako kompenzaci a udržování aerobní vytrvalosti </a:t>
            </a:r>
          </a:p>
          <a:p>
            <a:pPr>
              <a:buFontTx/>
              <a:buChar char="-"/>
            </a:pPr>
            <a:r>
              <a:rPr lang="cs-CZ" sz="2000"/>
              <a:t>MZ 8, 9 (Čechy): stejné zaměření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58B45F5-E162-4AF7-9E46-A4290969B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131100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6"/>
            <a:ext cx="11147071" cy="147664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2601" y="721946"/>
            <a:ext cx="10813250" cy="10221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/>
              <a:t>Předzávodní období</a:t>
            </a:r>
            <a:endParaRPr lang="cs-CZ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2CDD0E7-BDD6-41F4-8AAB-088A2E8D0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Obrázek 4">
            <a:extLst>
              <a:ext uri="{FF2B5EF4-FFF2-40B4-BE49-F238E27FC236}">
                <a16:creationId xmlns:a16="http://schemas.microsoft.com/office/drawing/2014/main" id="{B9D4EE49-EF66-8A3B-BD87-77FC6A21F1C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446" r="15454" b="-2"/>
          <a:stretch/>
        </p:blipFill>
        <p:spPr>
          <a:xfrm>
            <a:off x="481007" y="1993515"/>
            <a:ext cx="5511628" cy="4374624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199351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16171" y="2247497"/>
            <a:ext cx="5394141" cy="3888557"/>
          </a:xfrm>
        </p:spPr>
        <p:txBody>
          <a:bodyPr anchor="ctr">
            <a:normAutofit/>
          </a:bodyPr>
          <a:lstStyle/>
          <a:p>
            <a:r>
              <a:rPr lang="cs-CZ" sz="2000"/>
              <a:t>Vylaďovací. </a:t>
            </a:r>
          </a:p>
          <a:p>
            <a:pPr>
              <a:buFontTx/>
              <a:buChar char="-"/>
            </a:pPr>
            <a:r>
              <a:rPr lang="cs-CZ" sz="2000"/>
              <a:t>MZ 10: technika, TT, ostatní je doplňkové (1x posilovna, 1-2x výklus). </a:t>
            </a:r>
          </a:p>
          <a:p>
            <a:r>
              <a:rPr lang="cs-CZ" sz="2000"/>
              <a:t>Na vyladění postačují obvykle 3 týdny. Pokud se ladí déle, dochází již k poklesu trénovanosti a krátce na to i výkonosti. </a:t>
            </a:r>
          </a:p>
          <a:p>
            <a:r>
              <a:rPr lang="cs-CZ" sz="2000"/>
              <a:t>Co to znamená? Že po nominaci, na kterou junioři vyladí formu, je nutné se znovu vrátit k poctivému a tvrdému tréninku (v malém zopakovat zimní/jarní přípravu).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58B45F5-E162-4AF7-9E46-A4290969B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1533284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Závodní období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Je poměrně dlouhé a mít top formu od května do srpna je dost problematické. </a:t>
            </a:r>
          </a:p>
          <a:p>
            <a:r>
              <a:rPr lang="cs-CZ" dirty="0"/>
              <a:t>Lze ale jezdit po celou dobu relativně stabilně a dobře. </a:t>
            </a:r>
          </a:p>
          <a:p>
            <a:r>
              <a:rPr lang="cs-CZ" dirty="0"/>
              <a:t>Problematika vyladění na </a:t>
            </a:r>
            <a:r>
              <a:rPr lang="cs-CZ"/>
              <a:t>juniorskou nominaci.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2733753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s-CZ" sz="4100" dirty="0"/>
              <a:t>Ukázkový týdenní plán:</a:t>
            </a:r>
            <a:br>
              <a:rPr lang="cs-CZ" sz="4100" dirty="0"/>
            </a:br>
            <a:r>
              <a:rPr lang="cs-CZ" sz="4100" dirty="0"/>
              <a:t>Specializovaná příprava (léto)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2681929"/>
              </p:ext>
            </p:extLst>
          </p:nvPr>
        </p:nvGraphicFramePr>
        <p:xfrm>
          <a:off x="4796496" y="943832"/>
          <a:ext cx="6833176" cy="49703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701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161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11081">
                <a:tc>
                  <a:txBody>
                    <a:bodyPr/>
                    <a:lstStyle/>
                    <a:p>
                      <a:r>
                        <a:rPr lang="cs-CZ" sz="1800"/>
                        <a:t>Dopoledne</a:t>
                      </a:r>
                    </a:p>
                  </a:txBody>
                  <a:tcPr marL="93427" marR="93427" marT="46714" marB="46714"/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Odpoledne</a:t>
                      </a:r>
                    </a:p>
                  </a:txBody>
                  <a:tcPr marL="93427" marR="93427" marT="46714" marB="46714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136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3427" marR="93427" marT="46714" marB="46714"/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15:00 Voda – technika</a:t>
                      </a:r>
                      <a:r>
                        <a:rPr lang="cs-CZ" sz="1800" baseline="0"/>
                        <a:t>/rychlost 60´</a:t>
                      </a:r>
                    </a:p>
                    <a:p>
                      <a:r>
                        <a:rPr lang="cs-CZ" sz="1800" baseline="0"/>
                        <a:t>16:30 </a:t>
                      </a:r>
                      <a:r>
                        <a:rPr lang="cs-CZ" sz="1800" baseline="0" err="1"/>
                        <a:t>Core</a:t>
                      </a:r>
                      <a:r>
                        <a:rPr lang="cs-CZ" sz="1800" baseline="0"/>
                        <a:t>, kompenzace, v. v. 50´</a:t>
                      </a:r>
                      <a:endParaRPr lang="cs-CZ" sz="1800"/>
                    </a:p>
                  </a:txBody>
                  <a:tcPr marL="93427" marR="93427" marT="46714" marB="46714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51927">
                <a:tc>
                  <a:txBody>
                    <a:bodyPr/>
                    <a:lstStyle/>
                    <a:p>
                      <a:r>
                        <a:rPr lang="cs-CZ" sz="1800"/>
                        <a:t>8:00</a:t>
                      </a:r>
                      <a:r>
                        <a:rPr lang="cs-CZ" sz="1800" baseline="0"/>
                        <a:t> </a:t>
                      </a:r>
                      <a:r>
                        <a:rPr lang="cs-CZ" sz="1800"/>
                        <a:t>Voda – technika 60´</a:t>
                      </a:r>
                    </a:p>
                  </a:txBody>
                  <a:tcPr marL="93427" marR="93427" marT="46714" marB="46714"/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15:00 Voda – celé tratě, ½ tratě (x</a:t>
                      </a:r>
                      <a:r>
                        <a:rPr lang="cs-CZ" sz="1800" baseline="0"/>
                        <a:t> 6) na video</a:t>
                      </a:r>
                    </a:p>
                    <a:p>
                      <a:r>
                        <a:rPr lang="cs-CZ" sz="1800" baseline="0"/>
                        <a:t>Sauna, regenerace, masáž</a:t>
                      </a:r>
                    </a:p>
                    <a:p>
                      <a:r>
                        <a:rPr lang="cs-CZ" sz="1800" baseline="0"/>
                        <a:t>Fyzioterapie 60´</a:t>
                      </a:r>
                      <a:endParaRPr lang="cs-CZ" sz="1800"/>
                    </a:p>
                  </a:txBody>
                  <a:tcPr marL="93427" marR="93427" marT="46714" marB="46714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9136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3427" marR="93427" marT="46714" marB="46714"/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15:00 Voda – 1´1´x5x3 60´</a:t>
                      </a:r>
                    </a:p>
                    <a:p>
                      <a:r>
                        <a:rPr lang="cs-CZ" sz="1800"/>
                        <a:t>16:30 Max.</a:t>
                      </a:r>
                      <a:r>
                        <a:rPr lang="cs-CZ" sz="1800" baseline="0"/>
                        <a:t> síla (udržovací) 40´</a:t>
                      </a:r>
                      <a:endParaRPr lang="cs-CZ" sz="1800"/>
                    </a:p>
                  </a:txBody>
                  <a:tcPr marL="93427" marR="93427" marT="46714" marB="46714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91363">
                <a:tc>
                  <a:txBody>
                    <a:bodyPr/>
                    <a:lstStyle/>
                    <a:p>
                      <a:r>
                        <a:rPr lang="cs-CZ" sz="1800"/>
                        <a:t>8:00</a:t>
                      </a:r>
                      <a:r>
                        <a:rPr lang="cs-CZ" sz="1800" baseline="0"/>
                        <a:t> Voda – technika 60´</a:t>
                      </a:r>
                      <a:endParaRPr lang="cs-CZ" sz="1800"/>
                    </a:p>
                  </a:txBody>
                  <a:tcPr marL="93427" marR="93427" marT="46714" marB="46714"/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15:00</a:t>
                      </a:r>
                      <a:r>
                        <a:rPr lang="cs-CZ" sz="1800" baseline="0"/>
                        <a:t> ¼ tratě (x 6) </a:t>
                      </a:r>
                    </a:p>
                    <a:p>
                      <a:r>
                        <a:rPr lang="cs-CZ" sz="1800" baseline="0"/>
                        <a:t>Sauna, regenerace, masáž</a:t>
                      </a:r>
                      <a:endParaRPr lang="cs-CZ" sz="1800"/>
                    </a:p>
                  </a:txBody>
                  <a:tcPr marL="93427" marR="93427" marT="46714" marB="46714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108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3427" marR="93427" marT="46714" marB="46714"/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Voda, technika 60´</a:t>
                      </a:r>
                    </a:p>
                  </a:txBody>
                  <a:tcPr marL="93427" marR="93427" marT="46714" marB="46714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1081">
                <a:tc>
                  <a:txBody>
                    <a:bodyPr/>
                    <a:lstStyle/>
                    <a:p>
                      <a:r>
                        <a:rPr lang="cs-CZ" sz="1800"/>
                        <a:t>Voda – závody</a:t>
                      </a:r>
                    </a:p>
                  </a:txBody>
                  <a:tcPr marL="93427" marR="93427" marT="46714" marB="4671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3427" marR="93427" marT="46714" marB="46714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11081">
                <a:tc>
                  <a:txBody>
                    <a:bodyPr/>
                    <a:lstStyle/>
                    <a:p>
                      <a:r>
                        <a:rPr lang="cs-CZ" sz="1800"/>
                        <a:t>Voda – závody </a:t>
                      </a:r>
                    </a:p>
                  </a:txBody>
                  <a:tcPr marL="93427" marR="93427" marT="46714" marB="4671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3427" marR="93427" marT="46714" marB="46714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0988564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48FA233-30DB-4D0A-BF51-78D03F79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Zástupný obsah 4" descr="Obsah obrázku osoba, oblečení, venku, chlapec&#10;&#10;Popis byl vytvořen automaticky">
            <a:extLst>
              <a:ext uri="{FF2B5EF4-FFF2-40B4-BE49-F238E27FC236}">
                <a16:creationId xmlns:a16="http://schemas.microsoft.com/office/drawing/2014/main" id="{17F9AF97-0895-96E0-8112-3A95977B27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/>
          </a:blip>
          <a:srcRect r="-1" b="5039"/>
          <a:stretch/>
        </p:blipFill>
        <p:spPr>
          <a:xfrm>
            <a:off x="1530" y="10"/>
            <a:ext cx="12188941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233B4D5-2565-4CC0-A9B1-C9EA9E9DE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75DAA313-6F0A-9C5A-3AAC-F460AE37B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122363"/>
            <a:ext cx="5638801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100">
                <a:solidFill>
                  <a:srgbClr val="FFFFFF"/>
                </a:solidFill>
              </a:rPr>
              <a:t>Etapa vrcholového tréninku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D02D326-F829-4915-A540-3A4D5ADFC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528E080-CC35-4F6C-9D3C-949904DC4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1806531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Etapa vrcholového tréninku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Návaznost na specializovanou přípravu. </a:t>
            </a:r>
          </a:p>
          <a:p>
            <a:r>
              <a:rPr lang="cs-CZ" dirty="0"/>
              <a:t>Sportovci si během předchozích etap musí vytvořit smysl pro zodpovědnost a návyky. </a:t>
            </a:r>
          </a:p>
          <a:p>
            <a:r>
              <a:rPr lang="cs-CZ" dirty="0"/>
              <a:t>Trénink už je častěji vícefázový (2-4 fáze). </a:t>
            </a:r>
          </a:p>
          <a:p>
            <a:r>
              <a:rPr lang="cs-CZ" dirty="0"/>
              <a:t>Znovu se zvyšuje míra specificity (</a:t>
            </a:r>
            <a:r>
              <a:rPr lang="cs-CZ" dirty="0" err="1"/>
              <a:t>Zatsiorsky</a:t>
            </a:r>
            <a:r>
              <a:rPr lang="cs-CZ" dirty="0"/>
              <a:t>, 2012), speciální tréninky převažují nad obecnými. </a:t>
            </a:r>
          </a:p>
          <a:p>
            <a:r>
              <a:rPr lang="cs-CZ" dirty="0"/>
              <a:t>Individuální přístup (diferenciace přípravy v závislosti na osobních potřebách sportovce).  </a:t>
            </a:r>
          </a:p>
        </p:txBody>
      </p:sp>
    </p:spTree>
    <p:extLst>
      <p:ext uri="{BB962C8B-B14F-4D97-AF65-F5344CB8AC3E}">
        <p14:creationId xmlns:p14="http://schemas.microsoft.com/office/powerpoint/2010/main" val="3701688397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s-CZ" sz="5100" dirty="0"/>
              <a:t>Ukázkový týdenní plán:</a:t>
            </a:r>
            <a:br>
              <a:rPr lang="cs-CZ" sz="5100" dirty="0"/>
            </a:br>
            <a:r>
              <a:rPr lang="cs-CZ" sz="5100" dirty="0"/>
              <a:t>Etapa vrcholové přípravy - zima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8338014"/>
              </p:ext>
            </p:extLst>
          </p:nvPr>
        </p:nvGraphicFramePr>
        <p:xfrm>
          <a:off x="4796496" y="968076"/>
          <a:ext cx="6833175" cy="49218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946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384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9980">
                <a:tc>
                  <a:txBody>
                    <a:bodyPr/>
                    <a:lstStyle/>
                    <a:p>
                      <a:r>
                        <a:rPr lang="cs-CZ" sz="1700"/>
                        <a:t>Dopoledne</a:t>
                      </a:r>
                    </a:p>
                  </a:txBody>
                  <a:tcPr marL="84086" marR="84086" marT="42043" marB="42043"/>
                </a:tc>
                <a:tc>
                  <a:txBody>
                    <a:bodyPr/>
                    <a:lstStyle/>
                    <a:p>
                      <a:r>
                        <a:rPr lang="cs-CZ" sz="1700"/>
                        <a:t>Odpoledne</a:t>
                      </a:r>
                    </a:p>
                  </a:txBody>
                  <a:tcPr marL="84086" marR="84086" marT="42043" marB="42043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2526">
                <a:tc>
                  <a:txBody>
                    <a:bodyPr/>
                    <a:lstStyle/>
                    <a:p>
                      <a:r>
                        <a:rPr lang="cs-CZ" sz="1300"/>
                        <a:t>7:45 Posilovna max. síla 60´</a:t>
                      </a:r>
                    </a:p>
                    <a:p>
                      <a:r>
                        <a:rPr lang="cs-CZ" sz="1300"/>
                        <a:t>Voda – vyjetí a sprinty (5,10,20,10,5 x 5)</a:t>
                      </a:r>
                      <a:r>
                        <a:rPr lang="cs-CZ" sz="1300" baseline="0"/>
                        <a:t> </a:t>
                      </a:r>
                      <a:endParaRPr lang="cs-CZ" sz="1300"/>
                    </a:p>
                  </a:txBody>
                  <a:tcPr marL="84086" marR="84086" marT="42043" marB="42043"/>
                </a:tc>
                <a:tc>
                  <a:txBody>
                    <a:bodyPr/>
                    <a:lstStyle/>
                    <a:p>
                      <a:r>
                        <a:rPr lang="cs-CZ" sz="1300"/>
                        <a:t>15:00 Voda – technika a rychlost na tekoucí vodě </a:t>
                      </a:r>
                    </a:p>
                    <a:p>
                      <a:r>
                        <a:rPr lang="cs-CZ" sz="1300"/>
                        <a:t>17:00</a:t>
                      </a:r>
                      <a:r>
                        <a:rPr lang="cs-CZ" sz="1300" baseline="0"/>
                        <a:t> Gymnastika (rozvoj obratnosti a dynamiky, dynamické síly) </a:t>
                      </a:r>
                      <a:endParaRPr lang="cs-CZ" sz="1300"/>
                    </a:p>
                  </a:txBody>
                  <a:tcPr marL="84086" marR="84086" marT="42043" marB="42043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06325">
                <a:tc>
                  <a:txBody>
                    <a:bodyPr/>
                    <a:lstStyle/>
                    <a:p>
                      <a:r>
                        <a:rPr lang="cs-CZ" sz="1300"/>
                        <a:t>8:00 Plavání</a:t>
                      </a:r>
                      <a:r>
                        <a:rPr lang="cs-CZ" sz="1300" baseline="0"/>
                        <a:t> 60´ (2 – 2,5 km)</a:t>
                      </a:r>
                      <a:endParaRPr lang="cs-CZ" sz="1300"/>
                    </a:p>
                  </a:txBody>
                  <a:tcPr marL="84086" marR="84086" marT="42043" marB="42043"/>
                </a:tc>
                <a:tc>
                  <a:txBody>
                    <a:bodyPr/>
                    <a:lstStyle/>
                    <a:p>
                      <a:r>
                        <a:rPr lang="cs-CZ" sz="1300"/>
                        <a:t>15:00</a:t>
                      </a:r>
                      <a:r>
                        <a:rPr lang="cs-CZ" sz="1300" baseline="0"/>
                        <a:t> Voda – </a:t>
                      </a:r>
                      <a:r>
                        <a:rPr lang="cs-CZ" sz="1300" baseline="0" err="1"/>
                        <a:t>Loops</a:t>
                      </a:r>
                      <a:r>
                        <a:rPr lang="cs-CZ" sz="1300" baseline="0"/>
                        <a:t> (x10) </a:t>
                      </a:r>
                    </a:p>
                    <a:p>
                      <a:r>
                        <a:rPr lang="cs-CZ" sz="1300" baseline="0"/>
                        <a:t>16:30 Jóga, </a:t>
                      </a:r>
                      <a:r>
                        <a:rPr lang="cs-CZ" sz="1300" baseline="0" err="1"/>
                        <a:t>strečing</a:t>
                      </a:r>
                      <a:r>
                        <a:rPr lang="cs-CZ" sz="1300" baseline="0"/>
                        <a:t> 60´</a:t>
                      </a:r>
                    </a:p>
                    <a:p>
                      <a:r>
                        <a:rPr lang="cs-CZ" sz="1300" baseline="0"/>
                        <a:t>Sauna, masáž, regenerace</a:t>
                      </a:r>
                      <a:endParaRPr lang="cs-CZ" sz="1300"/>
                    </a:p>
                  </a:txBody>
                  <a:tcPr marL="84086" marR="84086" marT="42043" marB="42043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98727">
                <a:tc>
                  <a:txBody>
                    <a:bodyPr/>
                    <a:lstStyle/>
                    <a:p>
                      <a:r>
                        <a:rPr lang="cs-CZ" sz="1300"/>
                        <a:t>7:45 Posilovna – dynamická</a:t>
                      </a:r>
                      <a:r>
                        <a:rPr lang="cs-CZ" sz="1300" baseline="0"/>
                        <a:t> a výbušná síla 60´</a:t>
                      </a:r>
                    </a:p>
                    <a:p>
                      <a:r>
                        <a:rPr lang="cs-CZ" sz="1300" baseline="0"/>
                        <a:t>Voda – technika 40´</a:t>
                      </a:r>
                      <a:endParaRPr lang="cs-CZ" sz="1300"/>
                    </a:p>
                  </a:txBody>
                  <a:tcPr marL="84086" marR="84086" marT="42043" marB="42043"/>
                </a:tc>
                <a:tc>
                  <a:txBody>
                    <a:bodyPr/>
                    <a:lstStyle/>
                    <a:p>
                      <a:r>
                        <a:rPr lang="cs-CZ" sz="1300"/>
                        <a:t>15:00 Voda – rychlost</a:t>
                      </a:r>
                      <a:r>
                        <a:rPr lang="cs-CZ" sz="1300" baseline="0"/>
                        <a:t> na klidné vodě (30 startů) 60´</a:t>
                      </a:r>
                      <a:endParaRPr lang="cs-CZ" sz="1300"/>
                    </a:p>
                    <a:p>
                      <a:r>
                        <a:rPr lang="cs-CZ" sz="1300"/>
                        <a:t>17:00</a:t>
                      </a:r>
                      <a:r>
                        <a:rPr lang="cs-CZ" sz="1300" baseline="0"/>
                        <a:t> Posilovna / </a:t>
                      </a:r>
                      <a:r>
                        <a:rPr lang="cs-CZ" sz="1300" baseline="0" err="1"/>
                        <a:t>kardio</a:t>
                      </a:r>
                      <a:r>
                        <a:rPr lang="cs-CZ" sz="1300" baseline="0"/>
                        <a:t> (aerobní trénink v délce 40´) </a:t>
                      </a:r>
                    </a:p>
                    <a:p>
                      <a:r>
                        <a:rPr lang="cs-CZ" sz="1300" baseline="0"/>
                        <a:t>19:00 Fyzioterapie </a:t>
                      </a:r>
                      <a:endParaRPr lang="cs-CZ" sz="1300"/>
                    </a:p>
                  </a:txBody>
                  <a:tcPr marL="84086" marR="84086" marT="42043" marB="42043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0124">
                <a:tc>
                  <a:txBody>
                    <a:bodyPr/>
                    <a:lstStyle/>
                    <a:p>
                      <a:r>
                        <a:rPr lang="cs-CZ" sz="1300"/>
                        <a:t>8:00 Plavání</a:t>
                      </a:r>
                      <a:r>
                        <a:rPr lang="cs-CZ" sz="1300" baseline="0"/>
                        <a:t> 60´(2 – 2,5km), krátké 50m sprinty </a:t>
                      </a:r>
                      <a:endParaRPr lang="cs-CZ" sz="1300"/>
                    </a:p>
                  </a:txBody>
                  <a:tcPr marL="84086" marR="84086" marT="42043" marB="42043"/>
                </a:tc>
                <a:tc>
                  <a:txBody>
                    <a:bodyPr/>
                    <a:lstStyle/>
                    <a:p>
                      <a:r>
                        <a:rPr lang="cs-CZ" sz="1300"/>
                        <a:t>15:00 Voda – technika 60´</a:t>
                      </a:r>
                    </a:p>
                    <a:p>
                      <a:r>
                        <a:rPr lang="cs-CZ" sz="1300"/>
                        <a:t>17:00 Překážkové dráhy a hry 60´</a:t>
                      </a:r>
                    </a:p>
                  </a:txBody>
                  <a:tcPr marL="84086" marR="84086" marT="42043" marB="42043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06325">
                <a:tc>
                  <a:txBody>
                    <a:bodyPr/>
                    <a:lstStyle/>
                    <a:p>
                      <a:r>
                        <a:rPr lang="cs-CZ" sz="1300"/>
                        <a:t>7:45 Posilovna (objemové</a:t>
                      </a:r>
                      <a:r>
                        <a:rPr lang="cs-CZ" sz="1300" baseline="0"/>
                        <a:t> posilování, vlastní váha, </a:t>
                      </a:r>
                      <a:r>
                        <a:rPr lang="cs-CZ" sz="1300" baseline="0" err="1"/>
                        <a:t>core</a:t>
                      </a:r>
                      <a:r>
                        <a:rPr lang="cs-CZ" sz="1300" baseline="0"/>
                        <a:t>) 60´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baseline="0"/>
                        <a:t>Voda – vyjetí a sprinty </a:t>
                      </a:r>
                      <a:r>
                        <a:rPr lang="cs-CZ" sz="1300"/>
                        <a:t>(5,10,20,10,5 x 3)</a:t>
                      </a:r>
                      <a:r>
                        <a:rPr lang="cs-CZ" sz="1300" baseline="0"/>
                        <a:t> </a:t>
                      </a:r>
                      <a:endParaRPr lang="cs-CZ" sz="1300"/>
                    </a:p>
                  </a:txBody>
                  <a:tcPr marL="84086" marR="84086" marT="42043" marB="42043"/>
                </a:tc>
                <a:tc>
                  <a:txBody>
                    <a:bodyPr/>
                    <a:lstStyle/>
                    <a:p>
                      <a:r>
                        <a:rPr lang="cs-CZ" sz="1300"/>
                        <a:t>15:00 Voda</a:t>
                      </a:r>
                      <a:r>
                        <a:rPr lang="cs-CZ" sz="1300" baseline="0"/>
                        <a:t> (3´/1´)x5/8´ - celé x 3</a:t>
                      </a:r>
                    </a:p>
                    <a:p>
                      <a:r>
                        <a:rPr lang="cs-CZ" sz="1300" baseline="0"/>
                        <a:t>17:00 Posilovna / </a:t>
                      </a:r>
                      <a:r>
                        <a:rPr lang="cs-CZ" sz="1300" baseline="0" err="1"/>
                        <a:t>kardio</a:t>
                      </a:r>
                      <a:r>
                        <a:rPr lang="cs-CZ" sz="1300" baseline="0"/>
                        <a:t> (aerobní trénink) 30´</a:t>
                      </a:r>
                      <a:endParaRPr lang="cs-CZ" sz="1300"/>
                    </a:p>
                  </a:txBody>
                  <a:tcPr marL="84086" marR="84086" marT="42043" marB="42043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3922">
                <a:tc>
                  <a:txBody>
                    <a:bodyPr/>
                    <a:lstStyle/>
                    <a:p>
                      <a:r>
                        <a:rPr lang="cs-CZ" sz="1300"/>
                        <a:t>Odpočinek, regenerace </a:t>
                      </a:r>
                    </a:p>
                  </a:txBody>
                  <a:tcPr marL="84086" marR="84086" marT="42043" marB="42043"/>
                </a:tc>
                <a:tc>
                  <a:txBody>
                    <a:bodyPr/>
                    <a:lstStyle/>
                    <a:p>
                      <a:r>
                        <a:rPr lang="cs-CZ" sz="1300"/>
                        <a:t>Odpočinek,</a:t>
                      </a:r>
                      <a:r>
                        <a:rPr lang="cs-CZ" sz="1300" baseline="0"/>
                        <a:t> regenerace</a:t>
                      </a:r>
                      <a:endParaRPr lang="cs-CZ" sz="1300"/>
                    </a:p>
                  </a:txBody>
                  <a:tcPr marL="84086" marR="84086" marT="42043" marB="42043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3922">
                <a:tc>
                  <a:txBody>
                    <a:bodyPr/>
                    <a:lstStyle/>
                    <a:p>
                      <a:r>
                        <a:rPr lang="cs-CZ" sz="1300"/>
                        <a:t>Volno</a:t>
                      </a:r>
                    </a:p>
                  </a:txBody>
                  <a:tcPr marL="84086" marR="84086" marT="42043" marB="42043"/>
                </a:tc>
                <a:tc>
                  <a:txBody>
                    <a:bodyPr/>
                    <a:lstStyle/>
                    <a:p>
                      <a:r>
                        <a:rPr lang="cs-CZ" sz="1300"/>
                        <a:t>Volno</a:t>
                      </a:r>
                    </a:p>
                  </a:txBody>
                  <a:tcPr marL="84086" marR="84086" marT="42043" marB="42043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5469149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s-CZ" sz="5100" dirty="0"/>
              <a:t>Ukázkový týdenní plán: </a:t>
            </a:r>
            <a:br>
              <a:rPr lang="cs-CZ" sz="5100" dirty="0"/>
            </a:br>
            <a:r>
              <a:rPr lang="cs-CZ" sz="5100" dirty="0"/>
              <a:t>Etapa vrcholové přípravy - léto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0569248"/>
              </p:ext>
            </p:extLst>
          </p:nvPr>
        </p:nvGraphicFramePr>
        <p:xfrm>
          <a:off x="4996599" y="636527"/>
          <a:ext cx="6432970" cy="55849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2977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031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0320">
                <a:tc>
                  <a:txBody>
                    <a:bodyPr/>
                    <a:lstStyle/>
                    <a:p>
                      <a:r>
                        <a:rPr lang="cs-CZ" sz="1600"/>
                        <a:t>Dopoledne</a:t>
                      </a:r>
                    </a:p>
                  </a:txBody>
                  <a:tcPr marL="81891" marR="81891" marT="40945" marB="40945"/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Odpoledne</a:t>
                      </a:r>
                    </a:p>
                  </a:txBody>
                  <a:tcPr marL="81891" marR="81891" marT="40945" marB="4094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51664">
                <a:tc>
                  <a:txBody>
                    <a:bodyPr/>
                    <a:lstStyle/>
                    <a:p>
                      <a:r>
                        <a:rPr lang="cs-CZ" sz="1600" err="1"/>
                        <a:t>Core</a:t>
                      </a:r>
                      <a:r>
                        <a:rPr lang="cs-CZ" sz="1600"/>
                        <a:t> 30´ </a:t>
                      </a:r>
                    </a:p>
                    <a:p>
                      <a:r>
                        <a:rPr lang="cs-CZ" sz="1600"/>
                        <a:t>Voda – technika 60´</a:t>
                      </a:r>
                    </a:p>
                  </a:txBody>
                  <a:tcPr marL="81891" marR="81891" marT="40945" marB="40945"/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Voda – rychlost 60´ (klidná voda, kanál) </a:t>
                      </a:r>
                    </a:p>
                    <a:p>
                      <a:r>
                        <a:rPr lang="cs-CZ" sz="1600"/>
                        <a:t>Běh 30´</a:t>
                      </a:r>
                    </a:p>
                  </a:txBody>
                  <a:tcPr marL="81891" marR="81891" marT="40945" marB="4094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5992">
                <a:tc>
                  <a:txBody>
                    <a:bodyPr/>
                    <a:lstStyle/>
                    <a:p>
                      <a:r>
                        <a:rPr lang="cs-CZ" sz="1600"/>
                        <a:t>Voda – technika 60´</a:t>
                      </a:r>
                    </a:p>
                    <a:p>
                      <a:endParaRPr lang="cs-CZ" sz="1600"/>
                    </a:p>
                  </a:txBody>
                  <a:tcPr marL="81891" marR="81891" marT="40945" marB="40945"/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Voda – ½ tratě na čas a na video (x5) </a:t>
                      </a:r>
                    </a:p>
                    <a:p>
                      <a:r>
                        <a:rPr lang="cs-CZ" sz="1600"/>
                        <a:t>Regenerace, fyzioterapie </a:t>
                      </a:r>
                    </a:p>
                  </a:txBody>
                  <a:tcPr marL="81891" marR="81891" marT="40945" marB="4094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43008">
                <a:tc>
                  <a:txBody>
                    <a:bodyPr/>
                    <a:lstStyle/>
                    <a:p>
                      <a:r>
                        <a:rPr lang="cs-CZ" sz="1600"/>
                        <a:t>Běh 30´</a:t>
                      </a:r>
                    </a:p>
                  </a:txBody>
                  <a:tcPr marL="81891" marR="81891" marT="40945" marB="40945"/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Voda –</a:t>
                      </a:r>
                      <a:r>
                        <a:rPr lang="cs-CZ" sz="1600" baseline="0"/>
                        <a:t> technika problémových situací na video s okamžitým prohlížením 60´</a:t>
                      </a:r>
                    </a:p>
                    <a:p>
                      <a:r>
                        <a:rPr lang="cs-CZ" sz="1600" baseline="0"/>
                        <a:t>Posilovna vlastní váha 30´ a strečink 20´</a:t>
                      </a:r>
                      <a:endParaRPr lang="cs-CZ" sz="1600"/>
                    </a:p>
                  </a:txBody>
                  <a:tcPr marL="81891" marR="81891" marT="40945" marB="4094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51664">
                <a:tc>
                  <a:txBody>
                    <a:bodyPr/>
                    <a:lstStyle/>
                    <a:p>
                      <a:r>
                        <a:rPr lang="cs-CZ" sz="1600"/>
                        <a:t>Voda – technika 60´</a:t>
                      </a:r>
                    </a:p>
                  </a:txBody>
                  <a:tcPr marL="81891" marR="81891" marT="40945" marB="40945"/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Voda – rychlost v ¼ tratích</a:t>
                      </a:r>
                      <a:r>
                        <a:rPr lang="cs-CZ" sz="1600" baseline="0"/>
                        <a:t> (x5) na čas</a:t>
                      </a:r>
                    </a:p>
                    <a:p>
                      <a:r>
                        <a:rPr lang="cs-CZ" sz="1600" baseline="0"/>
                        <a:t>Regenerace, fyzioterapie</a:t>
                      </a:r>
                      <a:endParaRPr lang="cs-CZ" sz="1600"/>
                    </a:p>
                  </a:txBody>
                  <a:tcPr marL="81891" marR="81891" marT="40945" marB="4094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05992">
                <a:tc>
                  <a:txBody>
                    <a:bodyPr/>
                    <a:lstStyle/>
                    <a:p>
                      <a:r>
                        <a:rPr lang="cs-CZ" sz="1600"/>
                        <a:t>Voda – minutovky</a:t>
                      </a:r>
                      <a:r>
                        <a:rPr lang="cs-CZ" sz="1600" baseline="0"/>
                        <a:t> 1´/1´</a:t>
                      </a:r>
                    </a:p>
                  </a:txBody>
                  <a:tcPr marL="81891" marR="81891" marT="40945" marB="40945"/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Posilovna – max. síla 40´</a:t>
                      </a:r>
                    </a:p>
                    <a:p>
                      <a:r>
                        <a:rPr lang="cs-CZ" sz="1600"/>
                        <a:t>Voda vyjetí 30´</a:t>
                      </a:r>
                    </a:p>
                  </a:txBody>
                  <a:tcPr marL="81891" marR="81891" marT="40945" marB="40945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05992">
                <a:tc>
                  <a:txBody>
                    <a:bodyPr/>
                    <a:lstStyle/>
                    <a:p>
                      <a:r>
                        <a:rPr lang="cs-CZ" sz="1600"/>
                        <a:t>Voda</a:t>
                      </a:r>
                      <a:r>
                        <a:rPr lang="cs-CZ" sz="1600" baseline="0"/>
                        <a:t> – individuální technika 60´</a:t>
                      </a:r>
                      <a:endParaRPr lang="cs-CZ" sz="1600"/>
                    </a:p>
                  </a:txBody>
                  <a:tcPr marL="81891" marR="81891" marT="40945" marB="40945"/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Volno</a:t>
                      </a:r>
                    </a:p>
                  </a:txBody>
                  <a:tcPr marL="81891" marR="81891" marT="40945" marB="40945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0320">
                <a:tc>
                  <a:txBody>
                    <a:bodyPr/>
                    <a:lstStyle/>
                    <a:p>
                      <a:r>
                        <a:rPr lang="cs-CZ" sz="1600"/>
                        <a:t>Volno</a:t>
                      </a:r>
                    </a:p>
                  </a:txBody>
                  <a:tcPr marL="81891" marR="81891" marT="40945" marB="40945"/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Volno</a:t>
                      </a:r>
                    </a:p>
                  </a:txBody>
                  <a:tcPr marL="81891" marR="81891" marT="40945" marB="40945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2864916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34B9DE3-1715-4EE3-99FA-C9BC12F5D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Obrázek 4" descr="Obsah obrázku venku, osoba, voda, Rekreace ve volné přírodě&#10;&#10;Popis byl vytvořen automaticky">
            <a:extLst>
              <a:ext uri="{FF2B5EF4-FFF2-40B4-BE49-F238E27FC236}">
                <a16:creationId xmlns:a16="http://schemas.microsoft.com/office/drawing/2014/main" id="{F437B254-1026-74D6-A055-2E9602AA42C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r="-1" b="15708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A7E81E80-B4B8-46A7-A72E-F8A82F3753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99418"/>
            <a:ext cx="5613398" cy="2929357"/>
          </a:xfrm>
        </p:spPr>
        <p:txBody>
          <a:bodyPr anchor="t">
            <a:normAutofit/>
          </a:bodyPr>
          <a:lstStyle/>
          <a:p>
            <a:r>
              <a:rPr lang="cs-CZ">
                <a:solidFill>
                  <a:srgbClr val="FFFFFF"/>
                </a:solidFill>
              </a:rPr>
              <a:t>Starší sportovci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A6F73AC6-08C5-4A04-A3A2-B4A1A29AF7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3728775"/>
            <a:ext cx="5533671" cy="2299681"/>
          </a:xfrm>
        </p:spPr>
        <p:txBody>
          <a:bodyPr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cs-CZ" sz="1700">
                <a:solidFill>
                  <a:srgbClr val="FFFFFF"/>
                </a:solidFill>
              </a:rPr>
              <a:t>Pomalejší regenerace &gt; více času věnovat aktivní regeneraci.  </a:t>
            </a:r>
          </a:p>
          <a:p>
            <a:pPr algn="r">
              <a:lnSpc>
                <a:spcPct val="90000"/>
              </a:lnSpc>
            </a:pPr>
            <a:r>
              <a:rPr lang="cs-CZ" sz="1700">
                <a:solidFill>
                  <a:srgbClr val="FFFFFF"/>
                </a:solidFill>
              </a:rPr>
              <a:t>Velký objem absolvovaného tréninku &gt; zkušenosti, znalost a vysoká úroveň schopností i dovedností (není nutné již tolik trénovat, ale spíše se o sebe dobře starat). </a:t>
            </a:r>
          </a:p>
          <a:p>
            <a:pPr algn="r">
              <a:lnSpc>
                <a:spcPct val="90000"/>
              </a:lnSpc>
            </a:pPr>
            <a:r>
              <a:rPr lang="cs-CZ" sz="1700">
                <a:solidFill>
                  <a:srgbClr val="FFFFFF"/>
                </a:solidFill>
              </a:rPr>
              <a:t>Zranění &gt; nutnost pravidelné fyzioterapie. </a:t>
            </a:r>
          </a:p>
          <a:p>
            <a:pPr algn="r">
              <a:lnSpc>
                <a:spcPct val="90000"/>
              </a:lnSpc>
            </a:pPr>
            <a:r>
              <a:rPr lang="cs-CZ" sz="1700">
                <a:solidFill>
                  <a:srgbClr val="FFFFFF"/>
                </a:solidFill>
              </a:rPr>
              <a:t>Značná individualizace přípravy.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5508133"/>
      </p:ext>
    </p:extLst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AnalogousFromLightSeedLeftStep">
      <a:dk1>
        <a:srgbClr val="000000"/>
      </a:dk1>
      <a:lt1>
        <a:srgbClr val="FFFFFF"/>
      </a:lt1>
      <a:dk2>
        <a:srgbClr val="412426"/>
      </a:dk2>
      <a:lt2>
        <a:srgbClr val="E2E6E8"/>
      </a:lt2>
      <a:accent1>
        <a:srgbClr val="DA9163"/>
      </a:accent1>
      <a:accent2>
        <a:srgbClr val="D95F63"/>
      </a:accent2>
      <a:accent3>
        <a:srgbClr val="E07CA9"/>
      </a:accent3>
      <a:accent4>
        <a:srgbClr val="D95FC9"/>
      </a:accent4>
      <a:accent5>
        <a:srgbClr val="C47CE0"/>
      </a:accent5>
      <a:accent6>
        <a:srgbClr val="845FD9"/>
      </a:accent6>
      <a:hlink>
        <a:srgbClr val="5987A3"/>
      </a:hlink>
      <a:folHlink>
        <a:srgbClr val="7F7F7F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ppt/theme/theme2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9369</TotalTime>
  <Words>6592</Words>
  <Application>Microsoft Office PowerPoint</Application>
  <PresentationFormat>Širokoúhlá obrazovka</PresentationFormat>
  <Paragraphs>1219</Paragraphs>
  <Slides>125</Slides>
  <Notes>9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125</vt:i4>
      </vt:variant>
    </vt:vector>
  </HeadingPairs>
  <TitlesOfParts>
    <vt:vector size="130" baseType="lpstr">
      <vt:lpstr>Arial</vt:lpstr>
      <vt:lpstr>Calibri</vt:lpstr>
      <vt:lpstr>Seaford</vt:lpstr>
      <vt:lpstr>Times New Roman</vt:lpstr>
      <vt:lpstr>LevelVTI</vt:lpstr>
      <vt:lpstr>Základy sportovního tréninku ve vodním slalomu</vt:lpstr>
      <vt:lpstr>Vodní slalom v ČR</vt:lpstr>
      <vt:lpstr>Prezentace aplikace PowerPoint</vt:lpstr>
      <vt:lpstr>Prezentace aplikace PowerPoint</vt:lpstr>
      <vt:lpstr>Máme na co být hrdí</vt:lpstr>
      <vt:lpstr>Formální vzdělání trenérů</vt:lpstr>
      <vt:lpstr>Odbornost </vt:lpstr>
      <vt:lpstr>Věda o sportovním tréninku</vt:lpstr>
      <vt:lpstr>Metodika tréninku vodního slalomu</vt:lpstr>
      <vt:lpstr>Pravidlo s univerzální platností </vt:lpstr>
      <vt:lpstr>Pravidlo 10 000 hodin </vt:lpstr>
      <vt:lpstr>10 000 hodin</vt:lpstr>
      <vt:lpstr>Trénink</vt:lpstr>
      <vt:lpstr>Je tomu ale vážně tak? </vt:lpstr>
      <vt:lpstr>Nejspíš ne tak docela… </vt:lpstr>
      <vt:lpstr>V ekonomickém jednání velmi často ne…</vt:lpstr>
      <vt:lpstr>Příklad 1 </vt:lpstr>
      <vt:lpstr>Příklad 2 </vt:lpstr>
      <vt:lpstr>Příklad 3</vt:lpstr>
      <vt:lpstr>Příklad 4 </vt:lpstr>
      <vt:lpstr>Příklad 5</vt:lpstr>
      <vt:lpstr>Odpovědi </vt:lpstr>
      <vt:lpstr>Sázka</vt:lpstr>
      <vt:lpstr>Další zkreslení úsudku </vt:lpstr>
      <vt:lpstr>Prezentace aplikace PowerPoint</vt:lpstr>
      <vt:lpstr>Jsou tedy naše úsudky a rozhodnutí o vlastním tréninku správná? </vt:lpstr>
      <vt:lpstr>  „I jednoduchý plán je lepší než geniální nesoustavnost“.</vt:lpstr>
      <vt:lpstr>Řízení procesu</vt:lpstr>
      <vt:lpstr>Postupně rostoucí objem a zatížení </vt:lpstr>
      <vt:lpstr>Superkompenzace</vt:lpstr>
      <vt:lpstr>Tréninkový deník jako zdroj zpětné vazby</vt:lpstr>
      <vt:lpstr>Biofeedback – pomoc v následném rozhodování </vt:lpstr>
      <vt:lpstr>Prezentace aplikace PowerPoint</vt:lpstr>
      <vt:lpstr>Neovlivníte úspěch ve smyslu pořadí, ale úspěch ve smyslu optimálního výkonu. </vt:lpstr>
      <vt:lpstr>Hodnoty předávané sportem </vt:lpstr>
      <vt:lpstr>Z ČEHO VYCHÁZÍME? </vt:lpstr>
      <vt:lpstr>Prezentace aplikace PowerPoint</vt:lpstr>
      <vt:lpstr>Struktura sportovního výkonu </vt:lpstr>
      <vt:lpstr>Model sportovce</vt:lpstr>
      <vt:lpstr>Somatické faktory </vt:lpstr>
      <vt:lpstr>Antropometrické parametry: tělesná stavba a složení </vt:lpstr>
      <vt:lpstr>Muži</vt:lpstr>
      <vt:lpstr>A GENERAL BELIEF  (based on the ordinary observation)</vt:lpstr>
      <vt:lpstr>A GENERAL BELIEF IS COMPLETELY WRONG</vt:lpstr>
      <vt:lpstr>Prezentace aplikace PowerPoint</vt:lpstr>
      <vt:lpstr>THE TRUE 2: C1 AND K1 PADDLERS ARE VERY SIMILAR</vt:lpstr>
      <vt:lpstr>Prezentace aplikace PowerPoint</vt:lpstr>
      <vt:lpstr>Prezentace aplikace PowerPoint</vt:lpstr>
      <vt:lpstr>No changes in somatotype</vt:lpstr>
      <vt:lpstr>ARE THERE ANY DIFFERENCES BETWEEN THE BEST AND THE REST? </vt:lpstr>
      <vt:lpstr>Somatotyp</vt:lpstr>
      <vt:lpstr>DIFFERENCES BETWEEN BEST SENIOR AND BEST JUNIOR PADDLERS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Kondiční faktory</vt:lpstr>
      <vt:lpstr>Síla, rychlost, vytrvalost… </vt:lpstr>
      <vt:lpstr>Kondice </vt:lpstr>
      <vt:lpstr>Kondiční parametry </vt:lpstr>
      <vt:lpstr>Obecné a speciální kondiční parametry</vt:lpstr>
      <vt:lpstr>Prezentace aplikace PowerPoint</vt:lpstr>
      <vt:lpstr>Prezentace aplikace PowerPoint</vt:lpstr>
      <vt:lpstr>Parametry </vt:lpstr>
      <vt:lpstr>Normy  (Rassudikhin, 2023) </vt:lpstr>
      <vt:lpstr>CORE</vt:lpstr>
      <vt:lpstr>Pohyblivost…?</vt:lpstr>
      <vt:lpstr>Technika a koordinace</vt:lpstr>
      <vt:lpstr>Technika a koordinace</vt:lpstr>
      <vt:lpstr>Psychické faktory</vt:lpstr>
      <vt:lpstr>Peter Kauzer</vt:lpstr>
      <vt:lpstr>Jak toho docílit…? </vt:lpstr>
      <vt:lpstr>Jak toho docílit?</vt:lpstr>
      <vt:lpstr>Jakým způsobem postupovat?</vt:lpstr>
      <vt:lpstr>10 000 hodin = minimálně 10 let</vt:lpstr>
      <vt:lpstr>Etapy sportovního tréninku, sportovního vývoje (4)</vt:lpstr>
      <vt:lpstr>Prezentace aplikace PowerPoint</vt:lpstr>
      <vt:lpstr>Objem, intenzita a specificita zatížení se navyšují postupně </vt:lpstr>
      <vt:lpstr>Prezentace aplikace PowerPoint</vt:lpstr>
      <vt:lpstr>Etapa seznamovací  </vt:lpstr>
      <vt:lpstr>Seznamovací etapa – cíle</vt:lpstr>
      <vt:lpstr>Seznamovací etapa – metody</vt:lpstr>
      <vt:lpstr>Seznamovací etapa – důvody (PROČ)</vt:lpstr>
      <vt:lpstr>Pedagogika</vt:lpstr>
      <vt:lpstr>Etapa základní přípravy (11 – 14 let) </vt:lpstr>
      <vt:lpstr>Etapa základní přípravy – cíle</vt:lpstr>
      <vt:lpstr>Etapa základní přípravy – metody</vt:lpstr>
      <vt:lpstr>Koordinace </vt:lpstr>
      <vt:lpstr>Etapa základní přípravy – metody</vt:lpstr>
      <vt:lpstr>Kondiční trénink v etapě základního tréninku </vt:lpstr>
      <vt:lpstr>Příklad tréninkové jednotky I.</vt:lpstr>
      <vt:lpstr>Příklad tréninkové jednotky II.</vt:lpstr>
      <vt:lpstr>Ukázka týdenního plánu:  základní trénink (zima)</vt:lpstr>
      <vt:lpstr>Ukázka týdenního plánu: základní trénink (léto)</vt:lpstr>
      <vt:lpstr>Další zásady</vt:lpstr>
      <vt:lpstr>Soustředění LM</vt:lpstr>
      <vt:lpstr>Specializovaná příprava (15 – 19, RDJ+) </vt:lpstr>
      <vt:lpstr>Specializovaná příprava</vt:lpstr>
      <vt:lpstr>Specializovaná příprava</vt:lpstr>
      <vt:lpstr>Specializovaná příprava</vt:lpstr>
      <vt:lpstr>Specializovaná příprava</vt:lpstr>
      <vt:lpstr>Specializovaná příprava – cyklování tréninku</vt:lpstr>
      <vt:lpstr>Periodizace </vt:lpstr>
      <vt:lpstr>Období a cykly </vt:lpstr>
      <vt:lpstr>Prezentace aplikace PowerPoint</vt:lpstr>
      <vt:lpstr>Postupné navyšování objemu a intenzity </vt:lpstr>
      <vt:lpstr>Periodizace – měnící se specificita tréninkového zatížení</vt:lpstr>
      <vt:lpstr>Postupný nárůst objemu zatížení</vt:lpstr>
      <vt:lpstr>Jakým způsobem se zvyšuje objem zatížení</vt:lpstr>
      <vt:lpstr>Směrem k závodům </vt:lpstr>
      <vt:lpstr>Souběžný a selektivní způsob tréninku</vt:lpstr>
      <vt:lpstr>RK – komentář Pavla Hottmara</vt:lpstr>
      <vt:lpstr>Přípravné období I. </vt:lpstr>
      <vt:lpstr>Ukázkový týdenní plán: Specializovaná příprava (zima)</vt:lpstr>
      <vt:lpstr>Přípravné období II.</vt:lpstr>
      <vt:lpstr>Předzávodní období</vt:lpstr>
      <vt:lpstr>Závodní období </vt:lpstr>
      <vt:lpstr>Ukázkový týdenní plán: Specializovaná příprava (léto)</vt:lpstr>
      <vt:lpstr>Etapa vrcholového tréninku</vt:lpstr>
      <vt:lpstr>Etapa vrcholového tréninku</vt:lpstr>
      <vt:lpstr>Ukázkový týdenní plán: Etapa vrcholové přípravy - zima</vt:lpstr>
      <vt:lpstr>Ukázkový týdenní plán:  Etapa vrcholové přípravy - léto</vt:lpstr>
      <vt:lpstr>Starší sportovci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sportovního tréninku</dc:title>
  <dc:creator>Jan Busta</dc:creator>
  <cp:lastModifiedBy>Jan Busta</cp:lastModifiedBy>
  <cp:revision>11</cp:revision>
  <dcterms:created xsi:type="dcterms:W3CDTF">2023-03-24T19:13:06Z</dcterms:created>
  <dcterms:modified xsi:type="dcterms:W3CDTF">2023-10-19T08:58:06Z</dcterms:modified>
</cp:coreProperties>
</file>