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8"/>
  </p:notesMasterIdLst>
  <p:sldIdLst>
    <p:sldId id="256" r:id="rId2"/>
    <p:sldId id="364" r:id="rId3"/>
    <p:sldId id="361" r:id="rId4"/>
    <p:sldId id="362" r:id="rId5"/>
    <p:sldId id="363" r:id="rId6"/>
    <p:sldId id="277" r:id="rId7"/>
    <p:sldId id="278" r:id="rId8"/>
    <p:sldId id="369" r:id="rId9"/>
    <p:sldId id="260" r:id="rId10"/>
    <p:sldId id="257" r:id="rId11"/>
    <p:sldId id="370" r:id="rId12"/>
    <p:sldId id="302" r:id="rId13"/>
    <p:sldId id="303" r:id="rId14"/>
    <p:sldId id="383" r:id="rId15"/>
    <p:sldId id="271" r:id="rId16"/>
    <p:sldId id="365" r:id="rId17"/>
    <p:sldId id="366" r:id="rId18"/>
    <p:sldId id="367" r:id="rId19"/>
    <p:sldId id="368" r:id="rId20"/>
    <p:sldId id="380" r:id="rId21"/>
    <p:sldId id="381" r:id="rId22"/>
    <p:sldId id="382" r:id="rId23"/>
    <p:sldId id="259" r:id="rId24"/>
    <p:sldId id="263" r:id="rId25"/>
    <p:sldId id="261" r:id="rId26"/>
    <p:sldId id="266" r:id="rId27"/>
    <p:sldId id="265" r:id="rId28"/>
    <p:sldId id="272" r:id="rId29"/>
    <p:sldId id="273" r:id="rId30"/>
    <p:sldId id="267" r:id="rId31"/>
    <p:sldId id="274" r:id="rId32"/>
    <p:sldId id="268" r:id="rId33"/>
    <p:sldId id="262" r:id="rId34"/>
    <p:sldId id="269" r:id="rId35"/>
    <p:sldId id="270" r:id="rId36"/>
    <p:sldId id="275" r:id="rId37"/>
    <p:sldId id="276" r:id="rId38"/>
    <p:sldId id="279" r:id="rId39"/>
    <p:sldId id="280" r:id="rId40"/>
    <p:sldId id="281" r:id="rId41"/>
    <p:sldId id="284" r:id="rId42"/>
    <p:sldId id="285" r:id="rId43"/>
    <p:sldId id="286" r:id="rId44"/>
    <p:sldId id="287" r:id="rId45"/>
    <p:sldId id="288" r:id="rId46"/>
    <p:sldId id="289" r:id="rId47"/>
    <p:sldId id="290" r:id="rId48"/>
    <p:sldId id="291" r:id="rId49"/>
    <p:sldId id="292" r:id="rId50"/>
    <p:sldId id="371" r:id="rId51"/>
    <p:sldId id="372" r:id="rId52"/>
    <p:sldId id="373" r:id="rId53"/>
    <p:sldId id="374" r:id="rId54"/>
    <p:sldId id="375" r:id="rId55"/>
    <p:sldId id="376" r:id="rId56"/>
    <p:sldId id="377" r:id="rId57"/>
    <p:sldId id="378" r:id="rId58"/>
    <p:sldId id="282" r:id="rId59"/>
    <p:sldId id="283" r:id="rId60"/>
    <p:sldId id="293" r:id="rId61"/>
    <p:sldId id="294" r:id="rId62"/>
    <p:sldId id="295" r:id="rId63"/>
    <p:sldId id="296" r:id="rId64"/>
    <p:sldId id="297" r:id="rId65"/>
    <p:sldId id="298" r:id="rId66"/>
    <p:sldId id="305" r:id="rId67"/>
    <p:sldId id="306" r:id="rId68"/>
    <p:sldId id="307" r:id="rId69"/>
    <p:sldId id="308" r:id="rId70"/>
    <p:sldId id="309" r:id="rId71"/>
    <p:sldId id="310" r:id="rId72"/>
    <p:sldId id="311" r:id="rId73"/>
    <p:sldId id="312" r:id="rId74"/>
    <p:sldId id="313" r:id="rId75"/>
    <p:sldId id="314" r:id="rId76"/>
    <p:sldId id="315" r:id="rId77"/>
    <p:sldId id="316" r:id="rId78"/>
    <p:sldId id="317" r:id="rId79"/>
    <p:sldId id="318" r:id="rId80"/>
    <p:sldId id="319" r:id="rId81"/>
    <p:sldId id="320" r:id="rId82"/>
    <p:sldId id="321" r:id="rId83"/>
    <p:sldId id="322" r:id="rId84"/>
    <p:sldId id="323" r:id="rId85"/>
    <p:sldId id="324" r:id="rId86"/>
    <p:sldId id="325" r:id="rId87"/>
    <p:sldId id="326" r:id="rId88"/>
    <p:sldId id="327" r:id="rId89"/>
    <p:sldId id="329" r:id="rId90"/>
    <p:sldId id="330" r:id="rId91"/>
    <p:sldId id="331" r:id="rId92"/>
    <p:sldId id="332" r:id="rId93"/>
    <p:sldId id="333" r:id="rId94"/>
    <p:sldId id="334" r:id="rId95"/>
    <p:sldId id="335" r:id="rId96"/>
    <p:sldId id="336" r:id="rId97"/>
    <p:sldId id="338" r:id="rId98"/>
    <p:sldId id="339" r:id="rId99"/>
    <p:sldId id="340" r:id="rId100"/>
    <p:sldId id="341" r:id="rId101"/>
    <p:sldId id="342" r:id="rId102"/>
    <p:sldId id="343" r:id="rId103"/>
    <p:sldId id="344" r:id="rId104"/>
    <p:sldId id="347" r:id="rId105"/>
    <p:sldId id="384" r:id="rId106"/>
    <p:sldId id="385" r:id="rId107"/>
    <p:sldId id="346" r:id="rId108"/>
    <p:sldId id="354" r:id="rId109"/>
    <p:sldId id="353" r:id="rId110"/>
    <p:sldId id="355" r:id="rId111"/>
    <p:sldId id="356" r:id="rId112"/>
    <p:sldId id="357" r:id="rId113"/>
    <p:sldId id="358" r:id="rId114"/>
    <p:sldId id="359" r:id="rId115"/>
    <p:sldId id="360" r:id="rId116"/>
    <p:sldId id="337" r:id="rId117"/>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CE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image" Target="../media/image39.png"/></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image" Target="../media/image62.png"/></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image" Target="../media/image64.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image" Target="../media/image68.png"/></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image" Target="../media/image125.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27.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28.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29.png"/></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image" Target="../media/image130.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3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1811ED-9F60-4EB1-892B-786DAFE133C7}" type="datetimeFigureOut">
              <a:rPr lang="cs-CZ" smtClean="0"/>
              <a:t>20.03.2019</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491A90-5825-4D50-9D88-AC9B8B032F43}" type="slidenum">
              <a:rPr lang="cs-CZ" smtClean="0"/>
              <a:t>‹#›</a:t>
            </a:fld>
            <a:endParaRPr lang="cs-CZ"/>
          </a:p>
        </p:txBody>
      </p:sp>
    </p:spTree>
    <p:extLst>
      <p:ext uri="{BB962C8B-B14F-4D97-AF65-F5344CB8AC3E}">
        <p14:creationId xmlns:p14="http://schemas.microsoft.com/office/powerpoint/2010/main" val="1934410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C7491A90-5825-4D50-9D88-AC9B8B032F43}" type="slidenum">
              <a:rPr lang="cs-CZ" smtClean="0"/>
              <a:t>3</a:t>
            </a:fld>
            <a:endParaRPr lang="cs-CZ"/>
          </a:p>
        </p:txBody>
      </p:sp>
    </p:spTree>
    <p:extLst>
      <p:ext uri="{BB962C8B-B14F-4D97-AF65-F5344CB8AC3E}">
        <p14:creationId xmlns:p14="http://schemas.microsoft.com/office/powerpoint/2010/main" val="2128991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EFAF1A4-A9B4-4392-8857-C2FE7E45E660}" type="slidenum">
              <a:rPr lang="cs-CZ" altLang="cs-CZ" sz="1200" smtClean="0"/>
              <a:pPr eaLnBrk="1" hangingPunct="1"/>
              <a:t>12</a:t>
            </a:fld>
            <a:endParaRPr lang="cs-CZ" altLang="cs-CZ"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4DF6E7-4750-4601-B91D-5CBC4554EA9B}" type="slidenum">
              <a:rPr lang="cs-CZ" altLang="cs-CZ" sz="1200" smtClean="0"/>
              <a:pPr eaLnBrk="1" hangingPunct="1"/>
              <a:t>29</a:t>
            </a:fld>
            <a:endParaRPr lang="cs-CZ" altLang="cs-CZ"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7E8E46B-84F4-4EE5-8E66-898948EC5D53}" type="slidenum">
              <a:rPr lang="cs-CZ" altLang="cs-CZ" sz="1200" smtClean="0"/>
              <a:pPr eaLnBrk="1" hangingPunct="1"/>
              <a:t>31</a:t>
            </a:fld>
            <a:endParaRPr lang="cs-CZ" altLang="cs-CZ" sz="12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6BD9BD6-F802-48C5-9C44-3F77A5C49526}" type="slidenum">
              <a:rPr lang="cs-CZ" altLang="cs-CZ" smtClean="0"/>
              <a:pPr eaLnBrk="1" hangingPunct="1">
                <a:spcBef>
                  <a:spcPct val="0"/>
                </a:spcBef>
              </a:pPr>
              <a:t>66</a:t>
            </a:fld>
            <a:endParaRPr lang="cs-CZ" altLang="cs-CZ"/>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D4713FE-ECE8-4CE6-A466-D015D5D961A3}" type="slidenum">
              <a:rPr lang="cs-CZ" altLang="cs-CZ" smtClean="0"/>
              <a:pPr eaLnBrk="1" hangingPunct="1">
                <a:spcBef>
                  <a:spcPct val="0"/>
                </a:spcBef>
              </a:pPr>
              <a:t>83</a:t>
            </a:fld>
            <a:endParaRPr lang="cs-CZ" altLang="cs-CZ"/>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4CFFC27-9232-4353-B297-AB7918B7729A}" type="slidenum">
              <a:rPr lang="cs-CZ" altLang="cs-CZ" smtClean="0"/>
              <a:pPr eaLnBrk="1" hangingPunct="1">
                <a:spcBef>
                  <a:spcPct val="0"/>
                </a:spcBef>
              </a:pPr>
              <a:t>84</a:t>
            </a:fld>
            <a:endParaRPr lang="cs-CZ" altLang="cs-CZ"/>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B479B38-343E-4AE0-9E6E-E9C80FF8878F}" type="slidenum">
              <a:rPr lang="cs-CZ" altLang="cs-CZ" smtClean="0"/>
              <a:pPr eaLnBrk="1" hangingPunct="1">
                <a:spcBef>
                  <a:spcPct val="0"/>
                </a:spcBef>
              </a:pPr>
              <a:t>88</a:t>
            </a:fld>
            <a:endParaRPr lang="cs-CZ" altLang="cs-CZ"/>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245FD2B-90AF-4600-A48F-51971D829850}" type="slidenum">
              <a:rPr lang="cs-CZ" altLang="cs-CZ" smtClean="0"/>
              <a:pPr eaLnBrk="1" hangingPunct="1">
                <a:spcBef>
                  <a:spcPct val="0"/>
                </a:spcBef>
              </a:pPr>
              <a:t>89</a:t>
            </a:fld>
            <a:endParaRPr lang="cs-CZ" altLang="cs-CZ"/>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79EE7B8-4927-4EE9-9F2C-B3A562F71A48}" type="slidenum">
              <a:rPr lang="cs-CZ" altLang="cs-CZ" smtClean="0"/>
              <a:pPr eaLnBrk="1" hangingPunct="1">
                <a:spcBef>
                  <a:spcPct val="0"/>
                </a:spcBef>
              </a:pPr>
              <a:t>90</a:t>
            </a:fld>
            <a:endParaRPr lang="cs-CZ" altLang="cs-CZ"/>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24D7AB-A86F-4FB3-8D7B-AA4E32AE5FDA}" type="slidenum">
              <a:rPr lang="cs-CZ" altLang="cs-CZ" smtClean="0"/>
              <a:pPr eaLnBrk="1" hangingPunct="1">
                <a:spcBef>
                  <a:spcPct val="0"/>
                </a:spcBef>
              </a:pPr>
              <a:t>95</a:t>
            </a:fld>
            <a:endParaRPr lang="cs-CZ" altLang="cs-CZ"/>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8C45C1-0EA1-4CD9-BA2D-CA8F4433DF03}" type="slidenum">
              <a:rPr lang="cs-CZ" altLang="cs-CZ"/>
              <a:pPr/>
              <a:t>97</a:t>
            </a:fld>
            <a:endParaRPr lang="cs-CZ" altLang="cs-CZ"/>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4A9A4D-CA11-4BF0-BDA6-41DCCC0C6D71}" type="slidenum">
              <a:rPr lang="cs-CZ" altLang="cs-CZ"/>
              <a:pPr/>
              <a:t>98</a:t>
            </a:fld>
            <a:endParaRPr lang="cs-CZ" altLang="cs-CZ"/>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DFD14F-3805-46AB-8B0C-C412B23AE2D8}" type="slidenum">
              <a:rPr lang="cs-CZ" altLang="cs-CZ"/>
              <a:pPr/>
              <a:t>99</a:t>
            </a:fld>
            <a:endParaRPr lang="cs-CZ" altLang="cs-CZ"/>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2CD62C-2342-4F6D-88D1-890C843B774B}" type="slidenum">
              <a:rPr lang="cs-CZ" altLang="cs-CZ"/>
              <a:pPr/>
              <a:t>100</a:t>
            </a:fld>
            <a:endParaRPr lang="cs-CZ" altLang="cs-CZ"/>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3402A9-23B9-4487-81C8-51F67E586C13}" type="slidenum">
              <a:rPr lang="cs-CZ" altLang="cs-CZ"/>
              <a:pPr/>
              <a:t>101</a:t>
            </a:fld>
            <a:endParaRPr lang="cs-CZ" altLang="cs-CZ"/>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766FFD-A8B6-469A-82F9-09D9F96D8098}" type="slidenum">
              <a:rPr lang="cs-CZ" altLang="cs-CZ"/>
              <a:pPr/>
              <a:t>102</a:t>
            </a:fld>
            <a:endParaRPr lang="cs-CZ" altLang="cs-CZ"/>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F3FE88-3515-4B2A-A85E-7B643242170A}" type="slidenum">
              <a:rPr lang="cs-CZ" altLang="cs-CZ"/>
              <a:pPr/>
              <a:t>103</a:t>
            </a:fld>
            <a:endParaRPr lang="cs-CZ" altLang="cs-CZ"/>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39C5C2-6903-4C43-AA69-CDDCB7278432}" type="slidenum">
              <a:rPr lang="cs-CZ" altLang="cs-CZ"/>
              <a:pPr/>
              <a:t>104</a:t>
            </a:fld>
            <a:endParaRPr lang="cs-CZ" altLang="cs-CZ"/>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06F8C87-9223-4159-9B03-CD995416E7C0}" type="slidenum">
              <a:rPr lang="cs-CZ" altLang="cs-CZ" sz="1200"/>
              <a:pPr eaLnBrk="1" hangingPunct="1"/>
              <a:t>105</a:t>
            </a:fld>
            <a:endParaRPr lang="cs-CZ" altLang="cs-CZ" sz="1200"/>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p:spPr>
        <p:txBody>
          <a:bodyPr/>
          <a:lstStyle/>
          <a:p>
            <a:pPr eaLnBrk="1" hangingPunct="1"/>
            <a:endParaRPr lang="cs-CZ" alt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D99CAB-62BD-418C-86B3-8B0E06A0EDCF}" type="slidenum">
              <a:rPr lang="cs-CZ" altLang="cs-CZ" sz="1200"/>
              <a:pPr eaLnBrk="1" hangingPunct="1"/>
              <a:t>106</a:t>
            </a:fld>
            <a:endParaRPr lang="cs-CZ" altLang="cs-CZ" sz="1200"/>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pPr eaLnBrk="1" hangingPunct="1"/>
            <a:endParaRPr lang="cs-CZ" alt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4705A4-18CD-4390-B115-69647EFA5012}" type="slidenum">
              <a:rPr lang="cs-CZ" altLang="cs-CZ"/>
              <a:pPr/>
              <a:t>107</a:t>
            </a:fld>
            <a:endParaRPr lang="cs-CZ" altLang="cs-CZ"/>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66A82EC-BB23-45D2-9C1B-8FD1F9B9AEB5}" type="slidenum">
              <a:rPr lang="cs-CZ" altLang="cs-CZ" sz="1200" smtClean="0"/>
              <a:pPr eaLnBrk="1" hangingPunct="1"/>
              <a:t>108</a:t>
            </a:fld>
            <a:endParaRPr lang="cs-CZ" altLang="cs-CZ"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F356E11-9AFE-49B4-970A-A9B623F01127}" type="slidenum">
              <a:rPr lang="cs-CZ" altLang="cs-CZ" sz="1200" smtClean="0"/>
              <a:pPr eaLnBrk="1" hangingPunct="1"/>
              <a:t>109</a:t>
            </a:fld>
            <a:endParaRPr lang="cs-CZ" altLang="cs-CZ"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41178A4-C469-4847-94BD-4E480239714C}" type="slidenum">
              <a:rPr lang="cs-CZ" altLang="cs-CZ" sz="1200" smtClean="0"/>
              <a:pPr eaLnBrk="1" hangingPunct="1"/>
              <a:t>111</a:t>
            </a:fld>
            <a:endParaRPr lang="cs-CZ" altLang="cs-CZ"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6DD3900-A64E-487A-A19E-6AA82E2C489D}" type="slidenum">
              <a:rPr lang="cs-CZ" altLang="cs-CZ" sz="1200" smtClean="0"/>
              <a:pPr eaLnBrk="1" hangingPunct="1"/>
              <a:t>112</a:t>
            </a:fld>
            <a:endParaRPr lang="cs-CZ" altLang="cs-CZ"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C3C605D-6289-436F-8657-D0C4B6D0CE79}" type="slidenum">
              <a:rPr lang="cs-CZ" altLang="cs-CZ" sz="1200" smtClean="0"/>
              <a:pPr eaLnBrk="1" hangingPunct="1"/>
              <a:t>113</a:t>
            </a:fld>
            <a:endParaRPr lang="cs-CZ" altLang="cs-CZ"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F56A1D-B314-4FE9-ADB5-2280293AE56D}" type="slidenum">
              <a:rPr lang="cs-CZ" altLang="cs-CZ" sz="1200" smtClean="0"/>
              <a:pPr eaLnBrk="1" hangingPunct="1"/>
              <a:t>114</a:t>
            </a:fld>
            <a:endParaRPr lang="cs-CZ" altLang="cs-CZ"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F45D1D-7A50-4904-9223-5A3F5950DDE7}" type="slidenum">
              <a:rPr lang="cs-CZ" altLang="cs-CZ" sz="1200" smtClean="0"/>
              <a:pPr eaLnBrk="1" hangingPunct="1"/>
              <a:t>115</a:t>
            </a:fld>
            <a:endParaRPr lang="cs-CZ" altLang="cs-CZ"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Klepnutím lze upravit styl předlohy podnadpisů.</a:t>
            </a:r>
          </a:p>
        </p:txBody>
      </p:sp>
      <p:sp>
        <p:nvSpPr>
          <p:cNvPr id="4" name="Zástupný symbol pro datum 3"/>
          <p:cNvSpPr>
            <a:spLocks noGrp="1"/>
          </p:cNvSpPr>
          <p:nvPr>
            <p:ph type="dt" sz="half" idx="10"/>
          </p:nvPr>
        </p:nvSpPr>
        <p:spPr/>
        <p:txBody>
          <a:bodyPr/>
          <a:lstStyle/>
          <a:p>
            <a:fld id="{95EC1D4A-A796-47C3-A63E-CE236FB377E2}" type="datetimeFigureOut">
              <a:rPr lang="cs-CZ" smtClean="0"/>
              <a:t>20.03.2019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95EC1D4A-A796-47C3-A63E-CE236FB377E2}" type="datetimeFigureOut">
              <a:rPr lang="cs-CZ" smtClean="0"/>
              <a:t>20.03.2019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Klepnutím lze upravit styly předlohy textu.</a:t>
            </a:r>
          </a:p>
        </p:txBody>
      </p:sp>
      <p:sp>
        <p:nvSpPr>
          <p:cNvPr id="4" name="Zástupný symbol pro datum 3"/>
          <p:cNvSpPr>
            <a:spLocks noGrp="1"/>
          </p:cNvSpPr>
          <p:nvPr>
            <p:ph type="dt" sz="half" idx="10"/>
          </p:nvPr>
        </p:nvSpPr>
        <p:spPr/>
        <p:txBody>
          <a:bodyPr/>
          <a:lstStyle/>
          <a:p>
            <a:fld id="{95EC1D4A-A796-47C3-A63E-CE236FB377E2}" type="datetimeFigureOut">
              <a:rPr lang="cs-CZ" smtClean="0"/>
              <a:t>20.03.2019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95EC1D4A-A796-47C3-A63E-CE236FB377E2}" type="datetimeFigureOut">
              <a:rPr lang="cs-CZ" smtClean="0"/>
              <a:t>20.03.2019</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95EC1D4A-A796-47C3-A63E-CE236FB377E2}" type="datetimeFigureOut">
              <a:rPr lang="cs-CZ" smtClean="0"/>
              <a:t>20.03.2019</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datum 2"/>
          <p:cNvSpPr>
            <a:spLocks noGrp="1"/>
          </p:cNvSpPr>
          <p:nvPr>
            <p:ph type="dt" sz="half" idx="10"/>
          </p:nvPr>
        </p:nvSpPr>
        <p:spPr/>
        <p:txBody>
          <a:bodyPr/>
          <a:lstStyle/>
          <a:p>
            <a:fld id="{95EC1D4A-A796-47C3-A63E-CE236FB377E2}" type="datetimeFigureOut">
              <a:rPr lang="cs-CZ" smtClean="0"/>
              <a:t>20.03.2019</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95EC1D4A-A796-47C3-A63E-CE236FB377E2}" type="datetimeFigureOut">
              <a:rPr lang="cs-CZ" smtClean="0"/>
              <a:t>20.03.2019</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95EC1D4A-A796-47C3-A63E-CE236FB377E2}" type="datetimeFigureOut">
              <a:rPr lang="cs-CZ" smtClean="0"/>
              <a:t>20.03.2019</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95EC1D4A-A796-47C3-A63E-CE236FB377E2}" type="datetimeFigureOut">
              <a:rPr lang="cs-CZ" smtClean="0"/>
              <a:t>20.03.2019</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95EC1D4A-A796-47C3-A63E-CE236FB377E2}" type="datetimeFigureOut">
              <a:rPr lang="cs-CZ" smtClean="0"/>
              <a:t>20.03.2019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95EC1D4A-A796-47C3-A63E-CE236FB377E2}" type="datetimeFigureOut">
              <a:rPr lang="cs-CZ" smtClean="0"/>
              <a:t>20.03.2019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Nadpis, text a 2 obsahy">
    <p:spTree>
      <p:nvGrpSpPr>
        <p:cNvPr id="1" name=""/>
        <p:cNvGrpSpPr/>
        <p:nvPr/>
      </p:nvGrpSpPr>
      <p:grpSpPr>
        <a:xfrm>
          <a:off x="0" y="0"/>
          <a:ext cx="0" cy="0"/>
          <a:chOff x="0" y="0"/>
          <a:chExt cx="0" cy="0"/>
        </a:xfrm>
      </p:grpSpPr>
      <p:sp>
        <p:nvSpPr>
          <p:cNvPr id="2" name="Nadpis 1"/>
          <p:cNvSpPr>
            <a:spLocks noGrp="1"/>
          </p:cNvSpPr>
          <p:nvPr>
            <p:ph type="title"/>
          </p:nvPr>
        </p:nvSpPr>
        <p:spPr>
          <a:xfrm>
            <a:off x="685800" y="609600"/>
            <a:ext cx="77724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685800" y="1981200"/>
            <a:ext cx="3810000" cy="41148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981200"/>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648200" y="4114800"/>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4"/>
          <p:cNvSpPr>
            <a:spLocks noGrp="1" noChangeArrowheads="1"/>
          </p:cNvSpPr>
          <p:nvPr>
            <p:ph type="dt" sz="half" idx="10"/>
          </p:nvPr>
        </p:nvSpPr>
        <p:spPr>
          <a:ln/>
        </p:spPr>
        <p:txBody>
          <a:bodyPr/>
          <a:lstStyle>
            <a:lvl1pPr>
              <a:defRPr/>
            </a:lvl1pPr>
          </a:lstStyle>
          <a:p>
            <a:pPr>
              <a:defRPr/>
            </a:pPr>
            <a:endParaRPr lang="cs-CZ"/>
          </a:p>
        </p:txBody>
      </p:sp>
      <p:sp>
        <p:nvSpPr>
          <p:cNvPr id="7" name="Rectangle 5"/>
          <p:cNvSpPr>
            <a:spLocks noGrp="1" noChangeArrowheads="1"/>
          </p:cNvSpPr>
          <p:nvPr>
            <p:ph type="ftr" sz="quarter" idx="11"/>
          </p:nvPr>
        </p:nvSpPr>
        <p:spPr>
          <a:ln/>
        </p:spPr>
        <p:txBody>
          <a:bodyPr/>
          <a:lstStyle>
            <a:lvl1pPr>
              <a:defRPr/>
            </a:lvl1pPr>
          </a:lstStyle>
          <a:p>
            <a:pPr>
              <a:defRPr/>
            </a:pPr>
            <a:endParaRPr lang="cs-CZ"/>
          </a:p>
        </p:txBody>
      </p:sp>
      <p:sp>
        <p:nvSpPr>
          <p:cNvPr id="8" name="Rectangle 6"/>
          <p:cNvSpPr>
            <a:spLocks noGrp="1" noChangeArrowheads="1"/>
          </p:cNvSpPr>
          <p:nvPr>
            <p:ph type="sldNum" sz="quarter" idx="12"/>
          </p:nvPr>
        </p:nvSpPr>
        <p:spPr>
          <a:ln/>
        </p:spPr>
        <p:txBody>
          <a:bodyPr/>
          <a:lstStyle>
            <a:lvl1pPr>
              <a:defRPr/>
            </a:lvl1pPr>
          </a:lstStyle>
          <a:p>
            <a:pPr>
              <a:defRPr/>
            </a:pPr>
            <a:fld id="{526D01EA-6B21-4C73-9952-8E34E9B6BC18}" type="slidenum">
              <a:rPr lang="cs-CZ"/>
              <a:pPr>
                <a:defRPr/>
              </a:pPr>
              <a:t>‹#›</a:t>
            </a:fld>
            <a:endParaRPr lang="cs-CZ" dirty="0"/>
          </a:p>
        </p:txBody>
      </p:sp>
    </p:spTree>
    <p:extLst>
      <p:ext uri="{BB962C8B-B14F-4D97-AF65-F5344CB8AC3E}">
        <p14:creationId xmlns:p14="http://schemas.microsoft.com/office/powerpoint/2010/main" val="3074974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cs-CZ"/>
          </a:p>
        </p:txBody>
      </p:sp>
      <p:sp>
        <p:nvSpPr>
          <p:cNvPr id="6" name="Rectangle 5"/>
          <p:cNvSpPr>
            <a:spLocks noGrp="1" noChangeArrowheads="1"/>
          </p:cNvSpPr>
          <p:nvPr>
            <p:ph type="ftr" sz="quarter" idx="11"/>
          </p:nvPr>
        </p:nvSpPr>
        <p:spPr>
          <a:ln/>
        </p:spPr>
        <p:txBody>
          <a:bodyPr/>
          <a:lstStyle>
            <a:lvl1pPr>
              <a:defRPr/>
            </a:lvl1pPr>
          </a:lstStyle>
          <a:p>
            <a:pPr>
              <a:defRPr/>
            </a:pPr>
            <a:endParaRPr lang="cs-CZ"/>
          </a:p>
        </p:txBody>
      </p:sp>
      <p:sp>
        <p:nvSpPr>
          <p:cNvPr id="7" name="Rectangle 6"/>
          <p:cNvSpPr>
            <a:spLocks noGrp="1" noChangeArrowheads="1"/>
          </p:cNvSpPr>
          <p:nvPr>
            <p:ph type="sldNum" sz="quarter" idx="12"/>
          </p:nvPr>
        </p:nvSpPr>
        <p:spPr>
          <a:ln/>
        </p:spPr>
        <p:txBody>
          <a:bodyPr/>
          <a:lstStyle>
            <a:lvl1pPr>
              <a:defRPr/>
            </a:lvl1pPr>
          </a:lstStyle>
          <a:p>
            <a:pPr>
              <a:defRPr/>
            </a:pPr>
            <a:fld id="{9BFFCC9B-0C74-493A-85CB-A708B0A374EA}" type="slidenum">
              <a:rPr lang="cs-CZ"/>
              <a:pPr>
                <a:defRPr/>
              </a:pPr>
              <a:t>‹#›</a:t>
            </a:fld>
            <a:endParaRPr lang="cs-CZ" dirty="0"/>
          </a:p>
        </p:txBody>
      </p:sp>
    </p:spTree>
    <p:extLst>
      <p:ext uri="{BB962C8B-B14F-4D97-AF65-F5344CB8AC3E}">
        <p14:creationId xmlns:p14="http://schemas.microsoft.com/office/powerpoint/2010/main" val="2143672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Nadpis a 4 obsahy">
    <p:spTree>
      <p:nvGrpSpPr>
        <p:cNvPr id="1" name=""/>
        <p:cNvGrpSpPr/>
        <p:nvPr/>
      </p:nvGrpSpPr>
      <p:grpSpPr>
        <a:xfrm>
          <a:off x="0" y="0"/>
          <a:ext cx="0" cy="0"/>
          <a:chOff x="0" y="0"/>
          <a:chExt cx="0" cy="0"/>
        </a:xfrm>
      </p:grpSpPr>
      <p:sp>
        <p:nvSpPr>
          <p:cNvPr id="2" name="Nadpis 1"/>
          <p:cNvSpPr>
            <a:spLocks noGrp="1"/>
          </p:cNvSpPr>
          <p:nvPr>
            <p:ph type="title" sz="quarter"/>
          </p:nvPr>
        </p:nvSpPr>
        <p:spPr>
          <a:xfrm>
            <a:off x="685800" y="609600"/>
            <a:ext cx="7772400" cy="1143000"/>
          </a:xfrm>
        </p:spPr>
        <p:txBody>
          <a:bodyPr/>
          <a:lstStyle/>
          <a:p>
            <a:r>
              <a:rPr lang="cs-CZ"/>
              <a:t>Klepnutím lze upravit styl předlohy nadpisů.</a:t>
            </a:r>
          </a:p>
        </p:txBody>
      </p:sp>
      <p:sp>
        <p:nvSpPr>
          <p:cNvPr id="3" name="Zástupný symbol pro obsah 2"/>
          <p:cNvSpPr>
            <a:spLocks noGrp="1"/>
          </p:cNvSpPr>
          <p:nvPr>
            <p:ph sz="quarter" idx="1"/>
          </p:nvPr>
        </p:nvSpPr>
        <p:spPr>
          <a:xfrm>
            <a:off x="685800" y="1981200"/>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981200"/>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685800" y="4114800"/>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obsah 5"/>
          <p:cNvSpPr>
            <a:spLocks noGrp="1"/>
          </p:cNvSpPr>
          <p:nvPr>
            <p:ph sz="quarter" idx="4"/>
          </p:nvPr>
        </p:nvSpPr>
        <p:spPr>
          <a:xfrm>
            <a:off x="4648200" y="4114800"/>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cs-CZ"/>
          </a:p>
        </p:txBody>
      </p:sp>
      <p:sp>
        <p:nvSpPr>
          <p:cNvPr id="8" name="Rectangle 5"/>
          <p:cNvSpPr>
            <a:spLocks noGrp="1" noChangeArrowheads="1"/>
          </p:cNvSpPr>
          <p:nvPr>
            <p:ph type="ftr" sz="quarter" idx="11"/>
          </p:nvPr>
        </p:nvSpPr>
        <p:spPr>
          <a:ln/>
        </p:spPr>
        <p:txBody>
          <a:bodyPr/>
          <a:lstStyle>
            <a:lvl1pPr>
              <a:defRPr/>
            </a:lvl1pPr>
          </a:lstStyle>
          <a:p>
            <a:pPr>
              <a:defRPr/>
            </a:pPr>
            <a:endParaRPr lang="cs-CZ"/>
          </a:p>
        </p:txBody>
      </p:sp>
      <p:sp>
        <p:nvSpPr>
          <p:cNvPr id="9" name="Rectangle 6"/>
          <p:cNvSpPr>
            <a:spLocks noGrp="1" noChangeArrowheads="1"/>
          </p:cNvSpPr>
          <p:nvPr>
            <p:ph type="sldNum" sz="quarter" idx="12"/>
          </p:nvPr>
        </p:nvSpPr>
        <p:spPr>
          <a:ln/>
        </p:spPr>
        <p:txBody>
          <a:bodyPr/>
          <a:lstStyle>
            <a:lvl1pPr>
              <a:defRPr/>
            </a:lvl1pPr>
          </a:lstStyle>
          <a:p>
            <a:pPr>
              <a:defRPr/>
            </a:pPr>
            <a:fld id="{B010ABDC-B204-4D05-8B97-8A055BA883DC}" type="slidenum">
              <a:rPr lang="cs-CZ"/>
              <a:pPr>
                <a:defRPr/>
              </a:pPr>
              <a:t>‹#›</a:t>
            </a:fld>
            <a:endParaRPr lang="cs-CZ" dirty="0"/>
          </a:p>
        </p:txBody>
      </p:sp>
    </p:spTree>
    <p:extLst>
      <p:ext uri="{BB962C8B-B14F-4D97-AF65-F5344CB8AC3E}">
        <p14:creationId xmlns:p14="http://schemas.microsoft.com/office/powerpoint/2010/main" val="2374988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685800" y="609600"/>
            <a:ext cx="7772400" cy="54864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3" name="Zástupný symbol pro datum 2"/>
          <p:cNvSpPr>
            <a:spLocks noGrp="1"/>
          </p:cNvSpPr>
          <p:nvPr>
            <p:ph type="dt" sz="half" idx="10"/>
          </p:nvPr>
        </p:nvSpPr>
        <p:spPr>
          <a:xfrm>
            <a:off x="685800" y="6248400"/>
            <a:ext cx="1905000" cy="457200"/>
          </a:xfrm>
        </p:spPr>
        <p:txBody>
          <a:bodyPr/>
          <a:lstStyle>
            <a:lvl1pPr>
              <a:defRPr/>
            </a:lvl1pPr>
          </a:lstStyle>
          <a:p>
            <a:endParaRPr lang="cs-CZ" altLang="cs-CZ"/>
          </a:p>
        </p:txBody>
      </p:sp>
      <p:sp>
        <p:nvSpPr>
          <p:cNvPr id="4" name="Zástupný symbol pro zápatí 3"/>
          <p:cNvSpPr>
            <a:spLocks noGrp="1"/>
          </p:cNvSpPr>
          <p:nvPr>
            <p:ph type="ftr" sz="quarter" idx="11"/>
          </p:nvPr>
        </p:nvSpPr>
        <p:spPr>
          <a:xfrm>
            <a:off x="3124200" y="6248400"/>
            <a:ext cx="2895600" cy="457200"/>
          </a:xfrm>
        </p:spPr>
        <p:txBody>
          <a:bodyPr/>
          <a:lstStyle>
            <a:lvl1pPr>
              <a:defRPr/>
            </a:lvl1pPr>
          </a:lstStyle>
          <a:p>
            <a:endParaRPr lang="cs-CZ" altLang="cs-CZ"/>
          </a:p>
        </p:txBody>
      </p:sp>
      <p:sp>
        <p:nvSpPr>
          <p:cNvPr id="5" name="Zástupný symbol pro číslo snímku 4"/>
          <p:cNvSpPr>
            <a:spLocks noGrp="1"/>
          </p:cNvSpPr>
          <p:nvPr>
            <p:ph type="sldNum" sz="quarter" idx="12"/>
          </p:nvPr>
        </p:nvSpPr>
        <p:spPr>
          <a:xfrm>
            <a:off x="6553200" y="6248400"/>
            <a:ext cx="1905000" cy="457200"/>
          </a:xfrm>
        </p:spPr>
        <p:txBody>
          <a:bodyPr/>
          <a:lstStyle>
            <a:lvl1pPr>
              <a:defRPr/>
            </a:lvl1pPr>
          </a:lstStyle>
          <a:p>
            <a:fld id="{4DEED9C3-6FB4-4F41-8BCA-DC3F753CEC47}" type="slidenum">
              <a:rPr lang="cs-CZ" altLang="cs-CZ"/>
              <a:pPr/>
              <a:t>‹#›</a:t>
            </a:fld>
            <a:endParaRPr lang="cs-CZ" altLang="cs-CZ"/>
          </a:p>
        </p:txBody>
      </p:sp>
    </p:spTree>
    <p:extLst>
      <p:ext uri="{BB962C8B-B14F-4D97-AF65-F5344CB8AC3E}">
        <p14:creationId xmlns:p14="http://schemas.microsoft.com/office/powerpoint/2010/main" val="1175492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685800" y="609600"/>
            <a:ext cx="7772400" cy="1143000"/>
          </a:xfrm>
        </p:spPr>
        <p:txBody>
          <a:bodyPr/>
          <a:lstStyle/>
          <a:p>
            <a:r>
              <a:rPr lang="cs-CZ"/>
              <a:t>Kliknutím lze upravit styl.</a:t>
            </a:r>
          </a:p>
        </p:txBody>
      </p:sp>
      <p:sp>
        <p:nvSpPr>
          <p:cNvPr id="3" name="Zástupný symbol pro obsah 2"/>
          <p:cNvSpPr>
            <a:spLocks noGrp="1"/>
          </p:cNvSpPr>
          <p:nvPr>
            <p:ph sz="half" idx="1"/>
          </p:nvPr>
        </p:nvSpPr>
        <p:spPr>
          <a:xfrm>
            <a:off x="685800" y="1981200"/>
            <a:ext cx="3810000" cy="41148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981200"/>
            <a:ext cx="3810000" cy="19812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648200" y="4114800"/>
            <a:ext cx="3810000" cy="19812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4"/>
          <p:cNvSpPr>
            <a:spLocks noGrp="1" noChangeArrowheads="1"/>
          </p:cNvSpPr>
          <p:nvPr>
            <p:ph type="dt" sz="half" idx="10"/>
          </p:nvPr>
        </p:nvSpPr>
        <p:spPr>
          <a:ln/>
        </p:spPr>
        <p:txBody>
          <a:bodyPr/>
          <a:lstStyle>
            <a:lvl1pPr>
              <a:defRPr/>
            </a:lvl1pPr>
          </a:lstStyle>
          <a:p>
            <a:pPr>
              <a:defRPr/>
            </a:pPr>
            <a:endParaRPr lang="cs-CZ"/>
          </a:p>
        </p:txBody>
      </p:sp>
      <p:sp>
        <p:nvSpPr>
          <p:cNvPr id="7" name="Rectangle 5"/>
          <p:cNvSpPr>
            <a:spLocks noGrp="1" noChangeArrowheads="1"/>
          </p:cNvSpPr>
          <p:nvPr>
            <p:ph type="ftr" sz="quarter" idx="11"/>
          </p:nvPr>
        </p:nvSpPr>
        <p:spPr>
          <a:ln/>
        </p:spPr>
        <p:txBody>
          <a:bodyPr/>
          <a:lstStyle>
            <a:lvl1pPr>
              <a:defRPr/>
            </a:lvl1pPr>
          </a:lstStyle>
          <a:p>
            <a:pPr>
              <a:defRPr/>
            </a:pPr>
            <a:endParaRPr lang="cs-CZ"/>
          </a:p>
        </p:txBody>
      </p:sp>
      <p:sp>
        <p:nvSpPr>
          <p:cNvPr id="8" name="Rectangle 6"/>
          <p:cNvSpPr>
            <a:spLocks noGrp="1" noChangeArrowheads="1"/>
          </p:cNvSpPr>
          <p:nvPr>
            <p:ph type="sldNum" sz="quarter" idx="12"/>
          </p:nvPr>
        </p:nvSpPr>
        <p:spPr>
          <a:ln/>
        </p:spPr>
        <p:txBody>
          <a:bodyPr/>
          <a:lstStyle>
            <a:lvl1pPr>
              <a:defRPr/>
            </a:lvl1pPr>
          </a:lstStyle>
          <a:p>
            <a:pPr>
              <a:defRPr/>
            </a:pPr>
            <a:fld id="{7A123015-4833-46B3-9C1B-04E34AEFF5CF}" type="slidenum">
              <a:rPr lang="cs-CZ"/>
              <a:pPr>
                <a:defRPr/>
              </a:pPr>
              <a:t>‹#›</a:t>
            </a:fld>
            <a:endParaRPr lang="cs-CZ"/>
          </a:p>
        </p:txBody>
      </p:sp>
    </p:spTree>
    <p:extLst>
      <p:ext uri="{BB962C8B-B14F-4D97-AF65-F5344CB8AC3E}">
        <p14:creationId xmlns:p14="http://schemas.microsoft.com/office/powerpoint/2010/main" val="527439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Klepnutím lze upravit styl předlohy nadpisů.</a:t>
            </a:r>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C1D4A-A796-47C3-A63E-CE236FB377E2}" type="datetimeFigureOut">
              <a:rPr lang="cs-CZ" smtClean="0"/>
              <a:t>20.03.2019</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57A5DF-1266-40EA-9282-1E66B9DE06C0}" type="slidenum">
              <a:rPr lang="cs-CZ" smtClean="0"/>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png"/><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xml"/><Relationship Id="rId7" Type="http://schemas.openxmlformats.org/officeDocument/2006/relationships/image" Target="../media/image20.jpeg"/><Relationship Id="rId2" Type="http://schemas.openxmlformats.org/officeDocument/2006/relationships/slideLayout" Target="../slideLayouts/slideLayout14.xml"/><Relationship Id="rId1" Type="http://schemas.openxmlformats.org/officeDocument/2006/relationships/vmlDrawing" Target="../drawings/vmlDrawing4.v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4.png"/><Relationship Id="rId5" Type="http://schemas.openxmlformats.org/officeDocument/2006/relationships/oleObject" Target="../embeddings/oleObject6.bin"/><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notesSlide" Target="../notesSlides/notesSlide3.xml"/><Relationship Id="rId7" Type="http://schemas.openxmlformats.org/officeDocument/2006/relationships/image" Target="../media/image40.png"/><Relationship Id="rId2" Type="http://schemas.openxmlformats.org/officeDocument/2006/relationships/slideLayout" Target="../slideLayouts/slideLayout4.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39.png"/><Relationship Id="rId4"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notesSlide" Target="../notesSlides/notesSlide4.xml"/><Relationship Id="rId7" Type="http://schemas.openxmlformats.org/officeDocument/2006/relationships/image" Target="../media/image43.png"/><Relationship Id="rId12" Type="http://schemas.openxmlformats.org/officeDocument/2006/relationships/image" Target="../media/image47.jpeg"/><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oleObject" Target="../embeddings/oleObject10.bin"/><Relationship Id="rId11" Type="http://schemas.openxmlformats.org/officeDocument/2006/relationships/image" Target="../media/image46.jpeg"/><Relationship Id="rId5" Type="http://schemas.openxmlformats.org/officeDocument/2006/relationships/image" Target="../media/image42.png"/><Relationship Id="rId10" Type="http://schemas.openxmlformats.org/officeDocument/2006/relationships/image" Target="../media/image44.png"/><Relationship Id="rId4" Type="http://schemas.openxmlformats.org/officeDocument/2006/relationships/oleObject" Target="../embeddings/oleObject9.bin"/><Relationship Id="rId9" Type="http://schemas.openxmlformats.org/officeDocument/2006/relationships/oleObject" Target="../embeddings/oleObject11.bin"/></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60.png"/><Relationship Id="rId4" Type="http://schemas.openxmlformats.org/officeDocument/2006/relationships/oleObject" Target="../embeddings/oleObject12.bin"/></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0.pn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14.bin"/><Relationship Id="rId5" Type="http://schemas.openxmlformats.org/officeDocument/2006/relationships/image" Target="../media/image62.png"/><Relationship Id="rId4" Type="http://schemas.openxmlformats.org/officeDocument/2006/relationships/oleObject" Target="../embeddings/oleObject13.bin"/></Relationships>
</file>

<file path=ppt/slides/_rels/slide53.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0.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64.png"/><Relationship Id="rId4" Type="http://schemas.openxmlformats.org/officeDocument/2006/relationships/oleObject" Target="../embeddings/oleObject15.bin"/></Relationships>
</file>

<file path=ppt/slides/_rels/slide5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60.png"/><Relationship Id="rId5" Type="http://schemas.openxmlformats.org/officeDocument/2006/relationships/oleObject" Target="../embeddings/oleObject17.bin"/><Relationship Id="rId4" Type="http://schemas.openxmlformats.org/officeDocument/2006/relationships/image" Target="../media/image67.jpeg"/></Relationships>
</file>

<file path=ppt/slides/_rels/slide55.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0.png"/><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19.bin"/><Relationship Id="rId5" Type="http://schemas.openxmlformats.org/officeDocument/2006/relationships/image" Target="../media/image68.png"/><Relationship Id="rId4" Type="http://schemas.openxmlformats.org/officeDocument/2006/relationships/oleObject" Target="../embeddings/oleObject18.bin"/></Relationships>
</file>

<file path=ppt/slides/_rels/slide5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s>
</file>

<file path=ppt/slides/_rels/slide9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6.jpeg"/></Relationships>
</file>

<file path=ppt/slides/_rels/slide9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3.jpeg"/></Relationships>
</file>

<file path=ppt/slides/_rels/slide9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26.png"/><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oleObject" Target="../embeddings/oleObject21.bin"/><Relationship Id="rId5" Type="http://schemas.openxmlformats.org/officeDocument/2006/relationships/image" Target="../media/image125.png"/><Relationship Id="rId4" Type="http://schemas.openxmlformats.org/officeDocument/2006/relationships/oleObject" Target="../embeddings/oleObject20.bin"/></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127.png"/><Relationship Id="rId4" Type="http://schemas.openxmlformats.org/officeDocument/2006/relationships/oleObject" Target="../embeddings/oleObject22.bin"/></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vmlDrawing" Target="../drawings/vmlDrawing16.vml"/><Relationship Id="rId5" Type="http://schemas.openxmlformats.org/officeDocument/2006/relationships/image" Target="../media/image128.png"/><Relationship Id="rId4" Type="http://schemas.openxmlformats.org/officeDocument/2006/relationships/oleObject" Target="../embeddings/oleObject23.bin"/></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129.png"/><Relationship Id="rId4" Type="http://schemas.openxmlformats.org/officeDocument/2006/relationships/oleObject" Target="../embeddings/oleObject24.bin"/></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26.png"/><Relationship Id="rId2" Type="http://schemas.openxmlformats.org/officeDocument/2006/relationships/slideLayout" Target="../slideLayouts/slideLayout4.xml"/><Relationship Id="rId1" Type="http://schemas.openxmlformats.org/officeDocument/2006/relationships/vmlDrawing" Target="../drawings/vmlDrawing18.vml"/><Relationship Id="rId6" Type="http://schemas.openxmlformats.org/officeDocument/2006/relationships/oleObject" Target="../embeddings/oleObject26.bin"/><Relationship Id="rId5" Type="http://schemas.openxmlformats.org/officeDocument/2006/relationships/image" Target="../media/image130.png"/><Relationship Id="rId4" Type="http://schemas.openxmlformats.org/officeDocument/2006/relationships/oleObject" Target="../embeddings/oleObject25.bin"/></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vmlDrawing" Target="../drawings/vmlDrawing19.vml"/><Relationship Id="rId5" Type="http://schemas.openxmlformats.org/officeDocument/2006/relationships/image" Target="../media/image131.png"/><Relationship Id="rId4" Type="http://schemas.openxmlformats.org/officeDocument/2006/relationships/oleObject" Target="../embeddings/oleObject27.bin"/></Relationships>
</file>

<file path=ppt/slides/_rels/slide10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33.jpe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34.png"/><Relationship Id="rId4" Type="http://schemas.openxmlformats.org/officeDocument/2006/relationships/oleObject" Target="../embeddings/oleObject28.bin"/></Relationships>
</file>

<file path=ppt/slides/_rels/slide10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712640" y="5733256"/>
            <a:ext cx="5856262" cy="648072"/>
          </a:xfrm>
        </p:spPr>
        <p:txBody>
          <a:bodyPr>
            <a:normAutofit fontScale="90000"/>
          </a:bodyPr>
          <a:lstStyle/>
          <a:p>
            <a:pPr algn="l"/>
            <a:br>
              <a:rPr lang="cs-CZ" dirty="0">
                <a:latin typeface="Verdana" panose="020B0604030504040204" pitchFamily="34" charset="0"/>
                <a:ea typeface="Verdana" panose="020B0604030504040204" pitchFamily="34" charset="0"/>
                <a:cs typeface="Verdana" panose="020B0604030504040204" pitchFamily="34" charset="0"/>
              </a:rPr>
            </a:br>
            <a:r>
              <a:rPr lang="cs-CZ" dirty="0">
                <a:latin typeface="Verdana" panose="020B0604030504040204" pitchFamily="34" charset="0"/>
                <a:ea typeface="Verdana" panose="020B0604030504040204" pitchFamily="34" charset="0"/>
                <a:cs typeface="Verdana" panose="020B0604030504040204" pitchFamily="34" charset="0"/>
              </a:rPr>
              <a:t>Kineziologie pádlování</a:t>
            </a:r>
            <a:br>
              <a:rPr lang="cs-CZ" dirty="0">
                <a:latin typeface="Verdana" panose="020B0604030504040204" pitchFamily="34" charset="0"/>
                <a:ea typeface="Verdana" panose="020B0604030504040204" pitchFamily="34" charset="0"/>
                <a:cs typeface="Verdana" panose="020B0604030504040204" pitchFamily="34" charset="0"/>
              </a:rPr>
            </a:br>
            <a:endParaRPr lang="cs-CZ" dirty="0">
              <a:latin typeface="Verdana" panose="020B0604030504040204" pitchFamily="34" charset="0"/>
              <a:ea typeface="Verdana" panose="020B0604030504040204" pitchFamily="34" charset="0"/>
              <a:cs typeface="Verdana" panose="020B0604030504040204" pitchFamily="34" charset="0"/>
            </a:endParaRPr>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71600" y="188640"/>
            <a:ext cx="7200800" cy="5495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5680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200" dirty="0">
                <a:latin typeface="Verdana" panose="020B0604030504040204" pitchFamily="34" charset="0"/>
                <a:ea typeface="Verdana" panose="020B0604030504040204" pitchFamily="34" charset="0"/>
                <a:cs typeface="Verdana" panose="020B0604030504040204" pitchFamily="34" charset="0"/>
              </a:rPr>
              <a:t>Kineziologie pádlování</a:t>
            </a:r>
            <a:endParaRPr lang="cs-CZ" sz="3200" dirty="0"/>
          </a:p>
        </p:txBody>
      </p:sp>
      <p:sp>
        <p:nvSpPr>
          <p:cNvPr id="3" name="Zástupný symbol pro obsah 2"/>
          <p:cNvSpPr>
            <a:spLocks noGrp="1"/>
          </p:cNvSpPr>
          <p:nvPr>
            <p:ph idx="1"/>
          </p:nvPr>
        </p:nvSpPr>
        <p:spPr>
          <a:xfrm>
            <a:off x="395536" y="1916832"/>
            <a:ext cx="8229600" cy="3384376"/>
          </a:xfrm>
        </p:spPr>
        <p:txBody>
          <a:bodyPr>
            <a:normAutofit/>
          </a:bodyPr>
          <a:lstStyle/>
          <a:p>
            <a:r>
              <a:rPr lang="cs-CZ" dirty="0"/>
              <a:t>vývoj a principy lidského pohybu pomocí předních končetin</a:t>
            </a:r>
          </a:p>
          <a:p>
            <a:r>
              <a:rPr lang="cs-CZ" dirty="0"/>
              <a:t>vývojové principy v pádlování</a:t>
            </a:r>
          </a:p>
          <a:p>
            <a:r>
              <a:rPr lang="cs-CZ" dirty="0"/>
              <a:t>vědecké ověření (objektivizace)</a:t>
            </a:r>
          </a:p>
          <a:p>
            <a:r>
              <a:rPr lang="cs-CZ" dirty="0"/>
              <a:t>postavení při sportovní činnosti (vzpřímená postava)</a:t>
            </a:r>
          </a:p>
        </p:txBody>
      </p:sp>
    </p:spTree>
    <p:extLst>
      <p:ext uri="{BB962C8B-B14F-4D97-AF65-F5344CB8AC3E}">
        <p14:creationId xmlns:p14="http://schemas.microsoft.com/office/powerpoint/2010/main" val="1368460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ebi_splh(1).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67544" y="188640"/>
            <a:ext cx="7990811" cy="6392202"/>
          </a:xfrm>
        </p:spPr>
      </p:pic>
    </p:spTree>
    <p:extLst>
      <p:ext uri="{BB962C8B-B14F-4D97-AF65-F5344CB8AC3E}">
        <p14:creationId xmlns:p14="http://schemas.microsoft.com/office/powerpoint/2010/main" val="29859323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16981">
                <p:cTn id="7" repeatCount="indefinite"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Nadpis 2"/>
          <p:cNvSpPr>
            <a:spLocks noGrp="1"/>
          </p:cNvSpPr>
          <p:nvPr>
            <p:ph type="title"/>
          </p:nvPr>
        </p:nvSpPr>
        <p:spPr>
          <a:xfrm>
            <a:off x="611188" y="115888"/>
            <a:ext cx="7772400" cy="576262"/>
          </a:xfrm>
        </p:spPr>
        <p:txBody>
          <a:bodyPr/>
          <a:lstStyle/>
          <a:p>
            <a:r>
              <a:rPr lang="cs-CZ" altLang="cs-CZ" sz="2800" i="1"/>
              <a:t>Varan komodský</a:t>
            </a:r>
          </a:p>
        </p:txBody>
      </p:sp>
      <p:graphicFrame>
        <p:nvGraphicFramePr>
          <p:cNvPr id="2" name="Objekt 1"/>
          <p:cNvGraphicFramePr>
            <a:graphicFrameLocks noChangeAspect="1"/>
          </p:cNvGraphicFramePr>
          <p:nvPr>
            <p:extLst>
              <p:ext uri="{D42A27DB-BD31-4B8C-83A1-F6EECF244321}">
                <p14:modId xmlns:p14="http://schemas.microsoft.com/office/powerpoint/2010/main" val="3284975512"/>
              </p:ext>
            </p:extLst>
          </p:nvPr>
        </p:nvGraphicFramePr>
        <p:xfrm>
          <a:off x="1403648" y="2276872"/>
          <a:ext cx="5903918" cy="2091283"/>
        </p:xfrm>
        <a:graphic>
          <a:graphicData uri="http://schemas.openxmlformats.org/presentationml/2006/ole">
            <mc:AlternateContent xmlns:mc="http://schemas.openxmlformats.org/markup-compatibility/2006">
              <mc:Choice xmlns:v="urn:schemas-microsoft-com:vml" Requires="v">
                <p:oleObj spid="_x0000_s18452" name="Objekt prostředí balíčkovače" showAsIcon="1" r:id="rId3" imgW="1241640" imgH="440280" progId="Package">
                  <p:embed/>
                </p:oleObj>
              </mc:Choice>
              <mc:Fallback>
                <p:oleObj name="Objekt prostředí balíčkovače" showAsIcon="1" r:id="rId3" imgW="1241640" imgH="440280" progId="Package">
                  <p:embed/>
                  <p:pic>
                    <p:nvPicPr>
                      <p:cNvPr id="0" name=""/>
                      <p:cNvPicPr/>
                      <p:nvPr/>
                    </p:nvPicPr>
                    <p:blipFill>
                      <a:blip r:embed="rId4"/>
                      <a:stretch>
                        <a:fillRect/>
                      </a:stretch>
                    </p:blipFill>
                    <p:spPr>
                      <a:xfrm>
                        <a:off x="1403648" y="2276872"/>
                        <a:ext cx="5903918" cy="2091283"/>
                      </a:xfrm>
                      <a:prstGeom prst="rect">
                        <a:avLst/>
                      </a:prstGeom>
                    </p:spPr>
                  </p:pic>
                </p:oleObj>
              </mc:Fallback>
            </mc:AlternateContent>
          </a:graphicData>
        </a:graphic>
      </p:graphicFrame>
    </p:spTree>
    <p:extLst>
      <p:ext uri="{BB962C8B-B14F-4D97-AF65-F5344CB8AC3E}">
        <p14:creationId xmlns:p14="http://schemas.microsoft.com/office/powerpoint/2010/main" val="3534199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Nadpis 1"/>
          <p:cNvSpPr>
            <a:spLocks noGrp="1"/>
          </p:cNvSpPr>
          <p:nvPr>
            <p:ph type="title"/>
          </p:nvPr>
        </p:nvSpPr>
        <p:spPr>
          <a:xfrm>
            <a:off x="685800" y="333375"/>
            <a:ext cx="7772400" cy="431800"/>
          </a:xfrm>
        </p:spPr>
        <p:txBody>
          <a:bodyPr>
            <a:normAutofit fontScale="90000"/>
          </a:bodyPr>
          <a:lstStyle/>
          <a:p>
            <a:r>
              <a:rPr lang="cs-CZ" altLang="cs-CZ" sz="2400" i="1"/>
              <a:t>Homo sapiens sapiens</a:t>
            </a:r>
          </a:p>
        </p:txBody>
      </p:sp>
      <p:pic>
        <p:nvPicPr>
          <p:cNvPr id="4" name="plizplaz.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23528" y="836712"/>
            <a:ext cx="8352928" cy="5289451"/>
          </a:xfrm>
        </p:spPr>
      </p:pic>
    </p:spTree>
    <p:extLst>
      <p:ext uri="{BB962C8B-B14F-4D97-AF65-F5344CB8AC3E}">
        <p14:creationId xmlns:p14="http://schemas.microsoft.com/office/powerpoint/2010/main" val="32284988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repeatCount="indefinite"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16632"/>
            <a:ext cx="8229600" cy="648072"/>
          </a:xfrm>
        </p:spPr>
        <p:txBody>
          <a:bodyPr>
            <a:normAutofit/>
          </a:bodyPr>
          <a:lstStyle/>
          <a:p>
            <a:r>
              <a:rPr lang="cs-CZ" sz="2800" b="1" dirty="0"/>
              <a:t>Kvadrupedální zkřížený lokomoční vzor</a:t>
            </a:r>
          </a:p>
        </p:txBody>
      </p:sp>
      <p:pic>
        <p:nvPicPr>
          <p:cNvPr id="4" name="Picture 4" descr="Nový rastrový obrázek"/>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467544" y="980728"/>
            <a:ext cx="4536504" cy="537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délník 4"/>
          <p:cNvSpPr/>
          <p:nvPr/>
        </p:nvSpPr>
        <p:spPr>
          <a:xfrm>
            <a:off x="5220072" y="764704"/>
            <a:ext cx="3528392" cy="2585323"/>
          </a:xfrm>
          <a:prstGeom prst="rect">
            <a:avLst/>
          </a:prstGeom>
        </p:spPr>
        <p:txBody>
          <a:bodyPr wrap="square">
            <a:spAutoFit/>
          </a:bodyPr>
          <a:lstStyle/>
          <a:p>
            <a:r>
              <a:rPr lang="cs-CZ" altLang="cs-CZ" i="1" dirty="0"/>
              <a:t>Krokový cyklus ve zkříženém vzoru. Fáze cyklu v pohybu vpřed v recipročním znázornění: I. flekční fáze, II. relaxační fáze, III. opěrná fáze, IV. odrazová fáze. ¼ - čtvrtina časové jednotky, ½  - polovina časové jednotky, ¾ - tři čtvrtiny časové jednotky (Vojta, Peters 1995).</a:t>
            </a:r>
            <a:r>
              <a:rPr lang="cs-CZ" altLang="cs-CZ" sz="1600" dirty="0"/>
              <a:t> </a:t>
            </a:r>
            <a:endParaRPr lang="cs-CZ" dirty="0"/>
          </a:p>
        </p:txBody>
      </p:sp>
      <p:graphicFrame>
        <p:nvGraphicFramePr>
          <p:cNvPr id="6" name="Objekt 5"/>
          <p:cNvGraphicFramePr>
            <a:graphicFrameLocks noChangeAspect="1"/>
          </p:cNvGraphicFramePr>
          <p:nvPr>
            <p:extLst>
              <p:ext uri="{D42A27DB-BD31-4B8C-83A1-F6EECF244321}">
                <p14:modId xmlns:p14="http://schemas.microsoft.com/office/powerpoint/2010/main" val="1528101786"/>
              </p:ext>
            </p:extLst>
          </p:nvPr>
        </p:nvGraphicFramePr>
        <p:xfrm>
          <a:off x="5724128" y="3379990"/>
          <a:ext cx="3168030" cy="3333896"/>
        </p:xfrm>
        <a:graphic>
          <a:graphicData uri="http://schemas.openxmlformats.org/presentationml/2006/ole">
            <mc:AlternateContent xmlns:mc="http://schemas.openxmlformats.org/markup-compatibility/2006">
              <mc:Choice xmlns:v="urn:schemas-microsoft-com:vml" Requires="v">
                <p:oleObj spid="_x0000_s6174" name="Rastrový obrázek" r:id="rId4" imgW="9638095" imgH="10142857" progId="PBrush">
                  <p:embed/>
                </p:oleObj>
              </mc:Choice>
              <mc:Fallback>
                <p:oleObj name="Rastrový obrázek" r:id="rId4" imgW="9638095" imgH="10142857"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128" y="3379990"/>
                        <a:ext cx="3168030" cy="333389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038475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23850" y="260350"/>
            <a:ext cx="8640763" cy="7207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600" dirty="0" err="1"/>
              <a:t>Diagonál.zkřížený</a:t>
            </a:r>
            <a:r>
              <a:rPr lang="cs-CZ" altLang="cs-CZ" sz="3600" dirty="0"/>
              <a:t> </a:t>
            </a:r>
            <a:r>
              <a:rPr lang="cs-CZ" altLang="cs-CZ" sz="3600" dirty="0" err="1"/>
              <a:t>lokom.vzor</a:t>
            </a:r>
            <a:r>
              <a:rPr lang="cs-CZ" altLang="cs-CZ" sz="3600" dirty="0"/>
              <a:t> u koně</a:t>
            </a:r>
          </a:p>
        </p:txBody>
      </p:sp>
      <p:sp>
        <p:nvSpPr>
          <p:cNvPr id="5" name="Rectangle 6"/>
          <p:cNvSpPr txBox="1">
            <a:spLocks noChangeArrowheads="1"/>
          </p:cNvSpPr>
          <p:nvPr/>
        </p:nvSpPr>
        <p:spPr>
          <a:xfrm>
            <a:off x="685800" y="1981200"/>
            <a:ext cx="3810000" cy="4114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cs-CZ" altLang="cs-CZ" sz="1600"/>
              <a:t>Nicholson, 2002</a:t>
            </a:r>
          </a:p>
        </p:txBody>
      </p:sp>
      <p:sp>
        <p:nvSpPr>
          <p:cNvPr id="6" name="Rectangle 24"/>
          <p:cNvSpPr txBox="1">
            <a:spLocks noChangeArrowheads="1"/>
          </p:cNvSpPr>
          <p:nvPr/>
        </p:nvSpPr>
        <p:spPr>
          <a:xfrm>
            <a:off x="6948488" y="6237288"/>
            <a:ext cx="1728787" cy="431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cs-CZ" altLang="cs-CZ" sz="1600"/>
              <a:t>Nicholson, 2002</a:t>
            </a:r>
          </a:p>
        </p:txBody>
      </p:sp>
      <p:pic>
        <p:nvPicPr>
          <p:cNvPr id="7" name="Picture 7"/>
          <p:cNvPicPr>
            <a:picLocks noChangeAspect="1" noChangeArrowheads="1"/>
          </p:cNvPicPr>
          <p:nvPr/>
        </p:nvPicPr>
        <p:blipFill>
          <a:blip r:embed="rId2">
            <a:lum contrast="36000"/>
            <a:extLst>
              <a:ext uri="{28A0092B-C50C-407E-A947-70E740481C1C}">
                <a14:useLocalDpi xmlns:a14="http://schemas.microsoft.com/office/drawing/2010/main"/>
              </a:ext>
            </a:extLst>
          </a:blip>
          <a:srcRect/>
          <a:stretch>
            <a:fillRect/>
          </a:stretch>
        </p:blipFill>
        <p:spPr bwMode="auto">
          <a:xfrm>
            <a:off x="539750" y="1125538"/>
            <a:ext cx="8064500"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Group 22"/>
          <p:cNvGraphicFramePr>
            <a:graphicFrameLocks/>
          </p:cNvGraphicFramePr>
          <p:nvPr/>
        </p:nvGraphicFramePr>
        <p:xfrm>
          <a:off x="539750" y="4437063"/>
          <a:ext cx="7918450" cy="1584325"/>
        </p:xfrm>
        <a:graphic>
          <a:graphicData uri="http://schemas.openxmlformats.org/drawingml/2006/table">
            <a:tbl>
              <a:tblPr/>
              <a:tblGrid>
                <a:gridCol w="7918450">
                  <a:extLst>
                    <a:ext uri="{9D8B030D-6E8A-4147-A177-3AD203B41FA5}">
                      <a16:colId xmlns:a16="http://schemas.microsoft.com/office/drawing/2014/main" val="20000"/>
                    </a:ext>
                  </a:extLst>
                </a:gridCol>
              </a:tblGrid>
              <a:tr h="8604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cs-CZ" sz="1800" b="0" i="0" u="none" strike="noStrike" cap="none" normalizeH="0" baseline="0" dirty="0">
                          <a:ln>
                            <a:noFill/>
                          </a:ln>
                          <a:solidFill>
                            <a:srgbClr val="000000"/>
                          </a:solidFill>
                          <a:effectLst/>
                          <a:latin typeface="Tahoma" charset="0"/>
                          <a:ea typeface="Times New Roman" pitchFamily="18" charset="0"/>
                          <a:cs typeface="Tahoma" charset="0"/>
                        </a:rPr>
                        <a:t>Nejširší sval hřbetní ("lat") a střední hýžďový sval ("glut"), spojující levou hrudní a pravou pánevní jako diagonální pár končetin.</a:t>
                      </a:r>
                      <a:endParaRPr kumimoji="0" lang="cs-CZ" sz="1800" b="0" i="0" u="none" strike="noStrike" cap="none" normalizeH="0" baseline="0" dirty="0">
                        <a:ln>
                          <a:noFill/>
                        </a:ln>
                        <a:solidFill>
                          <a:schemeClr val="tx1"/>
                        </a:solidFill>
                        <a:effectLst/>
                        <a:latin typeface="Times New Roman" pitchFamily="18" charset="0"/>
                        <a:ea typeface="Times New Roman" pitchFamily="18" charset="0"/>
                        <a:cs typeface="Tahoma" charset="0"/>
                      </a:endParaRPr>
                    </a:p>
                  </a:txBody>
                  <a:tcPr anchor="ctr" horzOverflow="overflow">
                    <a:lnL cap="flat">
                      <a:noFill/>
                    </a:lnL>
                    <a:lnR cap="flat">
                      <a:noFill/>
                    </a:lnR>
                    <a:lnT cap="flat">
                      <a:noFill/>
                    </a:lnT>
                    <a:lnB>
                      <a:noFill/>
                    </a:lnB>
                    <a:lnTlToBr>
                      <a:noFill/>
                    </a:lnTlToBr>
                    <a:lnBlToTr>
                      <a:noFill/>
                    </a:lnBlToTr>
                    <a:solidFill>
                      <a:srgbClr val="FF6699"/>
                    </a:solidFill>
                  </a:tcPr>
                </a:tc>
                <a:extLst>
                  <a:ext uri="{0D108BD9-81ED-4DB2-BD59-A6C34878D82A}">
                    <a16:rowId xmlns:a16="http://schemas.microsoft.com/office/drawing/2014/main" val="10000"/>
                  </a:ext>
                </a:extLst>
              </a:tr>
              <a:tr h="7239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cs-CZ" sz="1800" b="0" i="0" u="none" strike="noStrike" cap="none" normalizeH="0" baseline="0" dirty="0">
                          <a:ln>
                            <a:noFill/>
                          </a:ln>
                          <a:solidFill>
                            <a:srgbClr val="000000"/>
                          </a:solidFill>
                          <a:effectLst/>
                          <a:latin typeface="Tahoma" charset="0"/>
                          <a:ea typeface="Times New Roman" pitchFamily="18" charset="0"/>
                          <a:cs typeface="Tahoma" charset="0"/>
                        </a:rPr>
                        <a:t>Nejširší sval hřbetní a střední hýžďový sval, spojující pravou hrudní a levou pánevní jako diagonální pár končetin.</a:t>
                      </a:r>
                      <a:endParaRPr kumimoji="0" lang="cs-CZ" sz="1800" b="0" i="0" u="none" strike="noStrike" cap="none" normalizeH="0" baseline="0" dirty="0">
                        <a:ln>
                          <a:noFill/>
                        </a:ln>
                        <a:solidFill>
                          <a:schemeClr val="tx1"/>
                        </a:solidFill>
                        <a:effectLst/>
                        <a:latin typeface="Times New Roman" pitchFamily="18" charset="0"/>
                        <a:ea typeface="Times New Roman" pitchFamily="18" charset="0"/>
                        <a:cs typeface="Tahoma" charset="0"/>
                      </a:endParaRPr>
                    </a:p>
                  </a:txBody>
                  <a:tcPr anchor="ctr" horzOverflow="overflow">
                    <a:lnL cap="flat">
                      <a:noFill/>
                    </a:lnL>
                    <a:lnR cap="flat">
                      <a:noFill/>
                    </a:lnR>
                    <a:lnT>
                      <a:noFill/>
                    </a:lnT>
                    <a:lnB cap="flat">
                      <a:noFill/>
                    </a:lnB>
                    <a:lnTlToBr>
                      <a:noFill/>
                    </a:lnTlToBr>
                    <a:lnBlToTr>
                      <a:noFill/>
                    </a:lnBlToTr>
                    <a:solidFill>
                      <a:srgbClr val="FFCCCC"/>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09044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8313" y="188913"/>
            <a:ext cx="7989887" cy="647700"/>
          </a:xfrm>
        </p:spPr>
        <p:txBody>
          <a:bodyPr/>
          <a:lstStyle/>
          <a:p>
            <a:pPr eaLnBrk="1" hangingPunct="1"/>
            <a:r>
              <a:rPr lang="cs-CZ" altLang="cs-CZ" sz="3200"/>
              <a:t>Šikmý břišní svalový řetězec</a:t>
            </a:r>
          </a:p>
        </p:txBody>
      </p:sp>
      <p:sp>
        <p:nvSpPr>
          <p:cNvPr id="10243" name="Rectangle 5"/>
          <p:cNvSpPr>
            <a:spLocks noChangeArrowheads="1"/>
          </p:cNvSpPr>
          <p:nvPr/>
        </p:nvSpPr>
        <p:spPr bwMode="auto">
          <a:xfrm>
            <a:off x="0" y="2519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1000">
                <a:solidFill>
                  <a:schemeClr val="tx1"/>
                </a:solidFill>
                <a:latin typeface="Times New Roman" pitchFamily="18" charset="0"/>
              </a:defRPr>
            </a:lvl1pPr>
            <a:lvl2pPr marL="742950" indent="-285750" eaLnBrk="0" hangingPunct="0">
              <a:defRPr sz="1000">
                <a:solidFill>
                  <a:schemeClr val="tx1"/>
                </a:solidFill>
                <a:latin typeface="Times New Roman" pitchFamily="18" charset="0"/>
              </a:defRPr>
            </a:lvl2pPr>
            <a:lvl3pPr marL="1143000" indent="-228600" eaLnBrk="0" hangingPunct="0">
              <a:defRPr sz="1000">
                <a:solidFill>
                  <a:schemeClr val="tx1"/>
                </a:solidFill>
                <a:latin typeface="Times New Roman" pitchFamily="18" charset="0"/>
              </a:defRPr>
            </a:lvl3pPr>
            <a:lvl4pPr marL="1600200" indent="-228600" eaLnBrk="0" hangingPunct="0">
              <a:defRPr sz="1000">
                <a:solidFill>
                  <a:schemeClr val="tx1"/>
                </a:solidFill>
                <a:latin typeface="Times New Roman" pitchFamily="18" charset="0"/>
              </a:defRPr>
            </a:lvl4pPr>
            <a:lvl5pPr marL="2057400" indent="-228600" eaLnBrk="0" hangingPunct="0">
              <a:defRPr sz="1000">
                <a:solidFill>
                  <a:schemeClr val="tx1"/>
                </a:solidFill>
                <a:latin typeface="Times New Roman" pitchFamily="18" charset="0"/>
              </a:defRPr>
            </a:lvl5pPr>
            <a:lvl6pPr marL="2514600" indent="-228600" eaLnBrk="0" fontAlgn="base" hangingPunct="0">
              <a:spcBef>
                <a:spcPct val="0"/>
              </a:spcBef>
              <a:spcAft>
                <a:spcPct val="0"/>
              </a:spcAft>
              <a:defRPr sz="1000">
                <a:solidFill>
                  <a:schemeClr val="tx1"/>
                </a:solidFill>
                <a:latin typeface="Times New Roman" pitchFamily="18" charset="0"/>
              </a:defRPr>
            </a:lvl6pPr>
            <a:lvl7pPr marL="2971800" indent="-228600" eaLnBrk="0" fontAlgn="base" hangingPunct="0">
              <a:spcBef>
                <a:spcPct val="0"/>
              </a:spcBef>
              <a:spcAft>
                <a:spcPct val="0"/>
              </a:spcAft>
              <a:defRPr sz="1000">
                <a:solidFill>
                  <a:schemeClr val="tx1"/>
                </a:solidFill>
                <a:latin typeface="Times New Roman" pitchFamily="18" charset="0"/>
              </a:defRPr>
            </a:lvl7pPr>
            <a:lvl8pPr marL="3429000" indent="-228600" eaLnBrk="0" fontAlgn="base" hangingPunct="0">
              <a:spcBef>
                <a:spcPct val="0"/>
              </a:spcBef>
              <a:spcAft>
                <a:spcPct val="0"/>
              </a:spcAft>
              <a:defRPr sz="1000">
                <a:solidFill>
                  <a:schemeClr val="tx1"/>
                </a:solidFill>
                <a:latin typeface="Times New Roman" pitchFamily="18" charset="0"/>
              </a:defRPr>
            </a:lvl8pPr>
            <a:lvl9pPr marL="3886200" indent="-228600" eaLnBrk="0" fontAlgn="base" hangingPunct="0">
              <a:spcBef>
                <a:spcPct val="0"/>
              </a:spcBef>
              <a:spcAft>
                <a:spcPct val="0"/>
              </a:spcAft>
              <a:defRPr sz="1000">
                <a:solidFill>
                  <a:schemeClr val="tx1"/>
                </a:solidFill>
                <a:latin typeface="Times New Roman" pitchFamily="18" charset="0"/>
              </a:defRPr>
            </a:lvl9pPr>
          </a:lstStyle>
          <a:p>
            <a:pPr eaLnBrk="1" hangingPunct="1"/>
            <a:endParaRPr lang="cs-CZ" altLang="cs-CZ"/>
          </a:p>
        </p:txBody>
      </p:sp>
      <p:sp>
        <p:nvSpPr>
          <p:cNvPr id="10245"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1000">
                <a:solidFill>
                  <a:schemeClr val="tx1"/>
                </a:solidFill>
                <a:latin typeface="Times New Roman" pitchFamily="18" charset="0"/>
              </a:defRPr>
            </a:lvl1pPr>
            <a:lvl2pPr marL="742950" indent="-285750" eaLnBrk="0" hangingPunct="0">
              <a:defRPr sz="1000">
                <a:solidFill>
                  <a:schemeClr val="tx1"/>
                </a:solidFill>
                <a:latin typeface="Times New Roman" pitchFamily="18" charset="0"/>
              </a:defRPr>
            </a:lvl2pPr>
            <a:lvl3pPr marL="1143000" indent="-228600" eaLnBrk="0" hangingPunct="0">
              <a:defRPr sz="1000">
                <a:solidFill>
                  <a:schemeClr val="tx1"/>
                </a:solidFill>
                <a:latin typeface="Times New Roman" pitchFamily="18" charset="0"/>
              </a:defRPr>
            </a:lvl3pPr>
            <a:lvl4pPr marL="1600200" indent="-228600" eaLnBrk="0" hangingPunct="0">
              <a:defRPr sz="1000">
                <a:solidFill>
                  <a:schemeClr val="tx1"/>
                </a:solidFill>
                <a:latin typeface="Times New Roman" pitchFamily="18" charset="0"/>
              </a:defRPr>
            </a:lvl4pPr>
            <a:lvl5pPr marL="2057400" indent="-228600" eaLnBrk="0" hangingPunct="0">
              <a:defRPr sz="1000">
                <a:solidFill>
                  <a:schemeClr val="tx1"/>
                </a:solidFill>
                <a:latin typeface="Times New Roman" pitchFamily="18" charset="0"/>
              </a:defRPr>
            </a:lvl5pPr>
            <a:lvl6pPr marL="2514600" indent="-228600" eaLnBrk="0" fontAlgn="base" hangingPunct="0">
              <a:spcBef>
                <a:spcPct val="0"/>
              </a:spcBef>
              <a:spcAft>
                <a:spcPct val="0"/>
              </a:spcAft>
              <a:defRPr sz="1000">
                <a:solidFill>
                  <a:schemeClr val="tx1"/>
                </a:solidFill>
                <a:latin typeface="Times New Roman" pitchFamily="18" charset="0"/>
              </a:defRPr>
            </a:lvl6pPr>
            <a:lvl7pPr marL="2971800" indent="-228600" eaLnBrk="0" fontAlgn="base" hangingPunct="0">
              <a:spcBef>
                <a:spcPct val="0"/>
              </a:spcBef>
              <a:spcAft>
                <a:spcPct val="0"/>
              </a:spcAft>
              <a:defRPr sz="1000">
                <a:solidFill>
                  <a:schemeClr val="tx1"/>
                </a:solidFill>
                <a:latin typeface="Times New Roman" pitchFamily="18" charset="0"/>
              </a:defRPr>
            </a:lvl7pPr>
            <a:lvl8pPr marL="3429000" indent="-228600" eaLnBrk="0" fontAlgn="base" hangingPunct="0">
              <a:spcBef>
                <a:spcPct val="0"/>
              </a:spcBef>
              <a:spcAft>
                <a:spcPct val="0"/>
              </a:spcAft>
              <a:defRPr sz="1000">
                <a:solidFill>
                  <a:schemeClr val="tx1"/>
                </a:solidFill>
                <a:latin typeface="Times New Roman" pitchFamily="18" charset="0"/>
              </a:defRPr>
            </a:lvl8pPr>
            <a:lvl9pPr marL="3886200" indent="-228600" eaLnBrk="0" fontAlgn="base" hangingPunct="0">
              <a:spcBef>
                <a:spcPct val="0"/>
              </a:spcBef>
              <a:spcAft>
                <a:spcPct val="0"/>
              </a:spcAft>
              <a:defRPr sz="1000">
                <a:solidFill>
                  <a:schemeClr val="tx1"/>
                </a:solidFill>
                <a:latin typeface="Times New Roman" pitchFamily="18" charset="0"/>
              </a:defRPr>
            </a:lvl9pPr>
          </a:lstStyle>
          <a:p>
            <a:pPr eaLnBrk="1" hangingPunct="1"/>
            <a:endParaRPr lang="cs-CZ" altLang="cs-CZ"/>
          </a:p>
        </p:txBody>
      </p:sp>
      <p:sp>
        <p:nvSpPr>
          <p:cNvPr id="10247" name="Rectangle 9"/>
          <p:cNvSpPr>
            <a:spLocks noChangeArrowheads="1"/>
          </p:cNvSpPr>
          <p:nvPr/>
        </p:nvSpPr>
        <p:spPr bwMode="auto">
          <a:xfrm>
            <a:off x="0" y="247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1000">
                <a:solidFill>
                  <a:schemeClr val="tx1"/>
                </a:solidFill>
                <a:latin typeface="Times New Roman" pitchFamily="18" charset="0"/>
              </a:defRPr>
            </a:lvl1pPr>
            <a:lvl2pPr marL="742950" indent="-285750" eaLnBrk="0" hangingPunct="0">
              <a:defRPr sz="1000">
                <a:solidFill>
                  <a:schemeClr val="tx1"/>
                </a:solidFill>
                <a:latin typeface="Times New Roman" pitchFamily="18" charset="0"/>
              </a:defRPr>
            </a:lvl2pPr>
            <a:lvl3pPr marL="1143000" indent="-228600" eaLnBrk="0" hangingPunct="0">
              <a:defRPr sz="1000">
                <a:solidFill>
                  <a:schemeClr val="tx1"/>
                </a:solidFill>
                <a:latin typeface="Times New Roman" pitchFamily="18" charset="0"/>
              </a:defRPr>
            </a:lvl3pPr>
            <a:lvl4pPr marL="1600200" indent="-228600" eaLnBrk="0" hangingPunct="0">
              <a:defRPr sz="1000">
                <a:solidFill>
                  <a:schemeClr val="tx1"/>
                </a:solidFill>
                <a:latin typeface="Times New Roman" pitchFamily="18" charset="0"/>
              </a:defRPr>
            </a:lvl4pPr>
            <a:lvl5pPr marL="2057400" indent="-228600" eaLnBrk="0" hangingPunct="0">
              <a:defRPr sz="1000">
                <a:solidFill>
                  <a:schemeClr val="tx1"/>
                </a:solidFill>
                <a:latin typeface="Times New Roman" pitchFamily="18" charset="0"/>
              </a:defRPr>
            </a:lvl5pPr>
            <a:lvl6pPr marL="2514600" indent="-228600" eaLnBrk="0" fontAlgn="base" hangingPunct="0">
              <a:spcBef>
                <a:spcPct val="0"/>
              </a:spcBef>
              <a:spcAft>
                <a:spcPct val="0"/>
              </a:spcAft>
              <a:defRPr sz="1000">
                <a:solidFill>
                  <a:schemeClr val="tx1"/>
                </a:solidFill>
                <a:latin typeface="Times New Roman" pitchFamily="18" charset="0"/>
              </a:defRPr>
            </a:lvl6pPr>
            <a:lvl7pPr marL="2971800" indent="-228600" eaLnBrk="0" fontAlgn="base" hangingPunct="0">
              <a:spcBef>
                <a:spcPct val="0"/>
              </a:spcBef>
              <a:spcAft>
                <a:spcPct val="0"/>
              </a:spcAft>
              <a:defRPr sz="1000">
                <a:solidFill>
                  <a:schemeClr val="tx1"/>
                </a:solidFill>
                <a:latin typeface="Times New Roman" pitchFamily="18" charset="0"/>
              </a:defRPr>
            </a:lvl7pPr>
            <a:lvl8pPr marL="3429000" indent="-228600" eaLnBrk="0" fontAlgn="base" hangingPunct="0">
              <a:spcBef>
                <a:spcPct val="0"/>
              </a:spcBef>
              <a:spcAft>
                <a:spcPct val="0"/>
              </a:spcAft>
              <a:defRPr sz="1000">
                <a:solidFill>
                  <a:schemeClr val="tx1"/>
                </a:solidFill>
                <a:latin typeface="Times New Roman" pitchFamily="18" charset="0"/>
              </a:defRPr>
            </a:lvl8pPr>
            <a:lvl9pPr marL="3886200" indent="-228600" eaLnBrk="0" fontAlgn="base" hangingPunct="0">
              <a:spcBef>
                <a:spcPct val="0"/>
              </a:spcBef>
              <a:spcAft>
                <a:spcPct val="0"/>
              </a:spcAft>
              <a:defRPr sz="1000">
                <a:solidFill>
                  <a:schemeClr val="tx1"/>
                </a:solidFill>
                <a:latin typeface="Times New Roman" pitchFamily="18" charset="0"/>
              </a:defRPr>
            </a:lvl9pPr>
          </a:lstStyle>
          <a:p>
            <a:pPr eaLnBrk="1" hangingPunct="1"/>
            <a:endParaRPr lang="cs-CZ" altLang="cs-CZ"/>
          </a:p>
        </p:txBody>
      </p:sp>
      <p:sp>
        <p:nvSpPr>
          <p:cNvPr id="10249" name="Rectangle 10"/>
          <p:cNvSpPr>
            <a:spLocks noGrp="1" noChangeArrowheads="1"/>
          </p:cNvSpPr>
          <p:nvPr>
            <p:ph type="body" idx="1"/>
          </p:nvPr>
        </p:nvSpPr>
        <p:spPr>
          <a:xfrm>
            <a:off x="5004048" y="6309320"/>
            <a:ext cx="3276600" cy="287337"/>
          </a:xfrm>
        </p:spPr>
        <p:txBody>
          <a:bodyPr/>
          <a:lstStyle/>
          <a:p>
            <a:pPr eaLnBrk="1" hangingPunct="1">
              <a:lnSpc>
                <a:spcPct val="90000"/>
              </a:lnSpc>
              <a:buFontTx/>
              <a:buNone/>
            </a:pPr>
            <a:r>
              <a:rPr lang="cs-CZ" altLang="cs-CZ" sz="1400" b="1" dirty="0"/>
              <a:t>Výseku grafu odpovídají pozice 4,5,6,7</a:t>
            </a:r>
          </a:p>
        </p:txBody>
      </p:sp>
      <p:pic>
        <p:nvPicPr>
          <p:cNvPr id="20487"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908720"/>
            <a:ext cx="4355975" cy="27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90" name="Picture 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459" y="3717032"/>
            <a:ext cx="4328517" cy="2904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93" name="Picture 1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58011" y="1268760"/>
            <a:ext cx="4532573"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Šipka doprava 8"/>
          <p:cNvSpPr/>
          <p:nvPr/>
        </p:nvSpPr>
        <p:spPr>
          <a:xfrm>
            <a:off x="4572000" y="4725144"/>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3" name="Šipka doprava 22"/>
          <p:cNvSpPr/>
          <p:nvPr/>
        </p:nvSpPr>
        <p:spPr>
          <a:xfrm>
            <a:off x="6012160" y="1628800"/>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Šipka doprava 23"/>
          <p:cNvSpPr/>
          <p:nvPr/>
        </p:nvSpPr>
        <p:spPr>
          <a:xfrm>
            <a:off x="6012160" y="2520231"/>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5" name="Šipka doprava 24"/>
          <p:cNvSpPr/>
          <p:nvPr/>
        </p:nvSpPr>
        <p:spPr>
          <a:xfrm>
            <a:off x="4580384" y="3717032"/>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502095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508103" y="11557"/>
            <a:ext cx="3631671" cy="753147"/>
          </a:xfrm>
        </p:spPr>
        <p:txBody>
          <a:bodyPr>
            <a:normAutofit fontScale="90000"/>
          </a:bodyPr>
          <a:lstStyle/>
          <a:p>
            <a:r>
              <a:rPr lang="cs-CZ" dirty="0" err="1"/>
              <a:t>Fázická</a:t>
            </a:r>
            <a:r>
              <a:rPr lang="cs-CZ" dirty="0"/>
              <a:t> činnost</a:t>
            </a:r>
          </a:p>
        </p:txBody>
      </p:sp>
      <p:pic>
        <p:nvPicPr>
          <p:cNvPr id="2050" name="Picture 2"/>
          <p:cNvPicPr>
            <a:picLocks noGrp="1" noChangeAspect="1" noChangeArrowheads="1"/>
          </p:cNvPicPr>
          <p:nvPr>
            <p:ph idx="1"/>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0"/>
            <a:ext cx="5328592" cy="5176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52120" y="404664"/>
            <a:ext cx="2881915" cy="4288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5283729" y="3861048"/>
            <a:ext cx="2594422"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2743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0"/>
            <a:ext cx="8229600" cy="836712"/>
          </a:xfrm>
        </p:spPr>
        <p:txBody>
          <a:bodyPr>
            <a:normAutofit/>
          </a:bodyPr>
          <a:lstStyle/>
          <a:p>
            <a:r>
              <a:rPr lang="cs-CZ" sz="3600" dirty="0"/>
              <a:t>Lokomoční funkce končetin člověka</a:t>
            </a:r>
          </a:p>
        </p:txBody>
      </p:sp>
      <p:sp>
        <p:nvSpPr>
          <p:cNvPr id="3" name="Zástupný symbol pro obsah 2"/>
          <p:cNvSpPr>
            <a:spLocks noGrp="1"/>
          </p:cNvSpPr>
          <p:nvPr>
            <p:ph idx="1"/>
          </p:nvPr>
        </p:nvSpPr>
        <p:spPr>
          <a:xfrm>
            <a:off x="467544" y="764704"/>
            <a:ext cx="8229600" cy="5112567"/>
          </a:xfrm>
        </p:spPr>
        <p:txBody>
          <a:bodyPr>
            <a:normAutofit/>
          </a:bodyPr>
          <a:lstStyle/>
          <a:p>
            <a:r>
              <a:rPr lang="cs-CZ" sz="2800" dirty="0"/>
              <a:t>hlavní funkcí pletence </a:t>
            </a:r>
            <a:r>
              <a:rPr lang="cs-CZ" sz="2800" b="1" dirty="0">
                <a:solidFill>
                  <a:schemeClr val="accent5">
                    <a:lumMod val="75000"/>
                  </a:schemeClr>
                </a:solidFill>
              </a:rPr>
              <a:t>ramenního</a:t>
            </a:r>
            <a:r>
              <a:rPr lang="cs-CZ" sz="2800" dirty="0"/>
              <a:t> a HKK u člověka - </a:t>
            </a:r>
            <a:r>
              <a:rPr lang="cs-CZ" sz="2800" b="1" dirty="0">
                <a:solidFill>
                  <a:schemeClr val="accent5">
                    <a:lumMod val="75000"/>
                  </a:schemeClr>
                </a:solidFill>
              </a:rPr>
              <a:t>úchop a manipulace</a:t>
            </a:r>
          </a:p>
          <a:p>
            <a:r>
              <a:rPr lang="cs-CZ" sz="2800" b="1" dirty="0">
                <a:solidFill>
                  <a:schemeClr val="accent5">
                    <a:lumMod val="75000"/>
                  </a:schemeClr>
                </a:solidFill>
              </a:rPr>
              <a:t>lokomoční funkce </a:t>
            </a:r>
            <a:r>
              <a:rPr lang="cs-CZ" sz="2800" dirty="0"/>
              <a:t>nevyhasla, ale pouze není funkcí dominantní (</a:t>
            </a:r>
            <a:r>
              <a:rPr lang="cs-CZ" sz="2800" dirty="0" err="1"/>
              <a:t>Véle</a:t>
            </a:r>
            <a:r>
              <a:rPr lang="cs-CZ" sz="2800" dirty="0"/>
              <a:t>, 1997) </a:t>
            </a:r>
          </a:p>
          <a:p>
            <a:r>
              <a:rPr lang="cs-CZ" sz="2800" dirty="0"/>
              <a:t>pro </a:t>
            </a:r>
            <a:r>
              <a:rPr lang="cs-CZ" sz="2800" b="1" dirty="0">
                <a:solidFill>
                  <a:schemeClr val="accent5">
                    <a:lumMod val="75000"/>
                  </a:schemeClr>
                </a:solidFill>
              </a:rPr>
              <a:t>pánevní</a:t>
            </a:r>
            <a:r>
              <a:rPr lang="cs-CZ" sz="2800" dirty="0"/>
              <a:t> pletenec a DKK  - </a:t>
            </a:r>
            <a:r>
              <a:rPr lang="cs-CZ" sz="2800" b="1" dirty="0">
                <a:solidFill>
                  <a:schemeClr val="accent5">
                    <a:lumMod val="75000"/>
                  </a:schemeClr>
                </a:solidFill>
              </a:rPr>
              <a:t>chůze</a:t>
            </a:r>
            <a:r>
              <a:rPr lang="cs-CZ" sz="2800" dirty="0"/>
              <a:t> jako typická „lidská“ činnost (Janda, Poláková, Véle, 1966)</a:t>
            </a:r>
          </a:p>
          <a:p>
            <a:pPr marL="0" indent="0">
              <a:buNone/>
            </a:pPr>
            <a:r>
              <a:rPr lang="cs-CZ" sz="2800" b="1" dirty="0"/>
              <a:t>    5-7 mil. let</a:t>
            </a:r>
          </a:p>
          <a:p>
            <a:r>
              <a:rPr lang="cs-CZ" sz="2800" dirty="0"/>
              <a:t>pro </a:t>
            </a:r>
            <a:r>
              <a:rPr lang="cs-CZ" sz="2800" b="1" dirty="0">
                <a:solidFill>
                  <a:schemeClr val="accent5">
                    <a:lumMod val="75000"/>
                  </a:schemeClr>
                </a:solidFill>
              </a:rPr>
              <a:t>pánevní</a:t>
            </a:r>
            <a:r>
              <a:rPr lang="cs-CZ" sz="2800" dirty="0"/>
              <a:t> pletenec a DKK  - jako typická „lidská“ činnost i </a:t>
            </a:r>
            <a:r>
              <a:rPr lang="cs-CZ" sz="2800" b="1" dirty="0">
                <a:solidFill>
                  <a:schemeClr val="accent5">
                    <a:lumMod val="75000"/>
                  </a:schemeClr>
                </a:solidFill>
              </a:rPr>
              <a:t>běh</a:t>
            </a:r>
            <a:r>
              <a:rPr lang="cs-CZ" sz="2800" dirty="0"/>
              <a:t>(Lieberman, </a:t>
            </a:r>
            <a:r>
              <a:rPr lang="cs-CZ" sz="2800" dirty="0" err="1"/>
              <a:t>Bramble</a:t>
            </a:r>
            <a:r>
              <a:rPr lang="cs-CZ" sz="2800" dirty="0"/>
              <a:t>, 2004, 2006)</a:t>
            </a:r>
          </a:p>
          <a:p>
            <a:pPr marL="0" indent="0">
              <a:buNone/>
            </a:pPr>
            <a:r>
              <a:rPr lang="cs-CZ" sz="2800" b="1" dirty="0"/>
              <a:t>    2 mil. let</a:t>
            </a:r>
          </a:p>
          <a:p>
            <a:endParaRPr lang="cs-CZ" sz="2800" b="1" dirty="0"/>
          </a:p>
        </p:txBody>
      </p:sp>
      <p:pic>
        <p:nvPicPr>
          <p:cNvPr id="4"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93152" y="5085183"/>
            <a:ext cx="3829279" cy="1728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286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1"/>
          <p:cNvSpPr>
            <a:spLocks noGrp="1" noChangeArrowheads="1"/>
          </p:cNvSpPr>
          <p:nvPr>
            <p:ph type="body" idx="1"/>
          </p:nvPr>
        </p:nvSpPr>
        <p:spPr>
          <a:xfrm>
            <a:off x="179388" y="1341438"/>
            <a:ext cx="2305050" cy="2016125"/>
          </a:xfrm>
        </p:spPr>
        <p:txBody>
          <a:bodyPr/>
          <a:lstStyle/>
          <a:p>
            <a:pPr eaLnBrk="1" hangingPunct="1">
              <a:buFontTx/>
              <a:buNone/>
            </a:pPr>
            <a:r>
              <a:rPr lang="cs-CZ" altLang="cs-CZ" dirty="0"/>
              <a:t>   Vývojová souvislost</a:t>
            </a:r>
          </a:p>
          <a:p>
            <a:pPr eaLnBrk="1" hangingPunct="1">
              <a:buFontTx/>
              <a:buNone/>
            </a:pPr>
            <a:r>
              <a:rPr lang="cs-CZ" altLang="cs-CZ" sz="1600" dirty="0"/>
              <a:t>       Ernst </a:t>
            </a:r>
            <a:r>
              <a:rPr lang="cs-CZ" altLang="cs-CZ" sz="1600" dirty="0" err="1"/>
              <a:t>Haeckel</a:t>
            </a:r>
            <a:r>
              <a:rPr lang="cs-CZ" altLang="cs-CZ" sz="1600" dirty="0"/>
              <a:t> 1866</a:t>
            </a:r>
          </a:p>
        </p:txBody>
      </p:sp>
      <p:graphicFrame>
        <p:nvGraphicFramePr>
          <p:cNvPr id="13315" name="Object 6"/>
          <p:cNvGraphicFramePr>
            <a:graphicFrameLocks noGrp="1" noChangeAspect="1"/>
          </p:cNvGraphicFramePr>
          <p:nvPr>
            <p:ph idx="4294967295"/>
          </p:nvPr>
        </p:nvGraphicFramePr>
        <p:xfrm>
          <a:off x="2554288" y="0"/>
          <a:ext cx="6589712" cy="6858000"/>
        </p:xfrm>
        <a:graphic>
          <a:graphicData uri="http://schemas.openxmlformats.org/presentationml/2006/ole">
            <mc:AlternateContent xmlns:mc="http://schemas.openxmlformats.org/markup-compatibility/2006">
              <mc:Choice xmlns:v="urn:schemas-microsoft-com:vml" Requires="v">
                <p:oleObj spid="_x0000_s22546" name="Rastrový obrázek" r:id="rId3" imgW="14975390" imgH="14622916" progId="Paint.Picture">
                  <p:embed/>
                </p:oleObj>
              </mc:Choice>
              <mc:Fallback>
                <p:oleObj name="Rastrový obrázek" r:id="rId3" imgW="14975390" imgH="14622916" progId="Paint.Picture">
                  <p:embed/>
                  <p:pic>
                    <p:nvPicPr>
                      <p:cNvPr id="0" name=""/>
                      <p:cNvPicPr>
                        <a:picLocks noChangeAspect="1" noChangeArrowheads="1"/>
                      </p:cNvPicPr>
                      <p:nvPr/>
                    </p:nvPicPr>
                    <p:blipFill>
                      <a:blip r:embed="rId4">
                        <a:lum bright="-12000" contrast="24000"/>
                        <a:extLst>
                          <a:ext uri="{28A0092B-C50C-407E-A947-70E740481C1C}">
                            <a14:useLocalDpi xmlns:a14="http://schemas.microsoft.com/office/drawing/2010/main" val="0"/>
                          </a:ext>
                        </a:extLst>
                      </a:blip>
                      <a:srcRect/>
                      <a:stretch>
                        <a:fillRect/>
                      </a:stretch>
                    </p:blipFill>
                    <p:spPr bwMode="auto">
                      <a:xfrm>
                        <a:off x="2554288" y="0"/>
                        <a:ext cx="658971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40529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sz="quarter"/>
          </p:nvPr>
        </p:nvSpPr>
        <p:spPr>
          <a:xfrm>
            <a:off x="514351" y="0"/>
            <a:ext cx="8137525" cy="1143000"/>
          </a:xfrm>
        </p:spPr>
        <p:txBody>
          <a:bodyPr/>
          <a:lstStyle/>
          <a:p>
            <a:r>
              <a:rPr lang="cs-CZ" altLang="cs-CZ" sz="3200" i="1" dirty="0">
                <a:solidFill>
                  <a:srgbClr val="CC3300"/>
                </a:solidFill>
              </a:rPr>
              <a:t>Vymezení lidské lokomoce pletencem ramenním</a:t>
            </a:r>
          </a:p>
        </p:txBody>
      </p:sp>
      <p:pic>
        <p:nvPicPr>
          <p:cNvPr id="40963" name="Picture 3" descr="obr[1]"/>
          <p:cNvPicPr>
            <a:picLocks noGrp="1" noChangeAspect="1" noChangeArrowheads="1"/>
          </p:cNvPicPr>
          <p:nvPr>
            <p:ph sz="quarter" idx="1"/>
          </p:nvPr>
        </p:nvPicPr>
        <p:blipFill>
          <a:blip r:embed="rId4"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a:xfrm>
            <a:off x="323850" y="2519363"/>
            <a:ext cx="6192838" cy="3943350"/>
          </a:xfrm>
          <a:noFill/>
        </p:spPr>
      </p:pic>
      <p:pic>
        <p:nvPicPr>
          <p:cNvPr id="40964" name="Picture 4" descr="obr[1]"/>
          <p:cNvPicPr>
            <a:picLocks noGrp="1" noChangeAspect="1" noChangeArrowheads="1"/>
          </p:cNvPicPr>
          <p:nvPr>
            <p:ph sz="quarter" idx="2"/>
          </p:nvPr>
        </p:nvPicPr>
        <p:blipFill>
          <a:blip r:embed="rId5"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a:xfrm>
            <a:off x="4284663" y="1052513"/>
            <a:ext cx="2520950" cy="1550987"/>
          </a:xfrm>
        </p:spPr>
      </p:pic>
      <p:pic>
        <p:nvPicPr>
          <p:cNvPr id="40965" name="Picture 5" descr="obr"/>
          <p:cNvPicPr>
            <a:picLocks noGrp="1" noChangeAspect="1" noChangeArrowheads="1"/>
          </p:cNvPicPr>
          <p:nvPr>
            <p:ph sz="quarter" idx="3"/>
          </p:nvPr>
        </p:nvPicPr>
        <p:blipFill>
          <a:blip r:embed="rId6"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a:xfrm>
            <a:off x="4284663" y="4221163"/>
            <a:ext cx="4679950" cy="1606550"/>
          </a:xfrm>
        </p:spPr>
      </p:pic>
      <p:pic>
        <p:nvPicPr>
          <p:cNvPr id="40966" name="Picture 6" descr="obr"/>
          <p:cNvPicPr>
            <a:picLocks noGrp="1" noChangeAspect="1" noChangeArrowheads="1"/>
          </p:cNvPicPr>
          <p:nvPr>
            <p:ph sz="quarter" idx="4"/>
          </p:nvPr>
        </p:nvPicPr>
        <p:blipFill>
          <a:blip r:embed="rId7"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a:xfrm>
            <a:off x="539750" y="1125538"/>
            <a:ext cx="1357313" cy="1655762"/>
          </a:xfrm>
        </p:spPr>
      </p:pic>
      <p:graphicFrame>
        <p:nvGraphicFramePr>
          <p:cNvPr id="40967" name="Object 7"/>
          <p:cNvGraphicFramePr>
            <a:graphicFrameLocks noChangeAspect="1"/>
          </p:cNvGraphicFramePr>
          <p:nvPr/>
        </p:nvGraphicFramePr>
        <p:xfrm>
          <a:off x="1692275" y="5876925"/>
          <a:ext cx="1368425" cy="576263"/>
        </p:xfrm>
        <a:graphic>
          <a:graphicData uri="http://schemas.openxmlformats.org/presentationml/2006/ole">
            <mc:AlternateContent xmlns:mc="http://schemas.openxmlformats.org/markup-compatibility/2006">
              <mc:Choice xmlns:v="urn:schemas-microsoft-com:vml" Requires="v">
                <p:oleObj spid="_x0000_s9247" name="Rastrový obrázek" r:id="rId8" imgW="2762636" imgH="1076475" progId="Paint.Picture">
                  <p:embed/>
                </p:oleObj>
              </mc:Choice>
              <mc:Fallback>
                <p:oleObj name="Rastrový obrázek" r:id="rId8" imgW="2762636" imgH="1076475" progId="Paint.Picture">
                  <p:embed/>
                  <p:pic>
                    <p:nvPicPr>
                      <p:cNvPr id="0" name=""/>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92275" y="5876925"/>
                        <a:ext cx="1368425"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68" name="AutoShape 8"/>
          <p:cNvSpPr>
            <a:spLocks noChangeArrowheads="1"/>
          </p:cNvSpPr>
          <p:nvPr/>
        </p:nvSpPr>
        <p:spPr bwMode="auto">
          <a:xfrm rot="-1765022">
            <a:off x="2106613" y="1319213"/>
            <a:ext cx="869950" cy="169862"/>
          </a:xfrm>
          <a:prstGeom prst="leftArrow">
            <a:avLst>
              <a:gd name="adj1" fmla="val 50000"/>
              <a:gd name="adj2" fmla="val 128038"/>
            </a:avLst>
          </a:prstGeom>
          <a:solidFill>
            <a:srgbClr val="CC33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cs-CZ" altLang="cs-CZ">
              <a:solidFill>
                <a:srgbClr val="CC3300"/>
              </a:solidFill>
              <a:cs typeface="Times New Roman" pitchFamily="18" charset="0"/>
            </a:endParaRPr>
          </a:p>
        </p:txBody>
      </p:sp>
      <p:sp>
        <p:nvSpPr>
          <p:cNvPr id="40969" name="Rectangle 9"/>
          <p:cNvSpPr>
            <a:spLocks noChangeArrowheads="1"/>
          </p:cNvSpPr>
          <p:nvPr/>
        </p:nvSpPr>
        <p:spPr bwMode="auto">
          <a:xfrm>
            <a:off x="5435600" y="6343650"/>
            <a:ext cx="32400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cs-CZ" altLang="cs-CZ" sz="1400" b="1" i="1">
                <a:latin typeface="Arial" charset="0"/>
              </a:rPr>
              <a:t>Upraveno podle Vančaty (1980)</a:t>
            </a:r>
          </a:p>
        </p:txBody>
      </p:sp>
    </p:spTree>
    <p:extLst>
      <p:ext uri="{BB962C8B-B14F-4D97-AF65-F5344CB8AC3E}">
        <p14:creationId xmlns:p14="http://schemas.microsoft.com/office/powerpoint/2010/main" val="418359497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lokomocevývoj+++"/>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31775" y="641350"/>
            <a:ext cx="8745538" cy="618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ovéPole 1"/>
          <p:cNvSpPr txBox="1">
            <a:spLocks noChangeArrowheads="1"/>
          </p:cNvSpPr>
          <p:nvPr/>
        </p:nvSpPr>
        <p:spPr bwMode="auto">
          <a:xfrm>
            <a:off x="107950" y="1389063"/>
            <a:ext cx="2232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cs-CZ" altLang="cs-CZ"/>
              <a:t>360 mil. let</a:t>
            </a:r>
          </a:p>
        </p:txBody>
      </p:sp>
      <p:sp>
        <p:nvSpPr>
          <p:cNvPr id="41988" name="TextovéPole 2"/>
          <p:cNvSpPr txBox="1">
            <a:spLocks noChangeArrowheads="1"/>
          </p:cNvSpPr>
          <p:nvPr/>
        </p:nvSpPr>
        <p:spPr bwMode="auto">
          <a:xfrm>
            <a:off x="7473950" y="3294063"/>
            <a:ext cx="16938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cs-CZ" altLang="cs-CZ"/>
              <a:t>5 mil. let</a:t>
            </a:r>
          </a:p>
        </p:txBody>
      </p:sp>
    </p:spTree>
    <p:extLst>
      <p:ext uri="{BB962C8B-B14F-4D97-AF65-F5344CB8AC3E}">
        <p14:creationId xmlns:p14="http://schemas.microsoft.com/office/powerpoint/2010/main" val="331480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0971213" cy="7608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1487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99592" y="188640"/>
            <a:ext cx="6696744" cy="6497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9555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4"/>
          <p:cNvGraphicFramePr>
            <a:graphicFrameLocks noChangeAspect="1"/>
          </p:cNvGraphicFramePr>
          <p:nvPr/>
        </p:nvGraphicFramePr>
        <p:xfrm>
          <a:off x="323850" y="260350"/>
          <a:ext cx="6064250" cy="6381750"/>
        </p:xfrm>
        <a:graphic>
          <a:graphicData uri="http://schemas.openxmlformats.org/presentationml/2006/ole">
            <mc:AlternateContent xmlns:mc="http://schemas.openxmlformats.org/markup-compatibility/2006">
              <mc:Choice xmlns:v="urn:schemas-microsoft-com:vml" Requires="v">
                <p:oleObj spid="_x0000_s21522" name="Rastrový obrázek" r:id="rId3" imgW="9638095" imgH="10142857" progId="Paint.Picture">
                  <p:embed/>
                </p:oleObj>
              </mc:Choice>
              <mc:Fallback>
                <p:oleObj name="Rastrový obrázek" r:id="rId3" imgW="9638095" imgH="1014285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60350"/>
                        <a:ext cx="6064250" cy="638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9" name="Rectangle 5"/>
          <p:cNvSpPr>
            <a:spLocks noGrp="1" noChangeArrowheads="1"/>
          </p:cNvSpPr>
          <p:nvPr>
            <p:ph type="title"/>
          </p:nvPr>
        </p:nvSpPr>
        <p:spPr>
          <a:xfrm>
            <a:off x="5795963" y="4221163"/>
            <a:ext cx="3097212" cy="1152525"/>
          </a:xfrm>
        </p:spPr>
        <p:txBody>
          <a:bodyPr/>
          <a:lstStyle/>
          <a:p>
            <a:pPr eaLnBrk="1" hangingPunct="1"/>
            <a:r>
              <a:rPr lang="cs-CZ" altLang="cs-CZ"/>
              <a:t>fylogeneze</a:t>
            </a:r>
          </a:p>
        </p:txBody>
      </p:sp>
    </p:spTree>
    <p:extLst>
      <p:ext uri="{BB962C8B-B14F-4D97-AF65-F5344CB8AC3E}">
        <p14:creationId xmlns:p14="http://schemas.microsoft.com/office/powerpoint/2010/main" val="972094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loko"/>
          <p:cNvPicPr>
            <a:picLocks noChangeAspect="1" noChangeArrowheads="1"/>
          </p:cNvPicPr>
          <p:nvPr/>
        </p:nvPicPr>
        <p:blipFill>
          <a:blip r:embed="rId2" cstate="screen">
            <a:lum bright="-6000" contrast="12000"/>
            <a:extLst>
              <a:ext uri="{28A0092B-C50C-407E-A947-70E740481C1C}">
                <a14:useLocalDpi xmlns:a14="http://schemas.microsoft.com/office/drawing/2010/main"/>
              </a:ext>
            </a:extLst>
          </a:blip>
          <a:srcRect/>
          <a:stretch>
            <a:fillRect/>
          </a:stretch>
        </p:blipFill>
        <p:spPr bwMode="auto">
          <a:xfrm>
            <a:off x="1619250" y="3322638"/>
            <a:ext cx="6553200" cy="353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5" descr="ichtyostega"/>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9388" y="188913"/>
            <a:ext cx="8964612" cy="297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618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2">
            <a:lum bright="-18000" contrast="30000"/>
            <a:extLst>
              <a:ext uri="{28A0092B-C50C-407E-A947-70E740481C1C}">
                <a14:useLocalDpi xmlns:a14="http://schemas.microsoft.com/office/drawing/2010/main"/>
              </a:ext>
            </a:extLst>
          </a:blip>
          <a:srcRect/>
          <a:stretch>
            <a:fillRect/>
          </a:stretch>
        </p:blipFill>
        <p:spPr bwMode="auto">
          <a:xfrm>
            <a:off x="3276600" y="2060575"/>
            <a:ext cx="5600700" cy="462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5"/>
          <p:cNvPicPr>
            <a:picLocks noChangeAspect="1" noChangeArrowheads="1"/>
          </p:cNvPicPr>
          <p:nvPr/>
        </p:nvPicPr>
        <p:blipFill>
          <a:blip r:embed="rId3" cstate="screen">
            <a:lum bright="-6000" contrast="24000"/>
            <a:extLst>
              <a:ext uri="{28A0092B-C50C-407E-A947-70E740481C1C}">
                <a14:useLocalDpi xmlns:a14="http://schemas.microsoft.com/office/drawing/2010/main"/>
              </a:ext>
            </a:extLst>
          </a:blip>
          <a:srcRect/>
          <a:stretch>
            <a:fillRect/>
          </a:stretch>
        </p:blipFill>
        <p:spPr bwMode="auto">
          <a:xfrm>
            <a:off x="323850" y="404813"/>
            <a:ext cx="196215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6"/>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2411413" y="404813"/>
            <a:ext cx="173355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7"/>
          <p:cNvPicPr>
            <a:picLocks noChangeAspect="1" noChangeArrowheads="1"/>
          </p:cNvPicPr>
          <p:nvPr/>
        </p:nvPicPr>
        <p:blipFill>
          <a:blip r:embed="rId3" cstate="screen">
            <a:lum bright="-6000" contrast="24000"/>
            <a:extLst>
              <a:ext uri="{28A0092B-C50C-407E-A947-70E740481C1C}">
                <a14:useLocalDpi xmlns:a14="http://schemas.microsoft.com/office/drawing/2010/main"/>
              </a:ext>
            </a:extLst>
          </a:blip>
          <a:srcRect/>
          <a:stretch>
            <a:fillRect/>
          </a:stretch>
        </p:blipFill>
        <p:spPr bwMode="auto">
          <a:xfrm>
            <a:off x="4284663" y="404813"/>
            <a:ext cx="196215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Rectangle 9"/>
          <p:cNvSpPr>
            <a:spLocks noGrp="1" noChangeArrowheads="1"/>
          </p:cNvSpPr>
          <p:nvPr>
            <p:ph sz="half" idx="1"/>
          </p:nvPr>
        </p:nvSpPr>
        <p:spPr>
          <a:xfrm>
            <a:off x="179388" y="3357563"/>
            <a:ext cx="2952750" cy="3240087"/>
          </a:xfrm>
        </p:spPr>
        <p:txBody>
          <a:bodyPr>
            <a:normAutofit fontScale="92500"/>
          </a:bodyPr>
          <a:lstStyle/>
          <a:p>
            <a:pPr eaLnBrk="1" hangingPunct="1">
              <a:buFontTx/>
              <a:buNone/>
            </a:pPr>
            <a:r>
              <a:rPr lang="cs-CZ" altLang="cs-CZ" sz="2000" i="1"/>
              <a:t>     </a:t>
            </a:r>
            <a:r>
              <a:rPr lang="cs-CZ" altLang="cs-CZ" sz="2400" i="1"/>
              <a:t>Přeměna ramenního pletence a pánevní ploutve lalokoploutvých ryb v pětiprstou končetinu. Pohled zepředu a zleva (Gregory a Raven 1942)</a:t>
            </a:r>
          </a:p>
        </p:txBody>
      </p:sp>
    </p:spTree>
    <p:extLst>
      <p:ext uri="{BB962C8B-B14F-4D97-AF65-F5344CB8AC3E}">
        <p14:creationId xmlns:p14="http://schemas.microsoft.com/office/powerpoint/2010/main" val="814792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konč2"/>
          <p:cNvPicPr>
            <a:picLocks noChangeAspect="1" noChangeArrowheads="1"/>
          </p:cNvPicPr>
          <p:nvPr/>
        </p:nvPicPr>
        <p:blipFill>
          <a:blip r:embed="rId2">
            <a:lum bright="-12000" contrast="30000"/>
            <a:extLst>
              <a:ext uri="{28A0092B-C50C-407E-A947-70E740481C1C}">
                <a14:useLocalDpi xmlns:a14="http://schemas.microsoft.com/office/drawing/2010/main"/>
              </a:ext>
            </a:extLst>
          </a:blip>
          <a:srcRect/>
          <a:stretch>
            <a:fillRect/>
          </a:stretch>
        </p:blipFill>
        <p:spPr bwMode="auto">
          <a:xfrm>
            <a:off x="611188" y="0"/>
            <a:ext cx="7632700" cy="668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8"/>
          <p:cNvSpPr>
            <a:spLocks noGrp="1" noChangeArrowheads="1"/>
          </p:cNvSpPr>
          <p:nvPr>
            <p:ph type="body" sz="half" idx="2"/>
          </p:nvPr>
        </p:nvSpPr>
        <p:spPr>
          <a:xfrm>
            <a:off x="935038" y="3573463"/>
            <a:ext cx="8208962" cy="1008062"/>
          </a:xfrm>
        </p:spPr>
        <p:txBody>
          <a:bodyPr/>
          <a:lstStyle/>
          <a:p>
            <a:pPr eaLnBrk="1" hangingPunct="1">
              <a:buFontTx/>
              <a:buNone/>
            </a:pPr>
            <a:r>
              <a:rPr lang="cs-CZ" altLang="cs-CZ"/>
              <a:t>Nalezení opory (PF), adaptace  na pevnou podložku, morfologická přestavba</a:t>
            </a:r>
          </a:p>
        </p:txBody>
      </p:sp>
    </p:spTree>
    <p:extLst>
      <p:ext uri="{BB962C8B-B14F-4D97-AF65-F5344CB8AC3E}">
        <p14:creationId xmlns:p14="http://schemas.microsoft.com/office/powerpoint/2010/main" val="1907704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PŘEDNÁŠKY\do předn.tren.17\končetiny2.bmp"/>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067944" y="476672"/>
            <a:ext cx="4113717" cy="5869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664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28738"/>
            <a:ext cx="9221788" cy="4198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0954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0" y="548680"/>
            <a:ext cx="9020720" cy="5713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6206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Lokomoční funkce končetin člověka</a:t>
            </a:r>
          </a:p>
        </p:txBody>
      </p:sp>
      <p:sp>
        <p:nvSpPr>
          <p:cNvPr id="3" name="Zástupný symbol pro obsah 2"/>
          <p:cNvSpPr>
            <a:spLocks noGrp="1"/>
          </p:cNvSpPr>
          <p:nvPr>
            <p:ph idx="1"/>
          </p:nvPr>
        </p:nvSpPr>
        <p:spPr>
          <a:xfrm>
            <a:off x="457200" y="1844824"/>
            <a:ext cx="5122912" cy="4680520"/>
          </a:xfrm>
        </p:spPr>
        <p:txBody>
          <a:bodyPr/>
          <a:lstStyle/>
          <a:p>
            <a:r>
              <a:rPr lang="cs-CZ" dirty="0"/>
              <a:t>ZÁKLADNÍ forma lokomoce pro ramenní pletenec – pohyb HKK při spontánním plazení</a:t>
            </a:r>
          </a:p>
          <a:p>
            <a:r>
              <a:rPr lang="cs-CZ" b="1" dirty="0"/>
              <a:t>375 mil. let</a:t>
            </a:r>
          </a:p>
        </p:txBody>
      </p:sp>
      <p:pic>
        <p:nvPicPr>
          <p:cNvPr id="4099"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762851" y="1196752"/>
            <a:ext cx="3381149" cy="5267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1061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2555776" y="98190"/>
            <a:ext cx="2160240" cy="6759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395536" y="146978"/>
            <a:ext cx="2016224" cy="6646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Objekt 1"/>
          <p:cNvGraphicFramePr>
            <a:graphicFrameLocks noChangeAspect="1"/>
          </p:cNvGraphicFramePr>
          <p:nvPr>
            <p:extLst>
              <p:ext uri="{D42A27DB-BD31-4B8C-83A1-F6EECF244321}">
                <p14:modId xmlns:p14="http://schemas.microsoft.com/office/powerpoint/2010/main" val="3476857802"/>
              </p:ext>
            </p:extLst>
          </p:nvPr>
        </p:nvGraphicFramePr>
        <p:xfrm>
          <a:off x="4849368" y="1052736"/>
          <a:ext cx="4348076" cy="3312368"/>
        </p:xfrm>
        <a:graphic>
          <a:graphicData uri="http://schemas.openxmlformats.org/presentationml/2006/ole">
            <mc:AlternateContent xmlns:mc="http://schemas.openxmlformats.org/markup-compatibility/2006">
              <mc:Choice xmlns:v="urn:schemas-microsoft-com:vml" Requires="v">
                <p:oleObj spid="_x0000_s7199" name="Rastrový obrázek" r:id="rId5" imgW="11526859" imgH="8333333" progId="PBrush">
                  <p:embed/>
                </p:oleObj>
              </mc:Choice>
              <mc:Fallback>
                <p:oleObj name="Rastrový obrázek" r:id="rId5" imgW="11526859" imgH="8333333" progId="PBrush">
                  <p:embed/>
                  <p:pic>
                    <p:nvPicPr>
                      <p:cNvPr id="0" name="Object 19"/>
                      <p:cNvPicPr>
                        <a:picLocks noChangeAspect="1" noChangeArrowheads="1"/>
                      </p:cNvPicPr>
                      <p:nvPr/>
                    </p:nvPicPr>
                    <p:blipFill>
                      <a:blip r:embed="rId6">
                        <a:lum bright="6000"/>
                        <a:extLst>
                          <a:ext uri="{28A0092B-C50C-407E-A947-70E740481C1C}">
                            <a14:useLocalDpi xmlns:a14="http://schemas.microsoft.com/office/drawing/2010/main" val="0"/>
                          </a:ext>
                        </a:extLst>
                      </a:blip>
                      <a:srcRect/>
                      <a:stretch>
                        <a:fillRect/>
                      </a:stretch>
                    </p:blipFill>
                    <p:spPr bwMode="auto">
                      <a:xfrm>
                        <a:off x="4849368" y="1052736"/>
                        <a:ext cx="4348076" cy="3312368"/>
                      </a:xfrm>
                      <a:prstGeom prst="rect">
                        <a:avLst/>
                      </a:prstGeom>
                      <a:noFill/>
                      <a:ln>
                        <a:noFill/>
                      </a:ln>
                      <a:effectLst/>
                    </p:spPr>
                  </p:pic>
                </p:oleObj>
              </mc:Fallback>
            </mc:AlternateContent>
          </a:graphicData>
        </a:graphic>
      </p:graphicFrame>
      <p:sp>
        <p:nvSpPr>
          <p:cNvPr id="6" name="Šipka nahoru 5"/>
          <p:cNvSpPr/>
          <p:nvPr/>
        </p:nvSpPr>
        <p:spPr>
          <a:xfrm rot="3288714">
            <a:off x="287523" y="397128"/>
            <a:ext cx="216024" cy="792088"/>
          </a:xfrm>
          <a:prstGeom prst="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FF0000"/>
              </a:solidFill>
            </a:endParaRPr>
          </a:p>
        </p:txBody>
      </p:sp>
      <p:sp>
        <p:nvSpPr>
          <p:cNvPr id="7" name="Šipka nahoru 6"/>
          <p:cNvSpPr/>
          <p:nvPr/>
        </p:nvSpPr>
        <p:spPr>
          <a:xfrm rot="3253127">
            <a:off x="2303748" y="4941168"/>
            <a:ext cx="216024" cy="792088"/>
          </a:xfrm>
          <a:prstGeom prst="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FF0000"/>
              </a:solidFill>
            </a:endParaRPr>
          </a:p>
        </p:txBody>
      </p:sp>
      <p:sp>
        <p:nvSpPr>
          <p:cNvPr id="8" name="Šipka nahoru 7"/>
          <p:cNvSpPr/>
          <p:nvPr/>
        </p:nvSpPr>
        <p:spPr>
          <a:xfrm rot="13965292">
            <a:off x="6572824" y="910364"/>
            <a:ext cx="216024" cy="792088"/>
          </a:xfrm>
          <a:prstGeom prst="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FF0000"/>
              </a:solidFill>
            </a:endParaRPr>
          </a:p>
        </p:txBody>
      </p:sp>
      <p:sp>
        <p:nvSpPr>
          <p:cNvPr id="9" name="Šipka nahoru 8"/>
          <p:cNvSpPr/>
          <p:nvPr/>
        </p:nvSpPr>
        <p:spPr>
          <a:xfrm rot="13965292">
            <a:off x="7940975" y="946006"/>
            <a:ext cx="216024" cy="792088"/>
          </a:xfrm>
          <a:prstGeom prst="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FF0000"/>
              </a:solidFill>
            </a:endParaRPr>
          </a:p>
        </p:txBody>
      </p:sp>
    </p:spTree>
    <p:extLst>
      <p:ext uri="{BB962C8B-B14F-4D97-AF65-F5344CB8AC3E}">
        <p14:creationId xmlns:p14="http://schemas.microsoft.com/office/powerpoint/2010/main" val="4189023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Přirozená lidská lokomoce</a:t>
            </a:r>
          </a:p>
        </p:txBody>
      </p:sp>
      <p:sp>
        <p:nvSpPr>
          <p:cNvPr id="3" name="Zástupný symbol pro obsah 2"/>
          <p:cNvSpPr>
            <a:spLocks noGrp="1"/>
          </p:cNvSpPr>
          <p:nvPr>
            <p:ph idx="1"/>
          </p:nvPr>
        </p:nvSpPr>
        <p:spPr/>
        <p:txBody>
          <a:bodyPr>
            <a:normAutofit fontScale="92500" lnSpcReduction="10000"/>
          </a:bodyPr>
          <a:lstStyle/>
          <a:p>
            <a:r>
              <a:rPr lang="cs-CZ" dirty="0"/>
              <a:t>lokomoce realizovaná prostřednictvím </a:t>
            </a:r>
            <a:r>
              <a:rPr lang="cs-CZ" b="1" dirty="0">
                <a:solidFill>
                  <a:schemeClr val="accent5">
                    <a:lumMod val="75000"/>
                  </a:schemeClr>
                </a:solidFill>
              </a:rPr>
              <a:t>pletence pánevního</a:t>
            </a:r>
            <a:r>
              <a:rPr lang="cs-CZ" dirty="0"/>
              <a:t> – chůze, běh, odrazy, skoky a jejich varianty;</a:t>
            </a:r>
          </a:p>
          <a:p>
            <a:r>
              <a:rPr lang="cs-CZ" dirty="0"/>
              <a:t>b) lokomoce realizovaná prostřednictvím </a:t>
            </a:r>
            <a:r>
              <a:rPr lang="cs-CZ" b="1" dirty="0">
                <a:solidFill>
                  <a:srgbClr val="FF0000"/>
                </a:solidFill>
              </a:rPr>
              <a:t>pletence ramenního</a:t>
            </a:r>
            <a:r>
              <a:rPr lang="cs-CZ" b="1" dirty="0"/>
              <a:t> </a:t>
            </a:r>
            <a:r>
              <a:rPr lang="cs-CZ" dirty="0"/>
              <a:t>– pádlování, šplh, přitahování, X </a:t>
            </a:r>
            <a:r>
              <a:rPr lang="cs-CZ" sz="2600" i="1" dirty="0"/>
              <a:t>jízda na mechanickém vozíku</a:t>
            </a:r>
            <a:r>
              <a:rPr lang="cs-CZ" dirty="0"/>
              <a:t>;</a:t>
            </a:r>
          </a:p>
          <a:p>
            <a:r>
              <a:rPr lang="cs-CZ" dirty="0"/>
              <a:t>c) lokomoci </a:t>
            </a:r>
            <a:r>
              <a:rPr lang="cs-CZ" b="1" dirty="0"/>
              <a:t>obou pletenců </a:t>
            </a:r>
            <a:r>
              <a:rPr lang="cs-CZ" dirty="0"/>
              <a:t>– vstávání z lehu, otáčení v lehu, lezení do prudkých svahů, po žebříku, horolezectví, běh na lyžích, chůze s holemi, horolezectví, plavání a další. </a:t>
            </a:r>
          </a:p>
          <a:p>
            <a:endParaRPr lang="cs-CZ" dirty="0"/>
          </a:p>
        </p:txBody>
      </p:sp>
    </p:spTree>
    <p:extLst>
      <p:ext uri="{BB962C8B-B14F-4D97-AF65-F5344CB8AC3E}">
        <p14:creationId xmlns:p14="http://schemas.microsoft.com/office/powerpoint/2010/main" val="1351927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44624"/>
            <a:ext cx="8229600" cy="360040"/>
          </a:xfrm>
        </p:spPr>
        <p:txBody>
          <a:bodyPr>
            <a:normAutofit fontScale="90000"/>
          </a:bodyPr>
          <a:lstStyle/>
          <a:p>
            <a:r>
              <a:rPr lang="cs-CZ" sz="2800" dirty="0"/>
              <a:t>Přirozená lidská lokomoce</a:t>
            </a:r>
          </a:p>
        </p:txBody>
      </p:sp>
      <p:sp>
        <p:nvSpPr>
          <p:cNvPr id="3" name="Zástupný symbol pro obsah 2"/>
          <p:cNvSpPr>
            <a:spLocks noGrp="1"/>
          </p:cNvSpPr>
          <p:nvPr>
            <p:ph idx="1"/>
          </p:nvPr>
        </p:nvSpPr>
        <p:spPr>
          <a:xfrm>
            <a:off x="107504" y="476672"/>
            <a:ext cx="9036496" cy="6381328"/>
          </a:xfrm>
        </p:spPr>
        <p:txBody>
          <a:bodyPr>
            <a:noAutofit/>
          </a:bodyPr>
          <a:lstStyle/>
          <a:p>
            <a:r>
              <a:rPr lang="cs-CZ" sz="2400" i="1" dirty="0"/>
              <a:t>Pro přirozenou, fylogeneticky determinovanou lokomoci je typické:</a:t>
            </a:r>
            <a:endParaRPr lang="cs-CZ" sz="2400" dirty="0"/>
          </a:p>
          <a:p>
            <a:r>
              <a:rPr lang="cs-CZ" sz="2400" dirty="0"/>
              <a:t>1. </a:t>
            </a:r>
            <a:r>
              <a:rPr lang="cs-CZ" sz="2400" b="1" dirty="0">
                <a:solidFill>
                  <a:srgbClr val="FF0000"/>
                </a:solidFill>
              </a:rPr>
              <a:t>PF</a:t>
            </a:r>
            <a:r>
              <a:rPr lang="cs-CZ" sz="2400" dirty="0"/>
              <a:t> vytvářeno na distálních částech končetin (v raných stádiích ontogeneze na mediálních epikondylech humeru a femuru, při spontánním plazení dospělého jedince na mediálních epikondylech humeru, femuru a na špičkách nohou, při jiných formách lokomoce na akrálních částech končetin, nicméně vůči trupu je poloha </a:t>
            </a:r>
            <a:r>
              <a:rPr lang="cs-CZ" sz="2400" b="1" dirty="0">
                <a:solidFill>
                  <a:srgbClr val="FF0000"/>
                </a:solidFill>
              </a:rPr>
              <a:t>PF</a:t>
            </a:r>
            <a:r>
              <a:rPr lang="cs-CZ" sz="2400" dirty="0"/>
              <a:t> distálně).</a:t>
            </a:r>
          </a:p>
          <a:p>
            <a:r>
              <a:rPr lang="cs-CZ" sz="2400" dirty="0"/>
              <a:t>2. Proximálně uložené </a:t>
            </a:r>
            <a:r>
              <a:rPr lang="cs-CZ" sz="2400" b="1" dirty="0">
                <a:solidFill>
                  <a:srgbClr val="0070C0"/>
                </a:solidFill>
              </a:rPr>
              <a:t>CM</a:t>
            </a:r>
            <a:r>
              <a:rPr lang="cs-CZ" sz="2400" dirty="0"/>
              <a:t> je k distální části končetiny (</a:t>
            </a:r>
            <a:r>
              <a:rPr lang="cs-CZ" sz="2400" b="1" dirty="0">
                <a:solidFill>
                  <a:srgbClr val="FF0000"/>
                </a:solidFill>
              </a:rPr>
              <a:t>PF</a:t>
            </a:r>
            <a:r>
              <a:rPr lang="cs-CZ" sz="2400" dirty="0"/>
              <a:t>) přitahováno, případně od </a:t>
            </a:r>
            <a:r>
              <a:rPr lang="cs-CZ" sz="2400" b="1" dirty="0">
                <a:solidFill>
                  <a:srgbClr val="FF0000"/>
                </a:solidFill>
              </a:rPr>
              <a:t>PF</a:t>
            </a:r>
            <a:r>
              <a:rPr lang="cs-CZ" sz="2400" dirty="0"/>
              <a:t> odtlačováno, přes končetinu realizována antigravitační funkce a odraz od </a:t>
            </a:r>
            <a:r>
              <a:rPr lang="cs-CZ" sz="2400" b="1" dirty="0">
                <a:solidFill>
                  <a:srgbClr val="FF0000"/>
                </a:solidFill>
              </a:rPr>
              <a:t>PF</a:t>
            </a:r>
            <a:r>
              <a:rPr lang="cs-CZ" sz="2400" dirty="0"/>
              <a:t>, dále nákrok pro další krokový cyklus.</a:t>
            </a:r>
          </a:p>
          <a:p>
            <a:r>
              <a:rPr lang="cs-CZ" sz="2400" dirty="0"/>
              <a:t>3. Lokomoce v režimu </a:t>
            </a:r>
            <a:r>
              <a:rPr lang="cs-CZ" sz="2400" dirty="0" err="1"/>
              <a:t>kvadrupedálního</a:t>
            </a:r>
            <a:r>
              <a:rPr lang="cs-CZ" sz="2400" dirty="0"/>
              <a:t> zkříženého lokomočního vzoru, i při lokomočním zapojení pletence ramenního, při lokomoci bipedální, kde v režimu </a:t>
            </a:r>
            <a:r>
              <a:rPr lang="cs-CZ" sz="2400" dirty="0" err="1"/>
              <a:t>kvadrupedálního</a:t>
            </a:r>
            <a:r>
              <a:rPr lang="cs-CZ" sz="2400" dirty="0"/>
              <a:t> vzoru pracuje pletenec ramenní v otevřeném kinetickém řetězci - funkce vyrovnávání torzního působení dolních končetin a pánve. </a:t>
            </a:r>
          </a:p>
        </p:txBody>
      </p:sp>
    </p:spTree>
    <p:extLst>
      <p:ext uri="{BB962C8B-B14F-4D97-AF65-F5344CB8AC3E}">
        <p14:creationId xmlns:p14="http://schemas.microsoft.com/office/powerpoint/2010/main" val="456347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16632"/>
            <a:ext cx="8229600" cy="504056"/>
          </a:xfrm>
        </p:spPr>
        <p:txBody>
          <a:bodyPr>
            <a:normAutofit fontScale="90000"/>
          </a:bodyPr>
          <a:lstStyle/>
          <a:p>
            <a:r>
              <a:rPr lang="cs-CZ" sz="2800" dirty="0"/>
              <a:t>Přirozená lidská lokomoce</a:t>
            </a:r>
          </a:p>
        </p:txBody>
      </p:sp>
      <p:sp>
        <p:nvSpPr>
          <p:cNvPr id="3" name="Zástupný symbol pro obsah 2"/>
          <p:cNvSpPr>
            <a:spLocks noGrp="1"/>
          </p:cNvSpPr>
          <p:nvPr>
            <p:ph idx="1"/>
          </p:nvPr>
        </p:nvSpPr>
        <p:spPr>
          <a:xfrm>
            <a:off x="1763688" y="5156518"/>
            <a:ext cx="5904656" cy="969645"/>
          </a:xfrm>
        </p:spPr>
        <p:txBody>
          <a:bodyPr>
            <a:normAutofit fontScale="70000" lnSpcReduction="20000"/>
          </a:bodyPr>
          <a:lstStyle/>
          <a:p>
            <a:pPr marL="0" lvl="0" indent="0">
              <a:buNone/>
            </a:pPr>
            <a:r>
              <a:rPr lang="cs-CZ" i="1" dirty="0"/>
              <a:t>Akrálně uložené místo opory, </a:t>
            </a:r>
            <a:r>
              <a:rPr lang="cs-CZ" i="1" dirty="0" err="1"/>
              <a:t>punctum</a:t>
            </a:r>
            <a:r>
              <a:rPr lang="cs-CZ" i="1" dirty="0"/>
              <a:t> </a:t>
            </a:r>
            <a:r>
              <a:rPr lang="cs-CZ" i="1" dirty="0" err="1"/>
              <a:t>fixum</a:t>
            </a:r>
            <a:r>
              <a:rPr lang="cs-CZ" i="1" dirty="0"/>
              <a:t> (PF), mediálně uložená oblast pohybu, corpus mobile (CM) při přirozené lidské lokomoci</a:t>
            </a:r>
          </a:p>
          <a:p>
            <a:endParaRPr lang="cs-CZ" dirty="0"/>
          </a:p>
        </p:txBody>
      </p:sp>
      <p:pic>
        <p:nvPicPr>
          <p:cNvPr id="5" name="Obrázek 4" descr="F:\ČLÁNKY\LITERATURA\LIT2013\MONO13\Obrázky_mon\přirozená lokomoce2.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1259633" y="908720"/>
            <a:ext cx="6912768" cy="4176464"/>
          </a:xfrm>
          <a:prstGeom prst="rect">
            <a:avLst/>
          </a:prstGeom>
          <a:noFill/>
          <a:ln>
            <a:noFill/>
          </a:ln>
        </p:spPr>
      </p:pic>
    </p:spTree>
    <p:extLst>
      <p:ext uri="{BB962C8B-B14F-4D97-AF65-F5344CB8AC3E}">
        <p14:creationId xmlns:p14="http://schemas.microsoft.com/office/powerpoint/2010/main" val="381954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467544" y="548680"/>
            <a:ext cx="8267460"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7469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sz="half" idx="1"/>
          </p:nvPr>
        </p:nvSpPr>
        <p:spPr>
          <a:xfrm>
            <a:off x="0" y="1025525"/>
            <a:ext cx="2987675" cy="5832475"/>
          </a:xfrm>
        </p:spPr>
        <p:txBody>
          <a:bodyPr/>
          <a:lstStyle/>
          <a:p>
            <a:pPr eaLnBrk="1" hangingPunct="1"/>
            <a:r>
              <a:rPr lang="cs-CZ" altLang="cs-CZ"/>
              <a:t>sportovní aktivity dovolují využití </a:t>
            </a:r>
            <a:r>
              <a:rPr lang="cs-CZ" altLang="cs-CZ" b="1"/>
              <a:t>lokomoční </a:t>
            </a:r>
            <a:r>
              <a:rPr lang="cs-CZ" altLang="cs-CZ"/>
              <a:t>funkce pletence ramenního i v dospělosti </a:t>
            </a:r>
          </a:p>
        </p:txBody>
      </p:sp>
      <p:sp>
        <p:nvSpPr>
          <p:cNvPr id="44035" name="Rectangle 3"/>
          <p:cNvSpPr>
            <a:spLocks noChangeArrowheads="1"/>
          </p:cNvSpPr>
          <p:nvPr/>
        </p:nvSpPr>
        <p:spPr bwMode="auto">
          <a:xfrm>
            <a:off x="539750" y="188913"/>
            <a:ext cx="576103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cs-CZ" altLang="cs-CZ" sz="3600">
              <a:solidFill>
                <a:schemeClr val="tx2"/>
              </a:solidFill>
            </a:endParaRPr>
          </a:p>
        </p:txBody>
      </p:sp>
      <p:graphicFrame>
        <p:nvGraphicFramePr>
          <p:cNvPr id="44036" name="Object 4"/>
          <p:cNvGraphicFramePr>
            <a:graphicFrameLocks noChangeAspect="1"/>
          </p:cNvGraphicFramePr>
          <p:nvPr/>
        </p:nvGraphicFramePr>
        <p:xfrm>
          <a:off x="3022600" y="2708275"/>
          <a:ext cx="2782888" cy="3313113"/>
        </p:xfrm>
        <a:graphic>
          <a:graphicData uri="http://schemas.openxmlformats.org/presentationml/2006/ole">
            <mc:AlternateContent xmlns:mc="http://schemas.openxmlformats.org/markup-compatibility/2006">
              <mc:Choice xmlns:v="urn:schemas-microsoft-com:vml" Requires="v">
                <p:oleObj spid="_x0000_s2110" name="Rastrový obrázek" r:id="rId4" imgW="3524742" imgH="4191585" progId="Paint.Picture">
                  <p:embed/>
                </p:oleObj>
              </mc:Choice>
              <mc:Fallback>
                <p:oleObj name="Rastrový obrázek" r:id="rId4" imgW="3524742" imgH="4191585"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2600" y="2708275"/>
                        <a:ext cx="2782888" cy="331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037" name="Object 5"/>
          <p:cNvGraphicFramePr>
            <a:graphicFrameLocks noChangeAspect="1"/>
          </p:cNvGraphicFramePr>
          <p:nvPr/>
        </p:nvGraphicFramePr>
        <p:xfrm>
          <a:off x="5602288" y="188913"/>
          <a:ext cx="2916237" cy="3455987"/>
        </p:xfrm>
        <a:graphic>
          <a:graphicData uri="http://schemas.openxmlformats.org/presentationml/2006/ole">
            <mc:AlternateContent xmlns:mc="http://schemas.openxmlformats.org/markup-compatibility/2006">
              <mc:Choice xmlns:v="urn:schemas-microsoft-com:vml" Requires="v">
                <p:oleObj spid="_x0000_s2111" name="Rastrový obrázek" r:id="rId6" imgW="6466667" imgH="7666667" progId="Paint.Picture">
                  <p:embed/>
                </p:oleObj>
              </mc:Choice>
              <mc:Fallback>
                <p:oleObj name="Rastrový obrázek" r:id="rId6" imgW="6466667" imgH="7666667"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2288" y="188913"/>
                        <a:ext cx="2916237" cy="345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 name="Picture 2"/>
          <p:cNvPicPr>
            <a:picLocks noGrp="1" noChangeAspect="1" noChangeArrowheads="1"/>
          </p:cNvPicPr>
          <p:nvPr>
            <p:ph idx="1"/>
          </p:nvPr>
        </p:nvPicPr>
        <p:blipFill>
          <a:blip r:embed="rId8" cstate="screen">
            <a:extLst>
              <a:ext uri="{28A0092B-C50C-407E-A947-70E740481C1C}">
                <a14:useLocalDpi xmlns:a14="http://schemas.microsoft.com/office/drawing/2010/main"/>
              </a:ext>
            </a:extLst>
          </a:blip>
          <a:srcRect/>
          <a:stretch>
            <a:fillRect/>
          </a:stretch>
        </p:blipFill>
        <p:spPr bwMode="auto">
          <a:xfrm>
            <a:off x="5796136" y="4077072"/>
            <a:ext cx="3082884" cy="2174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38780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692696"/>
          </a:xfrm>
        </p:spPr>
        <p:txBody>
          <a:bodyPr>
            <a:normAutofit/>
          </a:bodyPr>
          <a:lstStyle/>
          <a:p>
            <a:r>
              <a:rPr lang="cs-CZ" sz="2400" dirty="0"/>
              <a:t>Přirozená lidská lokomoce</a:t>
            </a:r>
          </a:p>
        </p:txBody>
      </p:sp>
      <p:sp>
        <p:nvSpPr>
          <p:cNvPr id="3" name="Zástupný symbol pro obsah 2"/>
          <p:cNvSpPr>
            <a:spLocks noGrp="1"/>
          </p:cNvSpPr>
          <p:nvPr>
            <p:ph idx="1"/>
          </p:nvPr>
        </p:nvSpPr>
        <p:spPr>
          <a:xfrm>
            <a:off x="107504" y="764704"/>
            <a:ext cx="8928992" cy="6093296"/>
          </a:xfrm>
        </p:spPr>
        <p:txBody>
          <a:bodyPr>
            <a:noAutofit/>
          </a:bodyPr>
          <a:lstStyle/>
          <a:p>
            <a:r>
              <a:rPr lang="cs-CZ" sz="2400" i="1" dirty="0"/>
              <a:t>Mimo rámec přirozené lokomoce se nachází lidská lokomoce:</a:t>
            </a:r>
            <a:endParaRPr lang="cs-CZ" sz="2400" dirty="0"/>
          </a:p>
          <a:p>
            <a:r>
              <a:rPr lang="cs-CZ" sz="2400" dirty="0"/>
              <a:t>1. Takzvané deskové sporty, jako </a:t>
            </a:r>
            <a:r>
              <a:rPr lang="cs-CZ" sz="2400" b="1" dirty="0"/>
              <a:t>sjezdové lyžování, snowboarding</a:t>
            </a:r>
            <a:r>
              <a:rPr lang="cs-CZ" sz="2400" dirty="0"/>
              <a:t>, kde lokomoční sílu vytváří síla gravitační. Pohybová soustava se nenachází v režimu lokomočním, ale ryze posturálním.</a:t>
            </a:r>
          </a:p>
          <a:p>
            <a:r>
              <a:rPr lang="cs-CZ" sz="2400" dirty="0"/>
              <a:t>2. Lokomoce s využitím jednoduchých strojů, jako je mechanický </a:t>
            </a:r>
            <a:r>
              <a:rPr lang="cs-CZ" sz="2400" b="1" dirty="0"/>
              <a:t>vozík pro hendikepované, jízdní kolo, veslice</a:t>
            </a:r>
            <a:r>
              <a:rPr lang="cs-CZ" sz="2400" dirty="0"/>
              <a:t>. V těchto případech je místo opory, </a:t>
            </a:r>
            <a:r>
              <a:rPr lang="cs-CZ" sz="2400" b="1" dirty="0">
                <a:solidFill>
                  <a:srgbClr val="C00000"/>
                </a:solidFill>
              </a:rPr>
              <a:t>PF</a:t>
            </a:r>
            <a:r>
              <a:rPr lang="cs-CZ" sz="2400" dirty="0"/>
              <a:t> lokalizováno proximálně (většinou sed) a pohybuje se </a:t>
            </a:r>
            <a:r>
              <a:rPr lang="cs-CZ" sz="2400" b="1" dirty="0">
                <a:solidFill>
                  <a:srgbClr val="0070C0"/>
                </a:solidFill>
              </a:rPr>
              <a:t>CM</a:t>
            </a:r>
            <a:r>
              <a:rPr lang="cs-CZ" sz="2400" dirty="0"/>
              <a:t>, které je uloženo distálně (většinou končetiny). </a:t>
            </a:r>
            <a:r>
              <a:rPr lang="cs-CZ" sz="2400" b="1" dirty="0">
                <a:solidFill>
                  <a:srgbClr val="C00000"/>
                </a:solidFill>
              </a:rPr>
              <a:t>PF</a:t>
            </a:r>
            <a:r>
              <a:rPr lang="cs-CZ" sz="2400" dirty="0"/>
              <a:t> je tak vytvořeno na sedačce vozíku i veslice, na sedle kola. Končetiny pracující ve </a:t>
            </a:r>
            <a:r>
              <a:rPr lang="cs-CZ" sz="2400" dirty="0" err="1"/>
              <a:t>fázickém</a:t>
            </a:r>
            <a:r>
              <a:rPr lang="cs-CZ" sz="2400" dirty="0"/>
              <a:t> režimu pohánějí jednoduchý stroj, který vytváří hnací sílu.</a:t>
            </a:r>
          </a:p>
          <a:p>
            <a:r>
              <a:rPr lang="cs-CZ" sz="2400" dirty="0"/>
              <a:t>3. Lokomoce s využitím technických prostředků, které generují pohyb (</a:t>
            </a:r>
            <a:r>
              <a:rPr lang="cs-CZ" sz="2400" b="1" dirty="0"/>
              <a:t>auto, motorka, letadlo, vlak a další dopravní prostředky</a:t>
            </a:r>
            <a:r>
              <a:rPr lang="cs-CZ" sz="2400" dirty="0"/>
              <a:t>) nebo s využitím prostředků mimo rámec fylogeneze živočišných druhů, které využívají přírodní síly  (</a:t>
            </a:r>
            <a:r>
              <a:rPr lang="cs-CZ" sz="2400" b="1" dirty="0"/>
              <a:t>jachta, windsurfing, </a:t>
            </a:r>
            <a:r>
              <a:rPr lang="cs-CZ" sz="2400" b="1" dirty="0" err="1"/>
              <a:t>kite</a:t>
            </a:r>
            <a:r>
              <a:rPr lang="cs-CZ" sz="2400" b="1" dirty="0"/>
              <a:t>, závěsný kluzák nebo padák atd.</a:t>
            </a:r>
            <a:r>
              <a:rPr lang="cs-CZ" sz="2400" dirty="0"/>
              <a:t>).</a:t>
            </a:r>
          </a:p>
          <a:p>
            <a:endParaRPr lang="cs-CZ" sz="2400" dirty="0"/>
          </a:p>
        </p:txBody>
      </p:sp>
    </p:spTree>
    <p:extLst>
      <p:ext uri="{BB962C8B-B14F-4D97-AF65-F5344CB8AC3E}">
        <p14:creationId xmlns:p14="http://schemas.microsoft.com/office/powerpoint/2010/main" val="2848592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79388" y="0"/>
            <a:ext cx="8964612" cy="1341438"/>
          </a:xfrm>
        </p:spPr>
        <p:txBody>
          <a:bodyPr>
            <a:normAutofit fontScale="90000"/>
          </a:bodyPr>
          <a:lstStyle/>
          <a:p>
            <a:br>
              <a:rPr lang="cs-CZ" altLang="cs-CZ" sz="3200" dirty="0"/>
            </a:br>
            <a:r>
              <a:rPr lang="cs-CZ" altLang="cs-CZ" sz="3200" dirty="0"/>
              <a:t>Mimo kineziologický obsah lidské lokomoce: </a:t>
            </a:r>
            <a:br>
              <a:rPr lang="cs-CZ" altLang="cs-CZ" sz="3200" dirty="0"/>
            </a:br>
            <a:r>
              <a:rPr lang="cs-CZ" altLang="cs-CZ" sz="4000" b="1" dirty="0">
                <a:solidFill>
                  <a:schemeClr val="accent3">
                    <a:lumMod val="75000"/>
                  </a:schemeClr>
                </a:solidFill>
              </a:rPr>
              <a:t>generování síly  </a:t>
            </a:r>
            <a:r>
              <a:rPr lang="cs-CZ" altLang="cs-CZ" sz="3200" dirty="0"/>
              <a:t>nebo</a:t>
            </a:r>
            <a:r>
              <a:rPr lang="cs-CZ" altLang="cs-CZ" sz="4000" dirty="0"/>
              <a:t> </a:t>
            </a:r>
            <a:r>
              <a:rPr lang="cs-CZ" altLang="cs-CZ" sz="3200" dirty="0"/>
              <a:t>pouze</a:t>
            </a:r>
            <a:r>
              <a:rPr lang="cs-CZ" altLang="cs-CZ" sz="4000" dirty="0"/>
              <a:t>  </a:t>
            </a:r>
            <a:r>
              <a:rPr lang="cs-CZ" altLang="cs-CZ" sz="4000" b="1" dirty="0">
                <a:solidFill>
                  <a:srgbClr val="0033CC"/>
                </a:solidFill>
              </a:rPr>
              <a:t>udržování </a:t>
            </a:r>
            <a:r>
              <a:rPr lang="cs-CZ" altLang="cs-CZ" sz="4000" b="1" dirty="0" err="1">
                <a:solidFill>
                  <a:srgbClr val="0033CC"/>
                </a:solidFill>
              </a:rPr>
              <a:t>postury</a:t>
            </a:r>
            <a:br>
              <a:rPr lang="cs-CZ" altLang="cs-CZ" sz="2800" dirty="0"/>
            </a:br>
            <a:endParaRPr lang="cs-CZ" altLang="cs-CZ" sz="2800" dirty="0"/>
          </a:p>
        </p:txBody>
      </p:sp>
      <p:sp>
        <p:nvSpPr>
          <p:cNvPr id="45059" name="Rectangle 3"/>
          <p:cNvSpPr>
            <a:spLocks noGrp="1" noChangeArrowheads="1"/>
          </p:cNvSpPr>
          <p:nvPr>
            <p:ph type="body" sz="half" idx="1"/>
          </p:nvPr>
        </p:nvSpPr>
        <p:spPr>
          <a:xfrm>
            <a:off x="4643438" y="5734050"/>
            <a:ext cx="4500562" cy="863600"/>
          </a:xfrm>
        </p:spPr>
        <p:txBody>
          <a:bodyPr/>
          <a:lstStyle/>
          <a:p>
            <a:pPr eaLnBrk="1" hangingPunct="1">
              <a:buFontTx/>
              <a:buNone/>
            </a:pPr>
            <a:r>
              <a:rPr lang="cs-CZ" altLang="cs-CZ"/>
              <a:t> chybí distálně uložené PF</a:t>
            </a:r>
          </a:p>
        </p:txBody>
      </p:sp>
      <p:graphicFrame>
        <p:nvGraphicFramePr>
          <p:cNvPr id="45060" name="Object 4"/>
          <p:cNvGraphicFramePr>
            <a:graphicFrameLocks noGrp="1" noChangeAspect="1"/>
          </p:cNvGraphicFramePr>
          <p:nvPr>
            <p:ph sz="quarter" idx="2"/>
            <p:extLst>
              <p:ext uri="{D42A27DB-BD31-4B8C-83A1-F6EECF244321}">
                <p14:modId xmlns:p14="http://schemas.microsoft.com/office/powerpoint/2010/main" val="3345455317"/>
              </p:ext>
            </p:extLst>
          </p:nvPr>
        </p:nvGraphicFramePr>
        <p:xfrm>
          <a:off x="171435" y="1793866"/>
          <a:ext cx="2771800" cy="1840541"/>
        </p:xfrm>
        <a:graphic>
          <a:graphicData uri="http://schemas.openxmlformats.org/presentationml/2006/ole">
            <mc:AlternateContent xmlns:mc="http://schemas.openxmlformats.org/markup-compatibility/2006">
              <mc:Choice xmlns:v="urn:schemas-microsoft-com:vml" Requires="v">
                <p:oleObj spid="_x0000_s3173" name="Rastrový obrázek" r:id="rId4" imgW="11238095" imgH="7466667" progId="Paint.Picture">
                  <p:embed/>
                </p:oleObj>
              </mc:Choice>
              <mc:Fallback>
                <p:oleObj name="Rastrový obrázek" r:id="rId4" imgW="11238095" imgH="7466667" progId="Paint.Picture">
                  <p:embed/>
                  <p:pic>
                    <p:nvPicPr>
                      <p:cNvPr id="0" name=""/>
                      <p:cNvPicPr>
                        <a:picLocks noChangeAspect="1" noChangeArrowheads="1"/>
                      </p:cNvPicPr>
                      <p:nvPr/>
                    </p:nvPicPr>
                    <p:blipFill>
                      <a:blip r:embed="rId5">
                        <a:lum bright="18000"/>
                        <a:extLst>
                          <a:ext uri="{28A0092B-C50C-407E-A947-70E740481C1C}">
                            <a14:useLocalDpi xmlns:a14="http://schemas.microsoft.com/office/drawing/2010/main" val="0"/>
                          </a:ext>
                        </a:extLst>
                      </a:blip>
                      <a:srcRect/>
                      <a:stretch>
                        <a:fillRect/>
                      </a:stretch>
                    </p:blipFill>
                    <p:spPr bwMode="auto">
                      <a:xfrm>
                        <a:off x="171435" y="1793866"/>
                        <a:ext cx="2771800" cy="1840541"/>
                      </a:xfrm>
                      <a:prstGeom prst="rect">
                        <a:avLst/>
                      </a:prstGeom>
                      <a:noFill/>
                      <a:ln>
                        <a:noFill/>
                      </a:ln>
                      <a:extLst/>
                    </p:spPr>
                  </p:pic>
                </p:oleObj>
              </mc:Fallback>
            </mc:AlternateContent>
          </a:graphicData>
        </a:graphic>
      </p:graphicFrame>
      <p:graphicFrame>
        <p:nvGraphicFramePr>
          <p:cNvPr id="45061" name="Object 5"/>
          <p:cNvGraphicFramePr>
            <a:graphicFrameLocks noGrp="1" noChangeAspect="1"/>
          </p:cNvGraphicFramePr>
          <p:nvPr>
            <p:ph sz="quarter" idx="3"/>
            <p:extLst>
              <p:ext uri="{D42A27DB-BD31-4B8C-83A1-F6EECF244321}">
                <p14:modId xmlns:p14="http://schemas.microsoft.com/office/powerpoint/2010/main" val="1876208018"/>
              </p:ext>
            </p:extLst>
          </p:nvPr>
        </p:nvGraphicFramePr>
        <p:xfrm>
          <a:off x="6767067" y="1188244"/>
          <a:ext cx="2363870" cy="2384425"/>
        </p:xfrm>
        <a:graphic>
          <a:graphicData uri="http://schemas.openxmlformats.org/presentationml/2006/ole">
            <mc:AlternateContent xmlns:mc="http://schemas.openxmlformats.org/markup-compatibility/2006">
              <mc:Choice xmlns:v="urn:schemas-microsoft-com:vml" Requires="v">
                <p:oleObj spid="_x0000_s3174" name="Rastrový obrázek" r:id="rId6" imgW="10428571" imgH="10523810" progId="Paint.Picture">
                  <p:embed/>
                </p:oleObj>
              </mc:Choice>
              <mc:Fallback>
                <p:oleObj name="Rastrový obrázek" r:id="rId6" imgW="10428571" imgH="10523810"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7067" y="1188244"/>
                        <a:ext cx="2363870" cy="2384425"/>
                      </a:xfrm>
                      <a:prstGeom prst="rect">
                        <a:avLst/>
                      </a:prstGeom>
                      <a:noFill/>
                      <a:ln>
                        <a:noFill/>
                      </a:ln>
                      <a:extLst/>
                    </p:spPr>
                  </p:pic>
                </p:oleObj>
              </mc:Fallback>
            </mc:AlternateContent>
          </a:graphicData>
        </a:graphic>
      </p:graphicFrame>
      <p:pic>
        <p:nvPicPr>
          <p:cNvPr id="45062" name="Picture 6"/>
          <p:cNvPicPr>
            <a:picLocks noGrp="1" noChangeAspect="1" noChangeArrowheads="1"/>
          </p:cNvPicPr>
          <p:nvPr>
            <p:ph sz="quarter" idx="4294967295"/>
          </p:nvPr>
        </p:nvPicPr>
        <p:blipFill>
          <a:blip r:embed="rId8">
            <a:lum bright="12000"/>
            <a:extLst>
              <a:ext uri="{28A0092B-C50C-407E-A947-70E740481C1C}">
                <a14:useLocalDpi xmlns:a14="http://schemas.microsoft.com/office/drawing/2010/main"/>
              </a:ext>
            </a:extLst>
          </a:blip>
          <a:srcRect/>
          <a:stretch>
            <a:fillRect/>
          </a:stretch>
        </p:blipFill>
        <p:spPr>
          <a:xfrm>
            <a:off x="179512" y="3717032"/>
            <a:ext cx="1512168" cy="2986607"/>
          </a:xfrm>
        </p:spPr>
      </p:pic>
      <p:sp>
        <p:nvSpPr>
          <p:cNvPr id="45063" name="AutoShape 7"/>
          <p:cNvSpPr>
            <a:spLocks noChangeArrowheads="1"/>
          </p:cNvSpPr>
          <p:nvPr/>
        </p:nvSpPr>
        <p:spPr bwMode="auto">
          <a:xfrm rot="7912743">
            <a:off x="1763712" y="1844676"/>
            <a:ext cx="1368425" cy="431800"/>
          </a:xfrm>
          <a:prstGeom prst="rightArrow">
            <a:avLst>
              <a:gd name="adj1" fmla="val 50000"/>
              <a:gd name="adj2" fmla="val 79228"/>
            </a:avLst>
          </a:prstGeom>
          <a:solidFill>
            <a:srgbClr val="92D05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sp>
        <p:nvSpPr>
          <p:cNvPr id="45064" name="AutoShape 8"/>
          <p:cNvSpPr>
            <a:spLocks noChangeArrowheads="1"/>
          </p:cNvSpPr>
          <p:nvPr/>
        </p:nvSpPr>
        <p:spPr bwMode="auto">
          <a:xfrm rot="3924442">
            <a:off x="6067201" y="1483154"/>
            <a:ext cx="1223963" cy="431800"/>
          </a:xfrm>
          <a:prstGeom prst="rightArrow">
            <a:avLst>
              <a:gd name="adj1" fmla="val 50000"/>
              <a:gd name="adj2" fmla="val 70864"/>
            </a:avLst>
          </a:prstGeom>
          <a:solidFill>
            <a:schemeClr val="tx2">
              <a:lumMod val="60000"/>
              <a:lumOff val="40000"/>
            </a:schemeClr>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graphicFrame>
        <p:nvGraphicFramePr>
          <p:cNvPr id="45065" name="Object 9"/>
          <p:cNvGraphicFramePr>
            <a:graphicFrameLocks noGrp="1" noChangeAspect="1"/>
          </p:cNvGraphicFramePr>
          <p:nvPr>
            <p:ph sz="quarter" idx="4294967295"/>
          </p:nvPr>
        </p:nvGraphicFramePr>
        <p:xfrm>
          <a:off x="2051050" y="4148138"/>
          <a:ext cx="2736850" cy="2709862"/>
        </p:xfrm>
        <a:graphic>
          <a:graphicData uri="http://schemas.openxmlformats.org/presentationml/2006/ole">
            <mc:AlternateContent xmlns:mc="http://schemas.openxmlformats.org/markup-compatibility/2006">
              <mc:Choice xmlns:v="urn:schemas-microsoft-com:vml" Requires="v">
                <p:oleObj spid="_x0000_s3175" name="Rastrový obrázek" r:id="rId9" imgW="1943371" imgH="1924319" progId="Paint.Picture">
                  <p:embed/>
                </p:oleObj>
              </mc:Choice>
              <mc:Fallback>
                <p:oleObj name="Rastrový obrázek" r:id="rId9" imgW="1943371" imgH="1924319" progId="Paint.Picture">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1050" y="4148138"/>
                        <a:ext cx="2736850" cy="270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66" name="AutoShape 10"/>
          <p:cNvSpPr>
            <a:spLocks noChangeArrowheads="1"/>
          </p:cNvSpPr>
          <p:nvPr/>
        </p:nvSpPr>
        <p:spPr bwMode="auto">
          <a:xfrm rot="6809110">
            <a:off x="868362" y="4121151"/>
            <a:ext cx="1978025" cy="431800"/>
          </a:xfrm>
          <a:prstGeom prst="rightArrow">
            <a:avLst>
              <a:gd name="adj1" fmla="val 50000"/>
              <a:gd name="adj2" fmla="val 114522"/>
            </a:avLst>
          </a:prstGeom>
          <a:solidFill>
            <a:schemeClr val="accent3"/>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sp>
        <p:nvSpPr>
          <p:cNvPr id="45067" name="AutoShape 11"/>
          <p:cNvSpPr>
            <a:spLocks noChangeArrowheads="1"/>
          </p:cNvSpPr>
          <p:nvPr/>
        </p:nvSpPr>
        <p:spPr bwMode="auto">
          <a:xfrm rot="4784608">
            <a:off x="2267744" y="3356769"/>
            <a:ext cx="2160588" cy="431800"/>
          </a:xfrm>
          <a:prstGeom prst="rightArrow">
            <a:avLst>
              <a:gd name="adj1" fmla="val 50000"/>
              <a:gd name="adj2" fmla="val 125092"/>
            </a:avLst>
          </a:prstGeom>
          <a:solidFill>
            <a:srgbClr val="92D05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pic>
        <p:nvPicPr>
          <p:cNvPr id="3084" name="Picture 12" descr="F:\SPORTOVNÍ STUDIE\IMG_3126a.jp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580112" y="3572669"/>
            <a:ext cx="2643187" cy="2033587"/>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8"/>
          <p:cNvSpPr>
            <a:spLocks noChangeArrowheads="1"/>
          </p:cNvSpPr>
          <p:nvPr/>
        </p:nvSpPr>
        <p:spPr bwMode="auto">
          <a:xfrm rot="4644045">
            <a:off x="4589609" y="2360775"/>
            <a:ext cx="2811777" cy="431800"/>
          </a:xfrm>
          <a:prstGeom prst="rightArrow">
            <a:avLst>
              <a:gd name="adj1" fmla="val 50000"/>
              <a:gd name="adj2" fmla="val 70864"/>
            </a:avLst>
          </a:prstGeom>
          <a:solidFill>
            <a:schemeClr val="tx2">
              <a:lumMod val="60000"/>
              <a:lumOff val="40000"/>
            </a:schemeClr>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pic>
        <p:nvPicPr>
          <p:cNvPr id="3085" name="Picture 13"/>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3846737" y="1871533"/>
            <a:ext cx="1660525" cy="2563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AutoShape 8"/>
          <p:cNvSpPr>
            <a:spLocks noChangeArrowheads="1"/>
          </p:cNvSpPr>
          <p:nvPr/>
        </p:nvSpPr>
        <p:spPr bwMode="auto">
          <a:xfrm rot="6021660">
            <a:off x="4645687" y="1655633"/>
            <a:ext cx="1223963" cy="431800"/>
          </a:xfrm>
          <a:prstGeom prst="rightArrow">
            <a:avLst>
              <a:gd name="adj1" fmla="val 50000"/>
              <a:gd name="adj2" fmla="val 70864"/>
            </a:avLst>
          </a:prstGeom>
          <a:solidFill>
            <a:schemeClr val="tx2">
              <a:lumMod val="60000"/>
              <a:lumOff val="40000"/>
            </a:schemeClr>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spTree>
    <p:extLst>
      <p:ext uri="{BB962C8B-B14F-4D97-AF65-F5344CB8AC3E}">
        <p14:creationId xmlns:p14="http://schemas.microsoft.com/office/powerpoint/2010/main" val="28253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620688"/>
          </a:xfrm>
        </p:spPr>
        <p:txBody>
          <a:bodyPr>
            <a:normAutofit fontScale="90000"/>
          </a:bodyPr>
          <a:lstStyle/>
          <a:p>
            <a:r>
              <a:rPr lang="cs-CZ" dirty="0"/>
              <a:t>Mezi uvedenými dvěma skupinami</a:t>
            </a:r>
          </a:p>
        </p:txBody>
      </p:sp>
      <p:sp>
        <p:nvSpPr>
          <p:cNvPr id="3" name="Zástupný symbol pro obsah 2"/>
          <p:cNvSpPr>
            <a:spLocks noGrp="1"/>
          </p:cNvSpPr>
          <p:nvPr>
            <p:ph idx="1"/>
          </p:nvPr>
        </p:nvSpPr>
        <p:spPr>
          <a:xfrm>
            <a:off x="35496" y="692696"/>
            <a:ext cx="6984776" cy="4536504"/>
          </a:xfrm>
        </p:spPr>
        <p:txBody>
          <a:bodyPr>
            <a:normAutofit fontScale="85000" lnSpcReduction="20000"/>
          </a:bodyPr>
          <a:lstStyle/>
          <a:p>
            <a:r>
              <a:rPr lang="cs-CZ" dirty="0"/>
              <a:t>- jízda na koloběžce nebo na skateboardu po rovině, kde DK generuje hnací sílu podle principů popsaných v první skupině. Chybí však střídavá práce, kdy druhá končetina pracuje v posturálním režimu</a:t>
            </a:r>
          </a:p>
          <a:p>
            <a:r>
              <a:rPr lang="cs-CZ" dirty="0"/>
              <a:t>- prostý odpich soupaž v klasické technice běhu na lyžích u závodníků s vysokou výkonnostní úrovní, DKK v </a:t>
            </a:r>
            <a:r>
              <a:rPr lang="cs-CZ" dirty="0" err="1"/>
              <a:t>dvouoporovém</a:t>
            </a:r>
            <a:r>
              <a:rPr lang="cs-CZ" dirty="0"/>
              <a:t> posturálním režimu, před zapíchnutím holí se jezdec staví na špičky nohy tak, aby při odpichu využil snižování těžiště. Tento princip v procesu fylogeneze lokomoce druhů směřujících k rodu </a:t>
            </a:r>
            <a:r>
              <a:rPr lang="cs-CZ" i="1" dirty="0"/>
              <a:t>Homo</a:t>
            </a:r>
            <a:r>
              <a:rPr lang="cs-CZ" dirty="0"/>
              <a:t> chybí.</a:t>
            </a:r>
          </a:p>
          <a:p>
            <a:endParaRPr lang="cs-CZ" dirty="0"/>
          </a:p>
        </p:txBody>
      </p:sp>
      <p:pic>
        <p:nvPicPr>
          <p:cNvPr id="4" name="Picture 2" descr="G:\ČLÁNKY\LITERATURA\LIT2014\MONO14\Obrázky_mon\ondr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48264" y="1196752"/>
            <a:ext cx="2134205" cy="286445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3943" y="5229200"/>
            <a:ext cx="8345785" cy="1537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1185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1520" y="1700808"/>
            <a:ext cx="8685124" cy="444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7309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16632"/>
            <a:ext cx="8229600" cy="432048"/>
          </a:xfrm>
        </p:spPr>
        <p:txBody>
          <a:bodyPr>
            <a:normAutofit fontScale="90000"/>
          </a:bodyPr>
          <a:lstStyle/>
          <a:p>
            <a:r>
              <a:rPr lang="cs-CZ" sz="2400" dirty="0"/>
              <a:t>Přirozená lidská lokomoce</a:t>
            </a:r>
          </a:p>
        </p:txBody>
      </p:sp>
      <p:sp>
        <p:nvSpPr>
          <p:cNvPr id="3" name="Zástupný symbol pro obsah 2"/>
          <p:cNvSpPr>
            <a:spLocks noGrp="1"/>
          </p:cNvSpPr>
          <p:nvPr>
            <p:ph idx="1"/>
          </p:nvPr>
        </p:nvSpPr>
        <p:spPr>
          <a:xfrm>
            <a:off x="323528" y="5733256"/>
            <a:ext cx="8229600" cy="997571"/>
          </a:xfrm>
        </p:spPr>
        <p:txBody>
          <a:bodyPr>
            <a:normAutofit fontScale="92500" lnSpcReduction="10000"/>
          </a:bodyPr>
          <a:lstStyle/>
          <a:p>
            <a:pPr lvl="0"/>
            <a:r>
              <a:rPr lang="cs-CZ" sz="2400" i="1" dirty="0"/>
              <a:t>EMG záznam z terénního měření chůze, jízdy na </a:t>
            </a:r>
            <a:r>
              <a:rPr lang="cs-CZ" sz="2400" i="1" dirty="0" err="1"/>
              <a:t>inline</a:t>
            </a:r>
            <a:r>
              <a:rPr lang="cs-CZ" sz="2400" i="1" dirty="0"/>
              <a:t> bruslích na asfaltovém povrchu a na hokejových bruslích na ledě (Hospůdka, 2010)</a:t>
            </a:r>
          </a:p>
          <a:p>
            <a:endParaRPr lang="cs-CZ" dirty="0"/>
          </a:p>
        </p:txBody>
      </p:sp>
      <p:pic>
        <p:nvPicPr>
          <p:cNvPr id="5" name="Obrázek 4" descr="G:\ČLÁNKY\LITERATURA\LIT2014\MONO14\Obrázky_mon\CH_inline_brusle2.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179512" y="692696"/>
            <a:ext cx="8856984" cy="5040560"/>
          </a:xfrm>
          <a:prstGeom prst="rect">
            <a:avLst/>
          </a:prstGeom>
          <a:noFill/>
          <a:ln>
            <a:noFill/>
          </a:ln>
        </p:spPr>
      </p:pic>
    </p:spTree>
    <p:extLst>
      <p:ext uri="{BB962C8B-B14F-4D97-AF65-F5344CB8AC3E}">
        <p14:creationId xmlns:p14="http://schemas.microsoft.com/office/powerpoint/2010/main" val="85503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r>
              <a:rPr lang="cs-CZ" sz="2400" dirty="0"/>
              <a:t>Přirozená lidská lokomoce</a:t>
            </a:r>
          </a:p>
        </p:txBody>
      </p:sp>
      <p:sp>
        <p:nvSpPr>
          <p:cNvPr id="3" name="Zástupný symbol pro obsah 2"/>
          <p:cNvSpPr>
            <a:spLocks noGrp="1"/>
          </p:cNvSpPr>
          <p:nvPr>
            <p:ph idx="1"/>
          </p:nvPr>
        </p:nvSpPr>
        <p:spPr>
          <a:xfrm>
            <a:off x="457200" y="5301208"/>
            <a:ext cx="8229600" cy="824955"/>
          </a:xfrm>
        </p:spPr>
        <p:txBody>
          <a:bodyPr>
            <a:normAutofit fontScale="85000" lnSpcReduction="10000"/>
          </a:bodyPr>
          <a:lstStyle/>
          <a:p>
            <a:pPr lvl="0"/>
            <a:r>
              <a:rPr lang="cs-CZ" sz="2400" i="1" dirty="0">
                <a:effectLst>
                  <a:glow>
                    <a:srgbClr val="000000"/>
                  </a:glow>
                  <a:outerShdw sx="0" sy="0">
                    <a:srgbClr val="000000"/>
                  </a:outerShdw>
                  <a:reflection stA="0" endPos="0" fadeDir="0" sx="0" sy="0"/>
                </a:effectLst>
              </a:rPr>
              <a:t>Sledované svaly s </a:t>
            </a:r>
            <a:r>
              <a:rPr lang="cs-CZ" sz="2400" i="1" dirty="0" err="1">
                <a:effectLst>
                  <a:glow>
                    <a:srgbClr val="000000"/>
                  </a:glow>
                  <a:outerShdw sx="0" sy="0">
                    <a:srgbClr val="000000"/>
                  </a:outerShdw>
                  <a:reflection stA="0" endPos="0" fadeDir="0" sx="0" sy="0"/>
                </a:effectLst>
              </a:rPr>
              <a:t>timingem</a:t>
            </a:r>
            <a:r>
              <a:rPr lang="cs-CZ" sz="2400" i="1" dirty="0">
                <a:effectLst>
                  <a:glow>
                    <a:srgbClr val="000000"/>
                  </a:glow>
                  <a:outerShdw sx="0" sy="0">
                    <a:srgbClr val="000000"/>
                  </a:outerShdw>
                  <a:reflection stA="0" endPos="0" fadeDir="0" sx="0" sy="0"/>
                </a:effectLst>
              </a:rPr>
              <a:t> v rámci průměrného krokového cyklu v intervalu +50% až +50% na normalizované časové ose (Hospůdka, 2010)</a:t>
            </a:r>
          </a:p>
          <a:p>
            <a:endParaRPr lang="cs-CZ" dirty="0"/>
          </a:p>
        </p:txBody>
      </p:sp>
      <p:pic>
        <p:nvPicPr>
          <p:cNvPr id="4" name="Obrázek 3" descr="G:\ČLÁNKY\LITERATURA\LIT2014\MONO14\Obrázky_mon\CH_inline_brusle4.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1611126" y="1052736"/>
            <a:ext cx="6192688" cy="3672408"/>
          </a:xfrm>
          <a:prstGeom prst="rect">
            <a:avLst/>
          </a:prstGeom>
          <a:noFill/>
          <a:ln>
            <a:noFill/>
          </a:ln>
        </p:spPr>
      </p:pic>
    </p:spTree>
    <p:extLst>
      <p:ext uri="{BB962C8B-B14F-4D97-AF65-F5344CB8AC3E}">
        <p14:creationId xmlns:p14="http://schemas.microsoft.com/office/powerpoint/2010/main" val="685924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539750" y="404813"/>
            <a:ext cx="82296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200" dirty="0"/>
              <a:t>Srovnání kineziologického obsahu pohybu při záběru vpřed na rychlostním kajaku a pádlovacím trenažéru </a:t>
            </a:r>
          </a:p>
          <a:p>
            <a:r>
              <a:rPr lang="cs-CZ" altLang="cs-CZ" sz="3200" dirty="0"/>
              <a:t>Alena Dufková/Charvátová</a:t>
            </a:r>
          </a:p>
          <a:p>
            <a:endParaRPr lang="cs-CZ" altLang="cs-CZ" sz="3200" dirty="0"/>
          </a:p>
        </p:txBody>
      </p:sp>
      <p:pic>
        <p:nvPicPr>
          <p:cNvPr id="7" name="Picture 5" descr="k4-sevill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87624" y="1355624"/>
            <a:ext cx="6768554" cy="525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877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8"/>
          <p:cNvSpPr txBox="1">
            <a:spLocks noChangeArrowheads="1"/>
          </p:cNvSpPr>
          <p:nvPr/>
        </p:nvSpPr>
        <p:spPr>
          <a:xfrm>
            <a:off x="5867400" y="274638"/>
            <a:ext cx="2736850" cy="27225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2400"/>
              <a:t>Synchronizace videozáznamu s EMG záznamem</a:t>
            </a:r>
          </a:p>
        </p:txBody>
      </p:sp>
      <p:pic>
        <p:nvPicPr>
          <p:cNvPr id="9" name="Picture 11" descr="hasvE14tren8"/>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a:xfrm>
            <a:off x="0" y="0"/>
            <a:ext cx="5651500" cy="3357563"/>
          </a:xfrm>
          <a:prstGeom prst="rect">
            <a:avLst/>
          </a:prstGeom>
          <a:noFill/>
        </p:spPr>
      </p:pic>
      <p:pic>
        <p:nvPicPr>
          <p:cNvPr id="10" name="Picture 12" descr="hasvE15voda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3635375" y="3416300"/>
            <a:ext cx="5508625" cy="3441700"/>
          </a:xfrm>
          <a:prstGeom prst="rect">
            <a:avLst/>
          </a:prstGeom>
          <a:noFill/>
        </p:spPr>
      </p:pic>
      <p:sp>
        <p:nvSpPr>
          <p:cNvPr id="5" name="Šipka doprava 4"/>
          <p:cNvSpPr/>
          <p:nvPr/>
        </p:nvSpPr>
        <p:spPr>
          <a:xfrm rot="10800000">
            <a:off x="5679404" y="2051793"/>
            <a:ext cx="467454" cy="216024"/>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Šipka doprava 5"/>
          <p:cNvSpPr/>
          <p:nvPr/>
        </p:nvSpPr>
        <p:spPr>
          <a:xfrm>
            <a:off x="3131840" y="5445224"/>
            <a:ext cx="467454" cy="216024"/>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 name="Šipka doprava 6"/>
          <p:cNvSpPr/>
          <p:nvPr/>
        </p:nvSpPr>
        <p:spPr>
          <a:xfrm rot="10800000">
            <a:off x="5679404" y="1570769"/>
            <a:ext cx="467454" cy="21602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Šipka doprava 11"/>
          <p:cNvSpPr/>
          <p:nvPr/>
        </p:nvSpPr>
        <p:spPr>
          <a:xfrm>
            <a:off x="3131840" y="4932053"/>
            <a:ext cx="467454" cy="21602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Šipka doprava 12"/>
          <p:cNvSpPr/>
          <p:nvPr/>
        </p:nvSpPr>
        <p:spPr>
          <a:xfrm rot="10800000">
            <a:off x="5679404" y="2420888"/>
            <a:ext cx="467454" cy="216024"/>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Šipka doprava 13"/>
          <p:cNvSpPr/>
          <p:nvPr/>
        </p:nvSpPr>
        <p:spPr>
          <a:xfrm>
            <a:off x="3117180" y="5877272"/>
            <a:ext cx="467454" cy="216024"/>
          </a:xfrm>
          <a:prstGeom prs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037577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95288" y="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600"/>
              <a:t>Výsledky a diskuze</a:t>
            </a:r>
          </a:p>
        </p:txBody>
      </p:sp>
      <p:sp>
        <p:nvSpPr>
          <p:cNvPr id="3" name="Rectangle 3"/>
          <p:cNvSpPr txBox="1">
            <a:spLocks noChangeArrowheads="1"/>
          </p:cNvSpPr>
          <p:nvPr/>
        </p:nvSpPr>
        <p:spPr>
          <a:xfrm>
            <a:off x="1619250" y="836613"/>
            <a:ext cx="6048375" cy="452596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cs-CZ" altLang="cs-CZ" sz="2000"/>
              <a:t>Porovnání EMG křivek záběru kajak/ trenažér</a:t>
            </a:r>
          </a:p>
          <a:p>
            <a:pPr>
              <a:buFontTx/>
              <a:buNone/>
            </a:pPr>
            <a:endParaRPr lang="cs-CZ" altLang="cs-CZ" sz="2800"/>
          </a:p>
          <a:p>
            <a:pPr>
              <a:buFontTx/>
              <a:buNone/>
            </a:pPr>
            <a:endParaRPr lang="cs-CZ" altLang="cs-CZ" sz="2800"/>
          </a:p>
        </p:txBody>
      </p:sp>
      <p:graphicFrame>
        <p:nvGraphicFramePr>
          <p:cNvPr id="4" name="Group 230"/>
          <p:cNvGraphicFramePr>
            <a:graphicFrameLocks/>
          </p:cNvGraphicFramePr>
          <p:nvPr>
            <p:extLst>
              <p:ext uri="{D42A27DB-BD31-4B8C-83A1-F6EECF244321}">
                <p14:modId xmlns:p14="http://schemas.microsoft.com/office/powerpoint/2010/main" val="765880144"/>
              </p:ext>
            </p:extLst>
          </p:nvPr>
        </p:nvGraphicFramePr>
        <p:xfrm>
          <a:off x="179388" y="1458913"/>
          <a:ext cx="8713787" cy="5426080"/>
        </p:xfrm>
        <a:graphic>
          <a:graphicData uri="http://schemas.openxmlformats.org/drawingml/2006/table">
            <a:tbl>
              <a:tblPr/>
              <a:tblGrid>
                <a:gridCol w="2524125">
                  <a:extLst>
                    <a:ext uri="{9D8B030D-6E8A-4147-A177-3AD203B41FA5}">
                      <a16:colId xmlns:a16="http://schemas.microsoft.com/office/drawing/2014/main" val="20000"/>
                    </a:ext>
                  </a:extLst>
                </a:gridCol>
                <a:gridCol w="2997200">
                  <a:extLst>
                    <a:ext uri="{9D8B030D-6E8A-4147-A177-3AD203B41FA5}">
                      <a16:colId xmlns:a16="http://schemas.microsoft.com/office/drawing/2014/main" val="20001"/>
                    </a:ext>
                  </a:extLst>
                </a:gridCol>
                <a:gridCol w="3192462">
                  <a:extLst>
                    <a:ext uri="{9D8B030D-6E8A-4147-A177-3AD203B41FA5}">
                      <a16:colId xmlns:a16="http://schemas.microsoft.com/office/drawing/2014/main" val="20002"/>
                    </a:ext>
                  </a:extLst>
                </a:gridCol>
              </a:tblGrid>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Kajak</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Trenažér</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M. biceps brachii</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dvouvrcholová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jednovrcholová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dynamická práce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stabilizační funkce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M. triceps brachii</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dvouvrcholová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dvouvrcholová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3"/>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bez významných rozdílů</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M. latissimus dorsi</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dynamická práce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dynamická práce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5"/>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bez významných rozdílů</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M. quadriceps femoris</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dynamická práce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dynamická práce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7"/>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bez významných rozdílů</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M. serratus anterior</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dvouvrcholová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jednovrcholová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9"/>
                  </a:ext>
                </a:extLst>
              </a:tr>
              <a:tr h="518221">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dynamická práce a stabilizace lopatky</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dynamická práce a stabilizace lopatky</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M. pectoralis major</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jednovrcholová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jednovrcholová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1"/>
                  </a:ext>
                </a:extLst>
              </a:tr>
              <a:tr h="518221">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strmý nástup, dlouhá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plochý vrchol křivky, kratší doba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518221">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M. obliqqus abdominis externus</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jednovrcholová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jednovrcholová aktivace</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13"/>
                  </a:ext>
                </a:extLst>
              </a:tr>
              <a:tr h="518221">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chemeClr val="tx1"/>
                          </a:solidFill>
                          <a:effectLst/>
                          <a:latin typeface="Arial" charset="0"/>
                          <a:cs typeface="Arial" charset="0"/>
                        </a:rPr>
                        <a:t> </a:t>
                      </a:r>
                      <a:endParaRPr kumimoji="0" lang="cs-CZ" sz="1400" b="0" i="0" u="none" strike="noStrike" cap="none" normalizeH="0" baseline="0" dirty="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rgbClr val="FF0000"/>
                          </a:solidFill>
                          <a:effectLst/>
                          <a:latin typeface="Arial" charset="0"/>
                          <a:cs typeface="Arial" charset="0"/>
                        </a:rPr>
                        <a:t>fázická a významná stabilizační funkce</a:t>
                      </a:r>
                      <a:endParaRPr kumimoji="0" lang="cs-CZ" sz="1400" b="0" i="0" u="none" strike="noStrike" cap="none" normalizeH="0" baseline="0" dirty="0">
                        <a:ln>
                          <a:noFill/>
                        </a:ln>
                        <a:solidFill>
                          <a:srgbClr val="FF0000"/>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a:ln>
                            <a:noFill/>
                          </a:ln>
                          <a:solidFill>
                            <a:srgbClr val="FF0000"/>
                          </a:solidFill>
                          <a:effectLst/>
                          <a:latin typeface="Arial" charset="0"/>
                          <a:cs typeface="Arial" charset="0"/>
                        </a:rPr>
                        <a:t>fázická funkce</a:t>
                      </a:r>
                      <a:endParaRPr kumimoji="0" lang="cs-CZ" sz="1400" b="0" i="0" u="none" strike="noStrike" cap="none" normalizeH="0" baseline="0" dirty="0">
                        <a:ln>
                          <a:noFill/>
                        </a:ln>
                        <a:solidFill>
                          <a:srgbClr val="FF0000"/>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38795478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200"/>
              <a:t>Porovnání maximálních korelací EMG záznamů</a:t>
            </a:r>
          </a:p>
        </p:txBody>
      </p:sp>
      <p:sp>
        <p:nvSpPr>
          <p:cNvPr id="3" name="Rectangle 4"/>
          <p:cNvSpPr txBox="1">
            <a:spLocks noChangeArrowheads="1"/>
          </p:cNvSpPr>
          <p:nvPr/>
        </p:nvSpPr>
        <p:spPr>
          <a:xfrm>
            <a:off x="457200" y="1600200"/>
            <a:ext cx="4038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cs-CZ" altLang="cs-CZ" sz="2400" dirty="0"/>
              <a:t>Kajak: </a:t>
            </a:r>
          </a:p>
          <a:p>
            <a:pPr>
              <a:buFontTx/>
              <a:buNone/>
            </a:pPr>
            <a:endParaRPr lang="cs-CZ" altLang="cs-CZ" sz="2400" dirty="0"/>
          </a:p>
          <a:p>
            <a:pPr>
              <a:buFontTx/>
              <a:buChar char="-"/>
            </a:pPr>
            <a:r>
              <a:rPr lang="cs-CZ" altLang="cs-CZ" sz="2400" dirty="0"/>
              <a:t>Korelace nižší hodnoty (0,7 – 0,9)</a:t>
            </a:r>
          </a:p>
          <a:p>
            <a:pPr>
              <a:buFontTx/>
              <a:buChar char="-"/>
            </a:pPr>
            <a:r>
              <a:rPr lang="cs-CZ" altLang="cs-CZ" sz="2400" dirty="0"/>
              <a:t>Nejnižší u m. triceps </a:t>
            </a:r>
            <a:r>
              <a:rPr lang="cs-CZ" altLang="cs-CZ" sz="2400" dirty="0" err="1"/>
              <a:t>brachii</a:t>
            </a:r>
            <a:r>
              <a:rPr lang="cs-CZ" altLang="cs-CZ" sz="2400" dirty="0"/>
              <a:t> (jiný tvar křivky)</a:t>
            </a:r>
          </a:p>
          <a:p>
            <a:pPr>
              <a:buFontTx/>
              <a:buChar char="-"/>
            </a:pPr>
            <a:r>
              <a:rPr lang="cs-CZ" altLang="cs-CZ" sz="2400" dirty="0"/>
              <a:t>Může být způsobeno nestabilitou lodi – je třeba dynamická sv. složka a současně stabilizační</a:t>
            </a:r>
          </a:p>
        </p:txBody>
      </p:sp>
      <p:sp>
        <p:nvSpPr>
          <p:cNvPr id="4" name="Rectangle 5"/>
          <p:cNvSpPr txBox="1">
            <a:spLocks noChangeArrowheads="1"/>
          </p:cNvSpPr>
          <p:nvPr/>
        </p:nvSpPr>
        <p:spPr>
          <a:xfrm>
            <a:off x="4648200" y="1600200"/>
            <a:ext cx="4038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cs-CZ" altLang="cs-CZ" sz="2400" dirty="0"/>
              <a:t>Trenažér :</a:t>
            </a:r>
          </a:p>
          <a:p>
            <a:pPr>
              <a:buFontTx/>
              <a:buNone/>
            </a:pPr>
            <a:endParaRPr lang="cs-CZ" altLang="cs-CZ" sz="2400" dirty="0"/>
          </a:p>
          <a:p>
            <a:pPr>
              <a:buFontTx/>
              <a:buChar char="-"/>
            </a:pPr>
            <a:r>
              <a:rPr lang="cs-CZ" altLang="cs-CZ" sz="2400" dirty="0"/>
              <a:t>Vysoké korelace         (</a:t>
            </a:r>
            <a:r>
              <a:rPr lang="cs-CZ" altLang="cs-CZ" sz="2400" dirty="0" err="1"/>
              <a:t>nejč</a:t>
            </a:r>
            <a:r>
              <a:rPr lang="cs-CZ" altLang="cs-CZ" sz="2400" dirty="0"/>
              <a:t>. 0,7 – 1)</a:t>
            </a:r>
          </a:p>
          <a:p>
            <a:pPr>
              <a:buFontTx/>
              <a:buChar char="-"/>
            </a:pPr>
            <a:r>
              <a:rPr lang="cs-CZ" altLang="cs-CZ" sz="2400" dirty="0"/>
              <a:t>Práce všech měřených svalů v podobném režimu</a:t>
            </a:r>
          </a:p>
          <a:p>
            <a:pPr>
              <a:buFontTx/>
              <a:buChar char="-"/>
            </a:pPr>
            <a:r>
              <a:rPr lang="cs-CZ" altLang="cs-CZ" sz="2400" dirty="0"/>
              <a:t>Nejnižší hodnoty také u m. triceps </a:t>
            </a:r>
            <a:r>
              <a:rPr lang="cs-CZ" altLang="cs-CZ" sz="2400" dirty="0" err="1"/>
              <a:t>brachii</a:t>
            </a:r>
            <a:r>
              <a:rPr lang="cs-CZ" altLang="cs-CZ" sz="2400" dirty="0"/>
              <a:t> (jiný tvar křivky nebo pracovní režim svalu)</a:t>
            </a:r>
          </a:p>
          <a:p>
            <a:pPr>
              <a:buFontTx/>
              <a:buNone/>
            </a:pPr>
            <a:endParaRPr lang="cs-CZ" altLang="cs-CZ" sz="2400" dirty="0"/>
          </a:p>
        </p:txBody>
      </p:sp>
    </p:spTree>
    <p:extLst>
      <p:ext uri="{BB962C8B-B14F-4D97-AF65-F5344CB8AC3E}">
        <p14:creationId xmlns:p14="http://schemas.microsoft.com/office/powerpoint/2010/main" val="1965528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600"/>
              <a:t>Porovnání timingu svalů kajak/ trenažer</a:t>
            </a:r>
          </a:p>
        </p:txBody>
      </p:sp>
      <p:pic>
        <p:nvPicPr>
          <p:cNvPr id="3" name="Picture 7" descr="timing"/>
          <p:cNvPicPr>
            <a:picLocks noChangeAspect="1" noChangeArrowheads="1"/>
          </p:cNvPicPr>
          <p:nvPr/>
        </p:nvPicPr>
        <p:blipFill>
          <a:blip r:embed="rId2" cstate="screen">
            <a:extLst>
              <a:ext uri="{28A0092B-C50C-407E-A947-70E740481C1C}">
                <a14:useLocalDpi xmlns:a14="http://schemas.microsoft.com/office/drawing/2010/main"/>
              </a:ext>
            </a:extLst>
          </a:blip>
          <a:srcRect r="63145" b="80069"/>
          <a:stretch>
            <a:fillRect/>
          </a:stretch>
        </p:blipFill>
        <p:spPr>
          <a:xfrm>
            <a:off x="395288" y="1484313"/>
            <a:ext cx="8064500" cy="2808287"/>
          </a:xfrm>
          <a:prstGeom prst="rect">
            <a:avLst/>
          </a:prstGeom>
          <a:noFill/>
        </p:spPr>
      </p:pic>
      <p:pic>
        <p:nvPicPr>
          <p:cNvPr id="4" name="Picture 8" descr="Bez názvu"/>
          <p:cNvPicPr>
            <a:picLocks noChangeAspect="1" noChangeArrowheads="1"/>
          </p:cNvPicPr>
          <p:nvPr/>
        </p:nvPicPr>
        <p:blipFill>
          <a:blip r:embed="rId3" cstate="screen">
            <a:extLst>
              <a:ext uri="{28A0092B-C50C-407E-A947-70E740481C1C}">
                <a14:useLocalDpi xmlns:a14="http://schemas.microsoft.com/office/drawing/2010/main"/>
              </a:ext>
            </a:extLst>
          </a:blip>
          <a:srcRect r="79114" b="79921"/>
          <a:stretch>
            <a:fillRect/>
          </a:stretch>
        </p:blipFill>
        <p:spPr>
          <a:xfrm>
            <a:off x="2484438" y="4508500"/>
            <a:ext cx="3379787" cy="2141538"/>
          </a:xfrm>
          <a:prstGeom prst="rect">
            <a:avLst/>
          </a:prstGeom>
          <a:noFill/>
        </p:spPr>
      </p:pic>
    </p:spTree>
    <p:extLst>
      <p:ext uri="{BB962C8B-B14F-4D97-AF65-F5344CB8AC3E}">
        <p14:creationId xmlns:p14="http://schemas.microsoft.com/office/powerpoint/2010/main" val="3743693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Nadpis 1"/>
          <p:cNvSpPr>
            <a:spLocks noGrp="1"/>
          </p:cNvSpPr>
          <p:nvPr>
            <p:ph type="title"/>
          </p:nvPr>
        </p:nvSpPr>
        <p:spPr/>
        <p:txBody>
          <a:bodyPr/>
          <a:lstStyle/>
          <a:p>
            <a:r>
              <a:rPr lang="cs-CZ" altLang="cs-CZ"/>
              <a:t>Závěr 1</a:t>
            </a:r>
          </a:p>
        </p:txBody>
      </p:sp>
      <p:sp>
        <p:nvSpPr>
          <p:cNvPr id="21507" name="Zástupný symbol pro obsah 2"/>
          <p:cNvSpPr>
            <a:spLocks noGrp="1"/>
          </p:cNvSpPr>
          <p:nvPr>
            <p:ph idx="1"/>
          </p:nvPr>
        </p:nvSpPr>
        <p:spPr/>
        <p:txBody>
          <a:bodyPr/>
          <a:lstStyle/>
          <a:p>
            <a:r>
              <a:rPr lang="cs-CZ" altLang="cs-CZ"/>
              <a:t>Naprostá intraindividuální shoda v timingu měřených svalů na kajaku a trenažéru se neukázala ani u jednoho probanda. Rozdíly v timingu svalů byly u každého jedince různé, nelze proto učinit zásadní zobecnění. Pouze vyvodit určité tendence.</a:t>
            </a:r>
          </a:p>
          <a:p>
            <a:endParaRPr lang="cs-CZ" altLang="cs-CZ"/>
          </a:p>
        </p:txBody>
      </p:sp>
    </p:spTree>
    <p:extLst>
      <p:ext uri="{BB962C8B-B14F-4D97-AF65-F5344CB8AC3E}">
        <p14:creationId xmlns:p14="http://schemas.microsoft.com/office/powerpoint/2010/main" val="3755815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cs-CZ" altLang="cs-CZ"/>
              <a:t>Závěr 2</a:t>
            </a:r>
          </a:p>
        </p:txBody>
      </p:sp>
      <p:sp>
        <p:nvSpPr>
          <p:cNvPr id="21507" name="Rectangle 3"/>
          <p:cNvSpPr>
            <a:spLocks noGrp="1" noChangeArrowheads="1"/>
          </p:cNvSpPr>
          <p:nvPr>
            <p:ph type="body" idx="1"/>
          </p:nvPr>
        </p:nvSpPr>
        <p:spPr>
          <a:xfrm>
            <a:off x="457200" y="1600200"/>
            <a:ext cx="8229600" cy="4708525"/>
          </a:xfrm>
        </p:spPr>
        <p:txBody>
          <a:bodyPr/>
          <a:lstStyle/>
          <a:p>
            <a:pPr eaLnBrk="1" hangingPunct="1">
              <a:lnSpc>
                <a:spcPct val="80000"/>
              </a:lnSpc>
              <a:defRPr/>
            </a:pPr>
            <a:r>
              <a:rPr lang="cs-CZ" sz="2400" dirty="0"/>
              <a:t>Záběr na kajaku a trenažéru se liší velikostí zapojení svalů paží. </a:t>
            </a:r>
          </a:p>
          <a:p>
            <a:pPr eaLnBrk="1" hangingPunct="1">
              <a:lnSpc>
                <a:spcPct val="80000"/>
              </a:lnSpc>
              <a:buFontTx/>
              <a:buNone/>
              <a:defRPr/>
            </a:pPr>
            <a:endParaRPr lang="cs-CZ" sz="2400" dirty="0"/>
          </a:p>
          <a:p>
            <a:pPr eaLnBrk="1" hangingPunct="1">
              <a:lnSpc>
                <a:spcPct val="80000"/>
              </a:lnSpc>
              <a:defRPr/>
            </a:pPr>
            <a:r>
              <a:rPr lang="cs-CZ" sz="2400" dirty="0"/>
              <a:t>Byla zde zjištěna signifikantně vyšší aktivizace zejména m. triceps brachii. Je to dáno zřejmě rozdílnou dynamikou záběru. Na trenažéru je extenze předloktí při pohybu paže vpřed sice ulehčena tahem navíjecího lana upevněného na „pádlo“, ale impuls síly při zasazení pádla, tzn. v začátku záběru, je větší a více soustředěn do jednoho momentu. </a:t>
            </a:r>
          </a:p>
          <a:p>
            <a:pPr eaLnBrk="1" hangingPunct="1">
              <a:lnSpc>
                <a:spcPct val="80000"/>
              </a:lnSpc>
              <a:defRPr/>
            </a:pPr>
            <a:endParaRPr lang="cs-CZ" sz="2400" dirty="0"/>
          </a:p>
          <a:p>
            <a:pPr eaLnBrk="1" hangingPunct="1">
              <a:lnSpc>
                <a:spcPct val="80000"/>
              </a:lnSpc>
              <a:buFontTx/>
              <a:buNone/>
              <a:defRPr/>
            </a:pPr>
            <a:r>
              <a:rPr lang="cs-CZ" sz="2400" cap="all" dirty="0"/>
              <a:t>    Tato časově koordinační odlišnost by vedla k „utržení vody“ čili neefektivnímu záběru se vznikem turbulencí na kajaku .</a:t>
            </a:r>
          </a:p>
          <a:p>
            <a:pPr eaLnBrk="1" hangingPunct="1">
              <a:lnSpc>
                <a:spcPct val="80000"/>
              </a:lnSpc>
              <a:buFontTx/>
              <a:buNone/>
              <a:defRPr/>
            </a:pPr>
            <a:endParaRPr lang="cs-CZ" sz="2400" dirty="0"/>
          </a:p>
        </p:txBody>
      </p:sp>
    </p:spTree>
    <p:extLst>
      <p:ext uri="{BB962C8B-B14F-4D97-AF65-F5344CB8AC3E}">
        <p14:creationId xmlns:p14="http://schemas.microsoft.com/office/powerpoint/2010/main" val="29427639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115888"/>
            <a:ext cx="8229600" cy="635000"/>
          </a:xfrm>
        </p:spPr>
        <p:txBody>
          <a:bodyPr>
            <a:normAutofit fontScale="90000"/>
          </a:bodyPr>
          <a:lstStyle/>
          <a:p>
            <a:pPr eaLnBrk="1" hangingPunct="1"/>
            <a:r>
              <a:rPr lang="cs-CZ" altLang="cs-CZ"/>
              <a:t>Závěr 3</a:t>
            </a:r>
          </a:p>
        </p:txBody>
      </p:sp>
      <p:sp>
        <p:nvSpPr>
          <p:cNvPr id="23555" name="Rectangle 3"/>
          <p:cNvSpPr>
            <a:spLocks noGrp="1" noChangeArrowheads="1"/>
          </p:cNvSpPr>
          <p:nvPr>
            <p:ph type="body" idx="1"/>
          </p:nvPr>
        </p:nvSpPr>
        <p:spPr>
          <a:xfrm>
            <a:off x="323850" y="1125538"/>
            <a:ext cx="8569325" cy="4856162"/>
          </a:xfrm>
        </p:spPr>
        <p:txBody>
          <a:bodyPr>
            <a:normAutofit lnSpcReduction="10000"/>
          </a:bodyPr>
          <a:lstStyle/>
          <a:p>
            <a:pPr eaLnBrk="1" hangingPunct="1">
              <a:lnSpc>
                <a:spcPct val="80000"/>
              </a:lnSpc>
            </a:pPr>
            <a:r>
              <a:rPr lang="cs-CZ" altLang="cs-CZ" sz="2800" dirty="0"/>
              <a:t>Výsledky ukazují na sníženou synchronizaci aktivace m. </a:t>
            </a:r>
            <a:r>
              <a:rPr lang="cs-CZ" altLang="cs-CZ" sz="2800" dirty="0" err="1"/>
              <a:t>obliquus</a:t>
            </a:r>
            <a:r>
              <a:rPr lang="cs-CZ" altLang="cs-CZ" sz="2800" dirty="0"/>
              <a:t> </a:t>
            </a:r>
            <a:r>
              <a:rPr lang="cs-CZ" altLang="cs-CZ" sz="2800" dirty="0" err="1"/>
              <a:t>abdominis</a:t>
            </a:r>
            <a:r>
              <a:rPr lang="cs-CZ" altLang="cs-CZ" sz="2800" dirty="0"/>
              <a:t> </a:t>
            </a:r>
            <a:r>
              <a:rPr lang="cs-CZ" altLang="cs-CZ" sz="2800" dirty="0" err="1"/>
              <a:t>externus</a:t>
            </a:r>
            <a:r>
              <a:rPr lang="cs-CZ" altLang="cs-CZ" sz="2800" dirty="0"/>
              <a:t> se svaly záběrové horní končetiny u jízdy na kajaku. Aktivace břišního svalu byla u měřených jedinců na kajaku velmi rozporuplná. Domníváme se, že je to způsobeno potřebou vyrovnávat nestabilitu lodi v průběhu jízdy. </a:t>
            </a:r>
          </a:p>
          <a:p>
            <a:pPr eaLnBrk="1" hangingPunct="1">
              <a:lnSpc>
                <a:spcPct val="80000"/>
              </a:lnSpc>
              <a:buFontTx/>
              <a:buNone/>
            </a:pPr>
            <a:r>
              <a:rPr lang="cs-CZ" altLang="cs-CZ" sz="2800" dirty="0"/>
              <a:t>    </a:t>
            </a:r>
          </a:p>
          <a:p>
            <a:pPr eaLnBrk="1" hangingPunct="1">
              <a:lnSpc>
                <a:spcPct val="80000"/>
              </a:lnSpc>
              <a:buFontTx/>
              <a:buNone/>
            </a:pPr>
            <a:r>
              <a:rPr lang="cs-CZ" altLang="cs-CZ" sz="2800" dirty="0"/>
              <a:t>    </a:t>
            </a:r>
            <a:r>
              <a:rPr lang="cs-CZ" altLang="cs-CZ" sz="2800" dirty="0">
                <a:solidFill>
                  <a:srgbClr val="FF0000"/>
                </a:solidFill>
              </a:rPr>
              <a:t>PÁDLOVÁNÍ NA TRENAŽERU TAK VYKAZUJE NA PŘEDNÍ STRANĚ TRUPU POHYBOVÝ STEREOTYP V CHARAKTERISTIKÁCH ODLIŠNÝCH  OD CÍLOVÉHO POHYBU</a:t>
            </a:r>
          </a:p>
          <a:p>
            <a:pPr eaLnBrk="1" hangingPunct="1">
              <a:lnSpc>
                <a:spcPct val="80000"/>
              </a:lnSpc>
            </a:pPr>
            <a:endParaRPr lang="cs-CZ" altLang="cs-CZ" sz="2800" dirty="0"/>
          </a:p>
          <a:p>
            <a:pPr eaLnBrk="1" hangingPunct="1">
              <a:lnSpc>
                <a:spcPct val="80000"/>
              </a:lnSpc>
              <a:buFontTx/>
              <a:buNone/>
            </a:pPr>
            <a:r>
              <a:rPr lang="cs-CZ" altLang="cs-CZ" sz="2800" dirty="0"/>
              <a:t> </a:t>
            </a:r>
          </a:p>
        </p:txBody>
      </p:sp>
    </p:spTree>
    <p:extLst>
      <p:ext uri="{BB962C8B-B14F-4D97-AF65-F5344CB8AC3E}">
        <p14:creationId xmlns:p14="http://schemas.microsoft.com/office/powerpoint/2010/main" val="41170650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Nadpis 1"/>
          <p:cNvSpPr>
            <a:spLocks noGrp="1"/>
          </p:cNvSpPr>
          <p:nvPr>
            <p:ph type="title"/>
          </p:nvPr>
        </p:nvSpPr>
        <p:spPr/>
        <p:txBody>
          <a:bodyPr/>
          <a:lstStyle/>
          <a:p>
            <a:r>
              <a:rPr lang="cs-CZ" altLang="cs-CZ"/>
              <a:t>Závěr 4</a:t>
            </a:r>
          </a:p>
        </p:txBody>
      </p:sp>
      <p:sp>
        <p:nvSpPr>
          <p:cNvPr id="24579" name="Zástupný symbol pro obsah 2"/>
          <p:cNvSpPr>
            <a:spLocks noGrp="1"/>
          </p:cNvSpPr>
          <p:nvPr>
            <p:ph idx="1"/>
          </p:nvPr>
        </p:nvSpPr>
        <p:spPr/>
        <p:txBody>
          <a:bodyPr/>
          <a:lstStyle/>
          <a:p>
            <a:r>
              <a:rPr lang="cs-CZ" altLang="cs-CZ" sz="2400" dirty="0"/>
              <a:t>Nehybné upevnění trenažéru neumožňuje zřejmě dostatečnou rotaci trupu jako na kajaku. Kajakář je tedy nucen více zapojovat svaly paží </a:t>
            </a:r>
          </a:p>
          <a:p>
            <a:pPr>
              <a:buFontTx/>
              <a:buNone/>
            </a:pPr>
            <a:r>
              <a:rPr lang="cs-CZ" altLang="cs-CZ" sz="2400" dirty="0"/>
              <a:t>    </a:t>
            </a:r>
          </a:p>
          <a:p>
            <a:pPr>
              <a:buFontTx/>
              <a:buNone/>
            </a:pPr>
            <a:r>
              <a:rPr lang="cs-CZ" altLang="cs-CZ" sz="2400" dirty="0"/>
              <a:t>    </a:t>
            </a:r>
            <a:r>
              <a:rPr lang="cs-CZ" altLang="cs-CZ" sz="2400" dirty="0">
                <a:solidFill>
                  <a:srgbClr val="FF0000"/>
                </a:solidFill>
              </a:rPr>
              <a:t>NEJSOU TAK DOSTATEČNĚ VYUŽÍVÁNY SVALY TRUPU, KTERÉ JSOU SILNĚJŠÍ NEŽ SVALY PAŽNÍ. VÝKON NA KAJAKU BY SE TAK PŘI FIXACI TOHOTO POHYB. STEREOTYPU SNÍŽIL.</a:t>
            </a:r>
          </a:p>
          <a:p>
            <a:endParaRPr lang="cs-CZ" altLang="cs-CZ" dirty="0"/>
          </a:p>
        </p:txBody>
      </p:sp>
    </p:spTree>
    <p:extLst>
      <p:ext uri="{BB962C8B-B14F-4D97-AF65-F5344CB8AC3E}">
        <p14:creationId xmlns:p14="http://schemas.microsoft.com/office/powerpoint/2010/main" val="2748242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88913"/>
            <a:ext cx="8229600" cy="792162"/>
          </a:xfrm>
        </p:spPr>
        <p:txBody>
          <a:bodyPr/>
          <a:lstStyle/>
          <a:p>
            <a:pPr eaLnBrk="1" hangingPunct="1"/>
            <a:r>
              <a:rPr lang="cs-CZ" altLang="cs-CZ"/>
              <a:t>Závěr 5</a:t>
            </a:r>
          </a:p>
        </p:txBody>
      </p:sp>
      <p:sp>
        <p:nvSpPr>
          <p:cNvPr id="25603" name="Rectangle 3"/>
          <p:cNvSpPr>
            <a:spLocks noGrp="1" noChangeArrowheads="1"/>
          </p:cNvSpPr>
          <p:nvPr>
            <p:ph type="body" sz="half" idx="1"/>
          </p:nvPr>
        </p:nvSpPr>
        <p:spPr>
          <a:xfrm>
            <a:off x="250825" y="981075"/>
            <a:ext cx="6624638" cy="4679950"/>
          </a:xfrm>
        </p:spPr>
        <p:txBody>
          <a:bodyPr/>
          <a:lstStyle/>
          <a:p>
            <a:pPr eaLnBrk="1" hangingPunct="1">
              <a:lnSpc>
                <a:spcPct val="80000"/>
              </a:lnSpc>
            </a:pPr>
            <a:r>
              <a:rPr lang="cs-CZ" altLang="cs-CZ" sz="2400" dirty="0"/>
              <a:t>M. </a:t>
            </a:r>
            <a:r>
              <a:rPr lang="cs-CZ" altLang="cs-CZ" sz="2400" dirty="0" err="1"/>
              <a:t>serratus</a:t>
            </a:r>
            <a:r>
              <a:rPr lang="cs-CZ" altLang="cs-CZ" sz="2400" dirty="0"/>
              <a:t> </a:t>
            </a:r>
            <a:r>
              <a:rPr lang="cs-CZ" altLang="cs-CZ" sz="2400" dirty="0" err="1"/>
              <a:t>anterior</a:t>
            </a:r>
            <a:r>
              <a:rPr lang="cs-CZ" altLang="cs-CZ" sz="2400" dirty="0"/>
              <a:t> (zásadní sval pro fixaci lopatky při lokomoci) pravé strany je aktivován v průběhu záběru levou rukou, tedy tlačí-li pravá horní končetina vpřed. Na trenažéru je zřejmá pozdější aktivace tohoto svalu. Souvisí to opět s odlehčením tlačné končetiny navíjením lana na trenažér. </a:t>
            </a:r>
          </a:p>
          <a:p>
            <a:pPr eaLnBrk="1" hangingPunct="1">
              <a:lnSpc>
                <a:spcPct val="80000"/>
              </a:lnSpc>
            </a:pPr>
            <a:r>
              <a:rPr lang="cs-CZ" altLang="cs-CZ" sz="2400" dirty="0"/>
              <a:t>Na kajaku je tento sval aktivní ještě při začátku záběru, tedy při zasazení pádla do vody.</a:t>
            </a:r>
          </a:p>
          <a:p>
            <a:pPr eaLnBrk="1" hangingPunct="1">
              <a:lnSpc>
                <a:spcPct val="80000"/>
              </a:lnSpc>
            </a:pPr>
            <a:endParaRPr lang="cs-CZ" altLang="cs-CZ" sz="2400" dirty="0"/>
          </a:p>
          <a:p>
            <a:pPr eaLnBrk="1" hangingPunct="1">
              <a:lnSpc>
                <a:spcPct val="80000"/>
              </a:lnSpc>
              <a:buFontTx/>
              <a:buNone/>
            </a:pPr>
            <a:r>
              <a:rPr lang="cs-CZ" altLang="cs-CZ" sz="2400" dirty="0"/>
              <a:t>    </a:t>
            </a:r>
            <a:r>
              <a:rPr lang="cs-CZ" altLang="cs-CZ" sz="2400" dirty="0">
                <a:solidFill>
                  <a:srgbClr val="FF0000"/>
                </a:solidFill>
              </a:rPr>
              <a:t>PRO KVALITNÍ NÁHRADU TRÉNINKU NA VODĚ BY MUSEL BÝT Z TOHOTO POHLEDU TRENAŽÉR ZAJIŠŤOVAT I ODPOR PROTI POHYBU PÁDLA VPŘED VE FÁZI PŘENOSU</a:t>
            </a:r>
          </a:p>
          <a:p>
            <a:pPr eaLnBrk="1" hangingPunct="1">
              <a:lnSpc>
                <a:spcPct val="80000"/>
              </a:lnSpc>
              <a:buFontTx/>
              <a:buNone/>
            </a:pPr>
            <a:endParaRPr lang="cs-CZ" altLang="cs-CZ" sz="2400" dirty="0"/>
          </a:p>
        </p:txBody>
      </p:sp>
      <p:pic>
        <p:nvPicPr>
          <p:cNvPr id="25604" name="Picture 6"/>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a:xfrm>
            <a:off x="6659563" y="3500438"/>
            <a:ext cx="2347912" cy="2584450"/>
          </a:xfrm>
          <a:noFill/>
        </p:spPr>
      </p:pic>
    </p:spTree>
    <p:extLst>
      <p:ext uri="{BB962C8B-B14F-4D97-AF65-F5344CB8AC3E}">
        <p14:creationId xmlns:p14="http://schemas.microsoft.com/office/powerpoint/2010/main" val="1474262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Nadpis 1"/>
          <p:cNvSpPr>
            <a:spLocks noGrp="1"/>
          </p:cNvSpPr>
          <p:nvPr>
            <p:ph type="title"/>
          </p:nvPr>
        </p:nvSpPr>
        <p:spPr>
          <a:xfrm>
            <a:off x="468313" y="188913"/>
            <a:ext cx="8229600" cy="633412"/>
          </a:xfrm>
        </p:spPr>
        <p:txBody>
          <a:bodyPr>
            <a:normAutofit fontScale="90000"/>
          </a:bodyPr>
          <a:lstStyle/>
          <a:p>
            <a:r>
              <a:rPr lang="cs-CZ" altLang="cs-CZ"/>
              <a:t>Závěr 6</a:t>
            </a:r>
          </a:p>
        </p:txBody>
      </p:sp>
      <p:sp>
        <p:nvSpPr>
          <p:cNvPr id="26627" name="Zástupný symbol pro obsah 2"/>
          <p:cNvSpPr>
            <a:spLocks noGrp="1"/>
          </p:cNvSpPr>
          <p:nvPr>
            <p:ph idx="1"/>
          </p:nvPr>
        </p:nvSpPr>
        <p:spPr>
          <a:xfrm>
            <a:off x="457200" y="1268413"/>
            <a:ext cx="8229600" cy="5040312"/>
          </a:xfrm>
        </p:spPr>
        <p:txBody>
          <a:bodyPr/>
          <a:lstStyle/>
          <a:p>
            <a:r>
              <a:rPr lang="cs-CZ" altLang="cs-CZ" sz="2400" dirty="0"/>
              <a:t>Díky větší dynamičnosti záběru na kajaku je u měřených svalů na EMG záznamu vidět větší rozdíl fáze aktivace a relaxace svalu.</a:t>
            </a:r>
          </a:p>
          <a:p>
            <a:endParaRPr lang="cs-CZ" altLang="cs-CZ" sz="2400" dirty="0"/>
          </a:p>
          <a:p>
            <a:pPr>
              <a:buFontTx/>
              <a:buNone/>
            </a:pPr>
            <a:r>
              <a:rPr lang="cs-CZ" altLang="cs-CZ" sz="2400" dirty="0">
                <a:solidFill>
                  <a:srgbClr val="FF0000"/>
                </a:solidFill>
              </a:rPr>
              <a:t>CHARAKTER ZAPOJENÍ SVALŮ NA KAJAKU ODPOVÍDÁ CHARAKTERISTICE PRÁCE VE SMYSLU LOKOMOČNÍHO PŮSOBENÍ SMĚREM K MÍSTU OPORY (</a:t>
            </a:r>
            <a:r>
              <a:rPr lang="cs-CZ" altLang="cs-CZ" sz="2400" b="1" dirty="0">
                <a:solidFill>
                  <a:srgbClr val="FF0000"/>
                </a:solidFill>
              </a:rPr>
              <a:t>PF)</a:t>
            </a:r>
            <a:r>
              <a:rPr lang="cs-CZ" altLang="cs-CZ" sz="2400" dirty="0">
                <a:solidFill>
                  <a:srgbClr val="FF0000"/>
                </a:solidFill>
              </a:rPr>
              <a:t>. NAOPAK </a:t>
            </a:r>
            <a:r>
              <a:rPr lang="cs-CZ" altLang="cs-CZ" sz="2400" cap="all" dirty="0">
                <a:solidFill>
                  <a:srgbClr val="FF0000"/>
                </a:solidFill>
              </a:rPr>
              <a:t>více</a:t>
            </a:r>
            <a:r>
              <a:rPr lang="cs-CZ" altLang="cs-CZ" sz="2400" dirty="0">
                <a:solidFill>
                  <a:srgbClr val="FF0000"/>
                </a:solidFill>
              </a:rPr>
              <a:t> FÁZICKÝ CHARAKTER NA TRENAŽERU BY MOHL VÉST K MYŠLENCE OPAČNÉHO ULOŽENÍ PF (NE DISTÁLNĚ, ALE PROXIMÁLNĚ).</a:t>
            </a:r>
          </a:p>
          <a:p>
            <a:endParaRPr lang="cs-CZ" altLang="cs-CZ" sz="2400" dirty="0"/>
          </a:p>
        </p:txBody>
      </p:sp>
    </p:spTree>
    <p:extLst>
      <p:ext uri="{BB962C8B-B14F-4D97-AF65-F5344CB8AC3E}">
        <p14:creationId xmlns:p14="http://schemas.microsoft.com/office/powerpoint/2010/main" val="2210697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cs-CZ" altLang="cs-CZ"/>
              <a:t>Závěr</a:t>
            </a:r>
          </a:p>
        </p:txBody>
      </p:sp>
      <p:sp>
        <p:nvSpPr>
          <p:cNvPr id="27651" name="Rectangle 3"/>
          <p:cNvSpPr>
            <a:spLocks noGrp="1" noChangeArrowheads="1"/>
          </p:cNvSpPr>
          <p:nvPr>
            <p:ph type="body" idx="1"/>
          </p:nvPr>
        </p:nvSpPr>
        <p:spPr>
          <a:xfrm>
            <a:off x="468313" y="1628775"/>
            <a:ext cx="8229600" cy="3600450"/>
          </a:xfrm>
        </p:spPr>
        <p:txBody>
          <a:bodyPr/>
          <a:lstStyle/>
          <a:p>
            <a:pPr eaLnBrk="1" hangingPunct="1">
              <a:lnSpc>
                <a:spcPct val="90000"/>
              </a:lnSpc>
              <a:buFontTx/>
              <a:buNone/>
            </a:pPr>
            <a:endParaRPr lang="cs-CZ" altLang="cs-CZ" sz="2800" dirty="0"/>
          </a:p>
          <a:p>
            <a:pPr eaLnBrk="1" hangingPunct="1">
              <a:lnSpc>
                <a:spcPct val="90000"/>
              </a:lnSpc>
            </a:pPr>
            <a:r>
              <a:rPr lang="cs-CZ" altLang="cs-CZ" sz="2800" dirty="0">
                <a:solidFill>
                  <a:srgbClr val="FF0000"/>
                </a:solidFill>
              </a:rPr>
              <a:t>Na trenažéru mizí potřeba citu pro vodu. Při dlouhodobém tréninku na trenažéru si může závodník vytvořit špatné technické (koordinační) návyky, které budou mít negativní vliv na efektivitu záběru na vodě.</a:t>
            </a:r>
          </a:p>
        </p:txBody>
      </p:sp>
    </p:spTree>
    <p:extLst>
      <p:ext uri="{BB962C8B-B14F-4D97-AF65-F5344CB8AC3E}">
        <p14:creationId xmlns:p14="http://schemas.microsoft.com/office/powerpoint/2010/main" val="3360833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Nadpis 1"/>
          <p:cNvSpPr>
            <a:spLocks noGrp="1"/>
          </p:cNvSpPr>
          <p:nvPr>
            <p:ph type="title"/>
          </p:nvPr>
        </p:nvSpPr>
        <p:spPr>
          <a:xfrm>
            <a:off x="457200" y="274638"/>
            <a:ext cx="8229600" cy="922337"/>
          </a:xfrm>
        </p:spPr>
        <p:txBody>
          <a:bodyPr/>
          <a:lstStyle/>
          <a:p>
            <a:r>
              <a:rPr lang="cs-CZ" altLang="cs-CZ"/>
              <a:t>DOPORUČENÍ</a:t>
            </a:r>
          </a:p>
        </p:txBody>
      </p:sp>
      <p:sp>
        <p:nvSpPr>
          <p:cNvPr id="28675" name="Zástupný symbol pro obsah 2"/>
          <p:cNvSpPr>
            <a:spLocks noGrp="1"/>
          </p:cNvSpPr>
          <p:nvPr>
            <p:ph idx="1"/>
          </p:nvPr>
        </p:nvSpPr>
        <p:spPr>
          <a:xfrm>
            <a:off x="457200" y="1484313"/>
            <a:ext cx="8229600" cy="4641850"/>
          </a:xfrm>
        </p:spPr>
        <p:txBody>
          <a:bodyPr/>
          <a:lstStyle/>
          <a:p>
            <a:r>
              <a:rPr lang="cs-CZ" altLang="cs-CZ" dirty="0">
                <a:solidFill>
                  <a:srgbClr val="FF0000"/>
                </a:solidFill>
              </a:rPr>
              <a:t>Trénink na pádlovacím trenažeru chápat pouze jako specifický tréninkový prostředek, nikoliv náhradu za trénink cílového pohybu.</a:t>
            </a:r>
          </a:p>
          <a:p>
            <a:endParaRPr lang="cs-CZ" altLang="cs-CZ" dirty="0">
              <a:solidFill>
                <a:srgbClr val="FF0000"/>
              </a:solidFill>
            </a:endParaRPr>
          </a:p>
          <a:p>
            <a:pPr>
              <a:buFontTx/>
              <a:buNone/>
            </a:pPr>
            <a:r>
              <a:rPr lang="cs-CZ" altLang="cs-CZ" dirty="0">
                <a:solidFill>
                  <a:srgbClr val="FF0000"/>
                </a:solidFill>
              </a:rPr>
              <a:t>   Tzn. Po tréninku na trenažéru je nutné „</a:t>
            </a:r>
            <a:r>
              <a:rPr lang="cs-CZ" altLang="cs-CZ" dirty="0" err="1">
                <a:solidFill>
                  <a:srgbClr val="FF0000"/>
                </a:solidFill>
              </a:rPr>
              <a:t>vypádlování</a:t>
            </a:r>
            <a:r>
              <a:rPr lang="cs-CZ" altLang="cs-CZ" dirty="0">
                <a:solidFill>
                  <a:srgbClr val="FF0000"/>
                </a:solidFill>
              </a:rPr>
              <a:t>“ na vodě.</a:t>
            </a:r>
          </a:p>
        </p:txBody>
      </p:sp>
    </p:spTree>
    <p:extLst>
      <p:ext uri="{BB962C8B-B14F-4D97-AF65-F5344CB8AC3E}">
        <p14:creationId xmlns:p14="http://schemas.microsoft.com/office/powerpoint/2010/main" val="32198391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Nadpis 1"/>
          <p:cNvSpPr>
            <a:spLocks noGrp="1"/>
          </p:cNvSpPr>
          <p:nvPr>
            <p:ph type="title"/>
          </p:nvPr>
        </p:nvSpPr>
        <p:spPr>
          <a:xfrm>
            <a:off x="468313" y="115888"/>
            <a:ext cx="8229600" cy="922337"/>
          </a:xfrm>
        </p:spPr>
        <p:txBody>
          <a:bodyPr/>
          <a:lstStyle/>
          <a:p>
            <a:r>
              <a:rPr lang="cs-CZ" altLang="cs-CZ"/>
              <a:t>Omezení platnosti</a:t>
            </a:r>
          </a:p>
        </p:txBody>
      </p:sp>
      <p:sp>
        <p:nvSpPr>
          <p:cNvPr id="29699" name="Zástupný symbol pro obsah 2"/>
          <p:cNvSpPr>
            <a:spLocks noGrp="1"/>
          </p:cNvSpPr>
          <p:nvPr>
            <p:ph idx="1"/>
          </p:nvPr>
        </p:nvSpPr>
        <p:spPr>
          <a:xfrm>
            <a:off x="539750" y="1268413"/>
            <a:ext cx="8229600" cy="5184775"/>
          </a:xfrm>
        </p:spPr>
        <p:txBody>
          <a:bodyPr/>
          <a:lstStyle/>
          <a:p>
            <a:r>
              <a:rPr lang="cs-CZ" altLang="cs-CZ"/>
              <a:t>6 probandů reprezentace ČR, která dohromady čítá 8 závodníků. Z tohoto pohledu je možno výběr nazvat jako reprezentativní výběr z nejlepších závodníků ČR. Výběr závodníků do státní reprezentace předpokládá vysokou míru koordinace pohybu, bez které by nebyli schopni podat výkon na vysoké úrovni.</a:t>
            </a:r>
          </a:p>
          <a:p>
            <a:endParaRPr lang="cs-CZ" altLang="cs-CZ"/>
          </a:p>
          <a:p>
            <a:r>
              <a:rPr lang="cs-CZ" altLang="cs-CZ" sz="2000"/>
              <a:t>Byli sledováni všichni reprezentanti ČR, pro technické a zdravotní potíže nebylo dokončeno měření zbývajících dvou.</a:t>
            </a:r>
          </a:p>
        </p:txBody>
      </p:sp>
    </p:spTree>
    <p:extLst>
      <p:ext uri="{BB962C8B-B14F-4D97-AF65-F5344CB8AC3E}">
        <p14:creationId xmlns:p14="http://schemas.microsoft.com/office/powerpoint/2010/main" val="13580293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4" descr="šplh vs shy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388" y="230188"/>
            <a:ext cx="8964612" cy="662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340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4" descr="guma-K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5288" y="0"/>
            <a:ext cx="52371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2707" name="Object 6"/>
          <p:cNvGraphicFramePr>
            <a:graphicFrameLocks noChangeAspect="1"/>
          </p:cNvGraphicFramePr>
          <p:nvPr/>
        </p:nvGraphicFramePr>
        <p:xfrm>
          <a:off x="5651500" y="1663700"/>
          <a:ext cx="3492500" cy="1762125"/>
        </p:xfrm>
        <a:graphic>
          <a:graphicData uri="http://schemas.openxmlformats.org/presentationml/2006/ole">
            <mc:AlternateContent xmlns:mc="http://schemas.openxmlformats.org/markup-compatibility/2006">
              <mc:Choice xmlns:v="urn:schemas-microsoft-com:vml" Requires="v">
                <p:oleObj spid="_x0000_s23570" name="Rastrový obrázek" r:id="rId4" imgW="6830378" imgH="3448531" progId="Paint.Picture">
                  <p:embed/>
                </p:oleObj>
              </mc:Choice>
              <mc:Fallback>
                <p:oleObj name="Rastrový obrázek" r:id="rId4" imgW="6830378" imgH="3448531"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1500" y="1663700"/>
                        <a:ext cx="349250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585959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železa-K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5650" y="0"/>
            <a:ext cx="3249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3731" name="Object 6"/>
          <p:cNvGraphicFramePr>
            <a:graphicFrameLocks noChangeAspect="1"/>
          </p:cNvGraphicFramePr>
          <p:nvPr/>
        </p:nvGraphicFramePr>
        <p:xfrm>
          <a:off x="5067300" y="3068638"/>
          <a:ext cx="4076700" cy="1905000"/>
        </p:xfrm>
        <a:graphic>
          <a:graphicData uri="http://schemas.openxmlformats.org/presentationml/2006/ole">
            <mc:AlternateContent xmlns:mc="http://schemas.openxmlformats.org/markup-compatibility/2006">
              <mc:Choice xmlns:v="urn:schemas-microsoft-com:vml" Requires="v">
                <p:oleObj spid="_x0000_s24610" name="Rastrový obrázek" r:id="rId4" imgW="4076190" imgH="1905266" progId="Paint.Picture">
                  <p:embed/>
                </p:oleObj>
              </mc:Choice>
              <mc:Fallback>
                <p:oleObj name="Rastrový obrázek" r:id="rId4" imgW="4076190" imgH="1905266"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7300" y="3068638"/>
                        <a:ext cx="40767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2" name="Object 7"/>
          <p:cNvGraphicFramePr>
            <a:graphicFrameLocks noChangeAspect="1"/>
          </p:cNvGraphicFramePr>
          <p:nvPr/>
        </p:nvGraphicFramePr>
        <p:xfrm>
          <a:off x="5076825" y="981075"/>
          <a:ext cx="4067175" cy="2052638"/>
        </p:xfrm>
        <a:graphic>
          <a:graphicData uri="http://schemas.openxmlformats.org/presentationml/2006/ole">
            <mc:AlternateContent xmlns:mc="http://schemas.openxmlformats.org/markup-compatibility/2006">
              <mc:Choice xmlns:v="urn:schemas-microsoft-com:vml" Requires="v">
                <p:oleObj spid="_x0000_s24611" name="Rastrový obrázek" r:id="rId6" imgW="6830378" imgH="3448531" progId="Paint.Picture">
                  <p:embed/>
                </p:oleObj>
              </mc:Choice>
              <mc:Fallback>
                <p:oleObj name="Rastrový obrázek" r:id="rId6" imgW="6830378" imgH="3448531"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825" y="981075"/>
                        <a:ext cx="4067175" cy="205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970353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descr="trenaž-K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5650" y="0"/>
            <a:ext cx="4465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4755" name="Object 5"/>
          <p:cNvGraphicFramePr>
            <a:graphicFrameLocks noChangeAspect="1"/>
          </p:cNvGraphicFramePr>
          <p:nvPr/>
        </p:nvGraphicFramePr>
        <p:xfrm>
          <a:off x="5651500" y="3713163"/>
          <a:ext cx="3492500" cy="2009775"/>
        </p:xfrm>
        <a:graphic>
          <a:graphicData uri="http://schemas.openxmlformats.org/presentationml/2006/ole">
            <mc:AlternateContent xmlns:mc="http://schemas.openxmlformats.org/markup-compatibility/2006">
              <mc:Choice xmlns:v="urn:schemas-microsoft-com:vml" Requires="v">
                <p:oleObj spid="_x0000_s25634" name="Rastrový obrázek" r:id="rId4" imgW="4238095" imgH="2438095" progId="Paint.Picture">
                  <p:embed/>
                </p:oleObj>
              </mc:Choice>
              <mc:Fallback>
                <p:oleObj name="Rastrový obrázek" r:id="rId4" imgW="4238095" imgH="2438095"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1500" y="3713163"/>
                        <a:ext cx="3492500"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56" name="Object 7"/>
          <p:cNvGraphicFramePr>
            <a:graphicFrameLocks noChangeAspect="1"/>
          </p:cNvGraphicFramePr>
          <p:nvPr/>
        </p:nvGraphicFramePr>
        <p:xfrm>
          <a:off x="5651500" y="1916113"/>
          <a:ext cx="3492500" cy="1762125"/>
        </p:xfrm>
        <a:graphic>
          <a:graphicData uri="http://schemas.openxmlformats.org/presentationml/2006/ole">
            <mc:AlternateContent xmlns:mc="http://schemas.openxmlformats.org/markup-compatibility/2006">
              <mc:Choice xmlns:v="urn:schemas-microsoft-com:vml" Requires="v">
                <p:oleObj spid="_x0000_s25635" name="Rastrový obrázek" r:id="rId6" imgW="6830378" imgH="3448531" progId="Paint.Picture">
                  <p:embed/>
                </p:oleObj>
              </mc:Choice>
              <mc:Fallback>
                <p:oleObj name="Rastrový obrázek" r:id="rId6" imgW="6830378" imgH="3448531"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51500" y="1916113"/>
                        <a:ext cx="349250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2141882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descr="shyb-K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1188" y="0"/>
            <a:ext cx="44529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Picture 5" descr="1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75363" y="2492375"/>
            <a:ext cx="3068637"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5780" name="Object 7"/>
          <p:cNvGraphicFramePr>
            <a:graphicFrameLocks noChangeAspect="1"/>
          </p:cNvGraphicFramePr>
          <p:nvPr/>
        </p:nvGraphicFramePr>
        <p:xfrm>
          <a:off x="6088063" y="981075"/>
          <a:ext cx="3055937" cy="1543050"/>
        </p:xfrm>
        <a:graphic>
          <a:graphicData uri="http://schemas.openxmlformats.org/presentationml/2006/ole">
            <mc:AlternateContent xmlns:mc="http://schemas.openxmlformats.org/markup-compatibility/2006">
              <mc:Choice xmlns:v="urn:schemas-microsoft-com:vml" Requires="v">
                <p:oleObj spid="_x0000_s26642" name="Rastrový obrázek" r:id="rId5" imgW="6830378" imgH="3448531" progId="Paint.Picture">
                  <p:embed/>
                </p:oleObj>
              </mc:Choice>
              <mc:Fallback>
                <p:oleObj name="Rastrový obrázek" r:id="rId5" imgW="6830378" imgH="3448531"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8063" y="981075"/>
                        <a:ext cx="3055937"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645402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4" descr="šplh-K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7450" y="0"/>
            <a:ext cx="38592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6803" name="Object 5"/>
          <p:cNvGraphicFramePr>
            <a:graphicFrameLocks noChangeAspect="1"/>
          </p:cNvGraphicFramePr>
          <p:nvPr/>
        </p:nvGraphicFramePr>
        <p:xfrm>
          <a:off x="6126163" y="2636838"/>
          <a:ext cx="3017837" cy="3613150"/>
        </p:xfrm>
        <a:graphic>
          <a:graphicData uri="http://schemas.openxmlformats.org/presentationml/2006/ole">
            <mc:AlternateContent xmlns:mc="http://schemas.openxmlformats.org/markup-compatibility/2006">
              <mc:Choice xmlns:v="urn:schemas-microsoft-com:vml" Requires="v">
                <p:oleObj spid="_x0000_s27682" name="Rastrový obrázek" r:id="rId4" imgW="4352381" imgH="5210902" progId="Paint.Picture">
                  <p:embed/>
                </p:oleObj>
              </mc:Choice>
              <mc:Fallback>
                <p:oleObj name="Rastrový obrázek" r:id="rId4" imgW="4352381" imgH="5210902"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6163" y="2636838"/>
                        <a:ext cx="3017837" cy="361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6804" name="Object 7"/>
          <p:cNvGraphicFramePr>
            <a:graphicFrameLocks noChangeAspect="1"/>
          </p:cNvGraphicFramePr>
          <p:nvPr/>
        </p:nvGraphicFramePr>
        <p:xfrm>
          <a:off x="6156325" y="1125538"/>
          <a:ext cx="2987675" cy="1508125"/>
        </p:xfrm>
        <a:graphic>
          <a:graphicData uri="http://schemas.openxmlformats.org/presentationml/2006/ole">
            <mc:AlternateContent xmlns:mc="http://schemas.openxmlformats.org/markup-compatibility/2006">
              <mc:Choice xmlns:v="urn:schemas-microsoft-com:vml" Requires="v">
                <p:oleObj spid="_x0000_s27683" name="Rastrový obrázek" r:id="rId6" imgW="6830378" imgH="3448531" progId="Paint.Picture">
                  <p:embed/>
                </p:oleObj>
              </mc:Choice>
              <mc:Fallback>
                <p:oleObj name="Rastrový obrázek" r:id="rId6" imgW="6830378" imgH="3448531"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56325" y="1125538"/>
                        <a:ext cx="2987675"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5081518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voda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76375" y="0"/>
            <a:ext cx="6084888"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Picture 5" descr="tren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76375" y="3405188"/>
            <a:ext cx="6092825" cy="345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Šipka doprava 3"/>
          <p:cNvSpPr/>
          <p:nvPr/>
        </p:nvSpPr>
        <p:spPr>
          <a:xfrm rot="10800000">
            <a:off x="7598159" y="260648"/>
            <a:ext cx="46745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Šipka doprava 4"/>
          <p:cNvSpPr/>
          <p:nvPr/>
        </p:nvSpPr>
        <p:spPr>
          <a:xfrm rot="10800000">
            <a:off x="7630299" y="5877272"/>
            <a:ext cx="46745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Šipka doprava 5"/>
          <p:cNvSpPr/>
          <p:nvPr/>
        </p:nvSpPr>
        <p:spPr>
          <a:xfrm rot="10800000">
            <a:off x="7605033" y="980728"/>
            <a:ext cx="467454" cy="216024"/>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 name="Šipka doprava 6"/>
          <p:cNvSpPr/>
          <p:nvPr/>
        </p:nvSpPr>
        <p:spPr>
          <a:xfrm rot="10800000">
            <a:off x="7613634" y="6453336"/>
            <a:ext cx="467454" cy="216024"/>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5680515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4" descr="tren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47813" y="3430588"/>
            <a:ext cx="6049962"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Picture 5" descr="voda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47813" y="0"/>
            <a:ext cx="6048375"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Šipka doprava 3"/>
          <p:cNvSpPr/>
          <p:nvPr/>
        </p:nvSpPr>
        <p:spPr>
          <a:xfrm rot="10800000">
            <a:off x="7598159" y="260648"/>
            <a:ext cx="46745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Šipka doprava 4"/>
          <p:cNvSpPr/>
          <p:nvPr/>
        </p:nvSpPr>
        <p:spPr>
          <a:xfrm rot="10800000">
            <a:off x="7598159" y="5877272"/>
            <a:ext cx="46745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Šipka doprava 5"/>
          <p:cNvSpPr/>
          <p:nvPr/>
        </p:nvSpPr>
        <p:spPr>
          <a:xfrm rot="10800000">
            <a:off x="7605033" y="980728"/>
            <a:ext cx="467454" cy="216024"/>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Šipka doprava 7"/>
          <p:cNvSpPr/>
          <p:nvPr/>
        </p:nvSpPr>
        <p:spPr>
          <a:xfrm rot="10800000">
            <a:off x="7605033" y="6453336"/>
            <a:ext cx="467454" cy="216024"/>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6750953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332656"/>
            <a:ext cx="8229600" cy="720080"/>
          </a:xfrm>
        </p:spPr>
        <p:txBody>
          <a:bodyPr>
            <a:noAutofit/>
          </a:bodyPr>
          <a:lstStyle/>
          <a:p>
            <a:r>
              <a:rPr lang="cs-CZ" sz="2800" dirty="0"/>
              <a:t>Komparativní kineziologická analýza záběru vpřed na kajaku a v pádlovacím bazénu – Michala </a:t>
            </a:r>
            <a:r>
              <a:rPr lang="cs-CZ" sz="2800" dirty="0" err="1"/>
              <a:t>Mrůzková</a:t>
            </a:r>
            <a:br>
              <a:rPr lang="cs-CZ" sz="2800" dirty="0"/>
            </a:br>
            <a:endParaRPr lang="cs-CZ" sz="2800" dirty="0"/>
          </a:p>
        </p:txBody>
      </p:sp>
      <p:pic>
        <p:nvPicPr>
          <p:cNvPr id="5" name="Obrázek 4" descr="PB 2.jpg"/>
          <p:cNvPicPr/>
          <p:nvPr/>
        </p:nvPicPr>
        <p:blipFill>
          <a:blip r:embed="rId2" cstate="print"/>
          <a:stretch>
            <a:fillRect/>
          </a:stretch>
        </p:blipFill>
        <p:spPr>
          <a:xfrm>
            <a:off x="3419872" y="3140968"/>
            <a:ext cx="5343525" cy="3559810"/>
          </a:xfrm>
          <a:prstGeom prst="rect">
            <a:avLst/>
          </a:prstGeom>
        </p:spPr>
      </p:pic>
      <p:pic>
        <p:nvPicPr>
          <p:cNvPr id="7" name="Zástupný symbol pro obsah 3" descr="kajak.jpg"/>
          <p:cNvPicPr>
            <a:picLocks noGrp="1"/>
          </p:cNvPicPr>
          <p:nvPr>
            <p:ph idx="1"/>
          </p:nvPr>
        </p:nvPicPr>
        <p:blipFill>
          <a:blip r:embed="rId3" cstate="print"/>
          <a:stretch>
            <a:fillRect/>
          </a:stretch>
        </p:blipFill>
        <p:spPr>
          <a:xfrm>
            <a:off x="611560" y="1124744"/>
            <a:ext cx="4402584" cy="3052936"/>
          </a:xfrm>
          <a:prstGeom prst="rect">
            <a:avLst/>
          </a:prstGeom>
        </p:spPr>
      </p:pic>
    </p:spTree>
    <p:extLst>
      <p:ext uri="{BB962C8B-B14F-4D97-AF65-F5344CB8AC3E}">
        <p14:creationId xmlns:p14="http://schemas.microsoft.com/office/powerpoint/2010/main" val="27440033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2.jpg"/>
          <p:cNvPicPr/>
          <p:nvPr/>
        </p:nvPicPr>
        <p:blipFill>
          <a:blip r:embed="rId2" cstate="screen">
            <a:extLst>
              <a:ext uri="{28A0092B-C50C-407E-A947-70E740481C1C}">
                <a14:useLocalDpi xmlns:a14="http://schemas.microsoft.com/office/drawing/2010/main"/>
              </a:ext>
            </a:extLst>
          </a:blip>
          <a:stretch>
            <a:fillRect/>
          </a:stretch>
        </p:blipFill>
        <p:spPr>
          <a:xfrm>
            <a:off x="1187624" y="980728"/>
            <a:ext cx="5399405" cy="4168140"/>
          </a:xfrm>
          <a:prstGeom prst="rect">
            <a:avLst/>
          </a:prstGeom>
        </p:spPr>
      </p:pic>
      <p:sp>
        <p:nvSpPr>
          <p:cNvPr id="3" name="Obdélník 2"/>
          <p:cNvSpPr/>
          <p:nvPr/>
        </p:nvSpPr>
        <p:spPr>
          <a:xfrm>
            <a:off x="1685968" y="5373216"/>
            <a:ext cx="5118280" cy="923330"/>
          </a:xfrm>
          <a:prstGeom prst="rect">
            <a:avLst/>
          </a:prstGeom>
        </p:spPr>
        <p:txBody>
          <a:bodyPr wrap="square">
            <a:spAutoFit/>
          </a:bodyPr>
          <a:lstStyle/>
          <a:p>
            <a:r>
              <a:rPr lang="cs-CZ" dirty="0"/>
              <a:t>Srovnání svalové aktivity během dvou náhodných pracovních cyklů při jízdě na kajaku (černá) a </a:t>
            </a:r>
            <a:r>
              <a:rPr lang="cs-CZ" dirty="0">
                <a:solidFill>
                  <a:srgbClr val="FF0000"/>
                </a:solidFill>
              </a:rPr>
              <a:t>pádlování v bazénu (červená) </a:t>
            </a:r>
            <a:r>
              <a:rPr lang="cs-CZ" dirty="0">
                <a:solidFill>
                  <a:srgbClr val="002060"/>
                </a:solidFill>
              </a:rPr>
              <a:t>m. </a:t>
            </a:r>
            <a:r>
              <a:rPr lang="cs-CZ" dirty="0" err="1">
                <a:solidFill>
                  <a:srgbClr val="002060"/>
                </a:solidFill>
              </a:rPr>
              <a:t>pectoralis</a:t>
            </a:r>
            <a:r>
              <a:rPr lang="cs-CZ" dirty="0">
                <a:solidFill>
                  <a:srgbClr val="002060"/>
                </a:solidFill>
              </a:rPr>
              <a:t> major</a:t>
            </a:r>
          </a:p>
        </p:txBody>
      </p:sp>
      <p:sp>
        <p:nvSpPr>
          <p:cNvPr id="4" name="Šipka doprava 3"/>
          <p:cNvSpPr/>
          <p:nvPr/>
        </p:nvSpPr>
        <p:spPr>
          <a:xfrm rot="10800000">
            <a:off x="6570521" y="1254387"/>
            <a:ext cx="46745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4997578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3.jpg"/>
          <p:cNvPicPr/>
          <p:nvPr/>
        </p:nvPicPr>
        <p:blipFill>
          <a:blip r:embed="rId2" cstate="screen">
            <a:extLst>
              <a:ext uri="{28A0092B-C50C-407E-A947-70E740481C1C}">
                <a14:useLocalDpi xmlns:a14="http://schemas.microsoft.com/office/drawing/2010/main"/>
              </a:ext>
            </a:extLst>
          </a:blip>
          <a:stretch>
            <a:fillRect/>
          </a:stretch>
        </p:blipFill>
        <p:spPr>
          <a:xfrm>
            <a:off x="1331640" y="260648"/>
            <a:ext cx="5399405" cy="4160520"/>
          </a:xfrm>
          <a:prstGeom prst="rect">
            <a:avLst/>
          </a:prstGeom>
        </p:spPr>
      </p:pic>
      <p:sp>
        <p:nvSpPr>
          <p:cNvPr id="3" name="Obdélník 2"/>
          <p:cNvSpPr/>
          <p:nvPr/>
        </p:nvSpPr>
        <p:spPr>
          <a:xfrm>
            <a:off x="1745342" y="4725144"/>
            <a:ext cx="5562962" cy="923330"/>
          </a:xfrm>
          <a:prstGeom prst="rect">
            <a:avLst/>
          </a:prstGeom>
        </p:spPr>
        <p:txBody>
          <a:bodyPr wrap="square">
            <a:spAutoFit/>
          </a:bodyPr>
          <a:lstStyle/>
          <a:p>
            <a:r>
              <a:rPr lang="cs-CZ" dirty="0"/>
              <a:t>Srovnání svalové aktivity během dvou náhodných pracovních cyklů při jízdě na kajaku (černá) a </a:t>
            </a:r>
            <a:r>
              <a:rPr lang="cs-CZ" dirty="0">
                <a:solidFill>
                  <a:srgbClr val="FF0000"/>
                </a:solidFill>
              </a:rPr>
              <a:t>pádlování v bazénu (červená) </a:t>
            </a:r>
            <a:r>
              <a:rPr lang="cs-CZ" dirty="0">
                <a:solidFill>
                  <a:srgbClr val="002060"/>
                </a:solidFill>
              </a:rPr>
              <a:t>m. serratus anterior</a:t>
            </a:r>
          </a:p>
        </p:txBody>
      </p:sp>
      <p:sp>
        <p:nvSpPr>
          <p:cNvPr id="4" name="Šipka doprava 3"/>
          <p:cNvSpPr/>
          <p:nvPr/>
        </p:nvSpPr>
        <p:spPr>
          <a:xfrm rot="10800000">
            <a:off x="6731045" y="2232896"/>
            <a:ext cx="46745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40636524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5.jpg"/>
          <p:cNvPicPr/>
          <p:nvPr/>
        </p:nvPicPr>
        <p:blipFill>
          <a:blip r:embed="rId2" cstate="screen">
            <a:extLst>
              <a:ext uri="{28A0092B-C50C-407E-A947-70E740481C1C}">
                <a14:useLocalDpi xmlns:a14="http://schemas.microsoft.com/office/drawing/2010/main"/>
              </a:ext>
            </a:extLst>
          </a:blip>
          <a:stretch>
            <a:fillRect/>
          </a:stretch>
        </p:blipFill>
        <p:spPr>
          <a:xfrm>
            <a:off x="1763688" y="404664"/>
            <a:ext cx="5399405" cy="4342130"/>
          </a:xfrm>
          <a:prstGeom prst="rect">
            <a:avLst/>
          </a:prstGeom>
        </p:spPr>
      </p:pic>
      <p:sp>
        <p:nvSpPr>
          <p:cNvPr id="3" name="Obdélník 2"/>
          <p:cNvSpPr/>
          <p:nvPr/>
        </p:nvSpPr>
        <p:spPr>
          <a:xfrm>
            <a:off x="1979712" y="5085184"/>
            <a:ext cx="5688632" cy="923330"/>
          </a:xfrm>
          <a:prstGeom prst="rect">
            <a:avLst/>
          </a:prstGeom>
        </p:spPr>
        <p:txBody>
          <a:bodyPr wrap="square">
            <a:spAutoFit/>
          </a:bodyPr>
          <a:lstStyle/>
          <a:p>
            <a:r>
              <a:rPr lang="cs-CZ" dirty="0"/>
              <a:t>Srovnání svalové aktivity během dvou náhodných pracovních cyklů při jízdě na kajaku (černá) a </a:t>
            </a:r>
            <a:r>
              <a:rPr lang="cs-CZ" dirty="0">
                <a:solidFill>
                  <a:srgbClr val="C00000"/>
                </a:solidFill>
              </a:rPr>
              <a:t>pádlování v bazénu (červená)</a:t>
            </a:r>
            <a:r>
              <a:rPr lang="cs-CZ" dirty="0"/>
              <a:t> </a:t>
            </a:r>
            <a:r>
              <a:rPr lang="cs-CZ" dirty="0">
                <a:solidFill>
                  <a:srgbClr val="002060"/>
                </a:solidFill>
              </a:rPr>
              <a:t>m. infraspinatus a </a:t>
            </a:r>
            <a:r>
              <a:rPr lang="cs-CZ" dirty="0" err="1">
                <a:solidFill>
                  <a:srgbClr val="002060"/>
                </a:solidFill>
              </a:rPr>
              <a:t>m.latissimus</a:t>
            </a:r>
            <a:r>
              <a:rPr lang="cs-CZ" dirty="0">
                <a:solidFill>
                  <a:srgbClr val="002060"/>
                </a:solidFill>
              </a:rPr>
              <a:t> dorsi</a:t>
            </a:r>
          </a:p>
        </p:txBody>
      </p:sp>
      <p:sp>
        <p:nvSpPr>
          <p:cNvPr id="4" name="Šipka doprava 3"/>
          <p:cNvSpPr/>
          <p:nvPr/>
        </p:nvSpPr>
        <p:spPr>
          <a:xfrm rot="10800000">
            <a:off x="7163093" y="3501008"/>
            <a:ext cx="46745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Šipka doprava 4"/>
          <p:cNvSpPr/>
          <p:nvPr/>
        </p:nvSpPr>
        <p:spPr>
          <a:xfrm rot="10800000">
            <a:off x="7163093" y="1916832"/>
            <a:ext cx="46745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1312440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191557" y="764704"/>
            <a:ext cx="6696744" cy="1384995"/>
          </a:xfrm>
          <a:prstGeom prst="rect">
            <a:avLst/>
          </a:prstGeom>
        </p:spPr>
        <p:txBody>
          <a:bodyPr wrap="square">
            <a:spAutoFit/>
          </a:bodyPr>
          <a:lstStyle/>
          <a:p>
            <a:r>
              <a:rPr lang="cs-CZ" sz="2800" dirty="0"/>
              <a:t>Rozdíl v timingu u obou sledovaných aktivit vykazoval u všech probandů m. serratus anterior.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59832" y="2060848"/>
            <a:ext cx="3456384" cy="4530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63943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0" y="116632"/>
            <a:ext cx="9144000" cy="6186309"/>
          </a:xfrm>
          <a:prstGeom prst="rect">
            <a:avLst/>
          </a:prstGeom>
        </p:spPr>
        <p:txBody>
          <a:bodyPr wrap="square">
            <a:spAutoFit/>
          </a:bodyPr>
          <a:lstStyle/>
          <a:p>
            <a:r>
              <a:rPr lang="cs-CZ" sz="2200" dirty="0"/>
              <a:t>Pádlování v pádlovacím bazénu vykazuje aktivaci fázických svalů v podobných koordinačních souvislostech jako na kajaku, ale s rozdílným posturálním zajištěním některých svalů. Můžeme doporučit pádlovací bazén jako kvalitní prostředek tréninku, ale ne jako prostředek jediný. Největším nedostatkem tréninku v pádlovacím bazénu - </a:t>
            </a:r>
            <a:r>
              <a:rPr lang="cs-CZ" sz="2200" b="1" dirty="0">
                <a:solidFill>
                  <a:srgbClr val="C00000"/>
                </a:solidFill>
              </a:rPr>
              <a:t>nemožnost nahradit uchopení vody a pocit skluzu</a:t>
            </a:r>
            <a:r>
              <a:rPr lang="cs-CZ" sz="2200" b="1" dirty="0">
                <a:solidFill>
                  <a:schemeClr val="accent3">
                    <a:lumMod val="50000"/>
                  </a:schemeClr>
                </a:solidFill>
              </a:rPr>
              <a:t> </a:t>
            </a:r>
            <a:r>
              <a:rPr lang="cs-CZ" sz="2200" dirty="0"/>
              <a:t>– rozdílné uložení bodu opory (</a:t>
            </a:r>
            <a:r>
              <a:rPr lang="cs-CZ" sz="2200" b="1" dirty="0">
                <a:solidFill>
                  <a:srgbClr val="FF0000"/>
                </a:solidFill>
              </a:rPr>
              <a:t>PF</a:t>
            </a:r>
            <a:r>
              <a:rPr lang="cs-CZ" sz="2200" dirty="0"/>
              <a:t>) a rozdílným směrem tahu svalů. Pádlovací bazén tedy nemůže nahradit specifický pohyb při tréninku na kajaku. </a:t>
            </a:r>
          </a:p>
          <a:p>
            <a:endParaRPr lang="cs-CZ" sz="2200" dirty="0"/>
          </a:p>
          <a:p>
            <a:r>
              <a:rPr lang="cs-CZ" sz="2200" dirty="0"/>
              <a:t>Zaběhnuté tréninkové metody jsou často přejímány z jedné generace trenérů na další bez integrace nových vědeckých poznatků v dané oblasti. Chápání svalové funkce v kineziologických vztazích by mohlo přispět k efektivnějšímu využití tréninkových metod.</a:t>
            </a:r>
          </a:p>
          <a:p>
            <a:r>
              <a:rPr lang="cs-CZ" sz="2200" dirty="0"/>
              <a:t>Případová studie na 5 probandech (reprezentační sjezdový tým zahrnuje 8 kajakářů, tedy 5 sledovaných sportovců představuje více jak polovinu reprezentativního vzorku). Malý počet probandů - nelze výsledky generalizovat na populaci, ale lze výsledky považovat za významné pro trénink reprezentačních kajakářů s určitým zamyšlením nad volbou tréninkových metod vzhledem k očekávanému efektu i v jiných sportovních odvětvích.</a:t>
            </a:r>
          </a:p>
        </p:txBody>
      </p:sp>
    </p:spTree>
    <p:extLst>
      <p:ext uri="{BB962C8B-B14F-4D97-AF65-F5344CB8AC3E}">
        <p14:creationId xmlns:p14="http://schemas.microsoft.com/office/powerpoint/2010/main" val="6269499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94122"/>
          </a:xfrm>
        </p:spPr>
        <p:txBody>
          <a:bodyPr/>
          <a:lstStyle/>
          <a:p>
            <a:r>
              <a:rPr lang="cs-CZ" dirty="0"/>
              <a:t>Závěr</a:t>
            </a:r>
          </a:p>
        </p:txBody>
      </p:sp>
      <p:sp>
        <p:nvSpPr>
          <p:cNvPr id="3" name="Zástupný symbol pro obsah 2"/>
          <p:cNvSpPr>
            <a:spLocks noGrp="1"/>
          </p:cNvSpPr>
          <p:nvPr>
            <p:ph idx="1"/>
          </p:nvPr>
        </p:nvSpPr>
        <p:spPr/>
        <p:txBody>
          <a:bodyPr>
            <a:normAutofit lnSpcReduction="10000"/>
          </a:bodyPr>
          <a:lstStyle/>
          <a:p>
            <a:r>
              <a:rPr lang="cs-CZ" dirty="0"/>
              <a:t>Odlišné uložení MÍSTA OPORY (</a:t>
            </a:r>
            <a:r>
              <a:rPr lang="cs-CZ" b="1" dirty="0"/>
              <a:t>PF</a:t>
            </a:r>
            <a:r>
              <a:rPr lang="cs-CZ" dirty="0"/>
              <a:t>) na kajaku a v pádlovacím bazénu. </a:t>
            </a:r>
          </a:p>
          <a:p>
            <a:r>
              <a:rPr lang="cs-CZ" dirty="0"/>
              <a:t>Pocitově se na K přitahujeme k listu.</a:t>
            </a:r>
          </a:p>
          <a:p>
            <a:r>
              <a:rPr lang="cs-CZ" dirty="0"/>
              <a:t>V pádlovacím bazénu je </a:t>
            </a:r>
            <a:r>
              <a:rPr lang="cs-CZ" b="1" dirty="0">
                <a:solidFill>
                  <a:srgbClr val="FF0000"/>
                </a:solidFill>
              </a:rPr>
              <a:t>PF</a:t>
            </a:r>
            <a:r>
              <a:rPr lang="cs-CZ" dirty="0"/>
              <a:t> uloženo proximálně (trup) a POHYBUJÍCÍ SE OBJEKT (corpus mobile – CM) distálně (ruka). Kanoista/kajakář přitahuje vodu a posílá ji za sebe. Nepřitahuje sám sebe k „uchopené“ vodě v listu pádla. </a:t>
            </a:r>
            <a:r>
              <a:rPr lang="cs-CZ" dirty="0" err="1"/>
              <a:t>Fázická</a:t>
            </a:r>
            <a:r>
              <a:rPr lang="cs-CZ" dirty="0"/>
              <a:t> práce svalů.</a:t>
            </a:r>
          </a:p>
        </p:txBody>
      </p:sp>
    </p:spTree>
    <p:extLst>
      <p:ext uri="{BB962C8B-B14F-4D97-AF65-F5344CB8AC3E}">
        <p14:creationId xmlns:p14="http://schemas.microsoft.com/office/powerpoint/2010/main" val="20185819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idx="4294967295"/>
          </p:nvPr>
        </p:nvSpPr>
        <p:spPr>
          <a:xfrm>
            <a:off x="0" y="274638"/>
            <a:ext cx="8229600" cy="1143000"/>
          </a:xfrm>
        </p:spPr>
        <p:txBody>
          <a:bodyPr>
            <a:normAutofit fontScale="90000"/>
          </a:bodyPr>
          <a:lstStyle/>
          <a:p>
            <a:r>
              <a:rPr lang="cs-CZ" dirty="0"/>
              <a:t>Postavení (</a:t>
            </a:r>
            <a:r>
              <a:rPr lang="cs-CZ" dirty="0" err="1"/>
              <a:t>postura</a:t>
            </a:r>
            <a:r>
              <a:rPr lang="cs-CZ" dirty="0"/>
              <a:t>) při sportovní lokomoci</a:t>
            </a:r>
          </a:p>
        </p:txBody>
      </p:sp>
    </p:spTree>
    <p:extLst>
      <p:ext uri="{BB962C8B-B14F-4D97-AF65-F5344CB8AC3E}">
        <p14:creationId xmlns:p14="http://schemas.microsoft.com/office/powerpoint/2010/main" val="38688153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152400" y="274638"/>
            <a:ext cx="8839200" cy="1143000"/>
          </a:xfrm>
        </p:spPr>
        <p:txBody>
          <a:bodyPr/>
          <a:lstStyle/>
          <a:p>
            <a:pPr eaLnBrk="1" hangingPunct="1"/>
            <a:r>
              <a:rPr lang="cs-CZ" altLang="cs-CZ" sz="3200"/>
              <a:t>adaptace postkraniálního skeletu archaických</a:t>
            </a:r>
            <a:br>
              <a:rPr lang="cs-CZ" altLang="cs-CZ" sz="3200"/>
            </a:br>
            <a:r>
              <a:rPr lang="cs-CZ" altLang="cs-CZ" sz="3200"/>
              <a:t>australopitéků na bipední lokomoci </a:t>
            </a:r>
            <a:r>
              <a:rPr lang="cs-CZ" altLang="cs-CZ" sz="1800"/>
              <a:t>(Conroy, 1997)</a:t>
            </a:r>
          </a:p>
        </p:txBody>
      </p:sp>
      <p:sp>
        <p:nvSpPr>
          <p:cNvPr id="25603" name="Rectangle 5"/>
          <p:cNvSpPr>
            <a:spLocks noGrp="1" noChangeArrowheads="1"/>
          </p:cNvSpPr>
          <p:nvPr>
            <p:ph type="body" sz="half" idx="1"/>
          </p:nvPr>
        </p:nvSpPr>
        <p:spPr>
          <a:xfrm>
            <a:off x="304800" y="1524000"/>
            <a:ext cx="6172200" cy="5334000"/>
          </a:xfrm>
        </p:spPr>
        <p:txBody>
          <a:bodyPr/>
          <a:lstStyle/>
          <a:p>
            <a:pPr eaLnBrk="1" hangingPunct="1">
              <a:lnSpc>
                <a:spcPct val="90000"/>
              </a:lnSpc>
            </a:pPr>
            <a:r>
              <a:rPr lang="cs-CZ" altLang="cs-CZ" sz="2000"/>
              <a:t>klouby kyčelní (articulationes coxae) a křížokyčelní (articulationes sacroiliacae) byly ve srovnání s člověkem blízko sebe</a:t>
            </a:r>
          </a:p>
          <a:p>
            <a:pPr eaLnBrk="1" hangingPunct="1">
              <a:lnSpc>
                <a:spcPct val="90000"/>
              </a:lnSpc>
            </a:pPr>
            <a:r>
              <a:rPr lang="cs-CZ" altLang="cs-CZ" sz="2000"/>
              <a:t>nízká pánev, lopata kosti kyčelní byla široká a stáčí se dopředu; přední kyčelní trny byly robustní a incisura ischiadica major široká</a:t>
            </a:r>
          </a:p>
          <a:p>
            <a:pPr eaLnBrk="1" hangingPunct="1">
              <a:lnSpc>
                <a:spcPct val="90000"/>
              </a:lnSpc>
            </a:pPr>
            <a:r>
              <a:rPr lang="cs-CZ" altLang="cs-CZ" sz="2000"/>
              <a:t>velký patní hrbol</a:t>
            </a:r>
          </a:p>
          <a:p>
            <a:pPr eaLnBrk="1" hangingPunct="1">
              <a:lnSpc>
                <a:spcPct val="90000"/>
              </a:lnSpc>
            </a:pPr>
            <a:r>
              <a:rPr lang="cs-CZ" altLang="cs-CZ" sz="2000"/>
              <a:t>v bederní části páteře se vytvářela lordóza</a:t>
            </a:r>
          </a:p>
          <a:p>
            <a:pPr eaLnBrk="1" hangingPunct="1">
              <a:lnSpc>
                <a:spcPct val="90000"/>
              </a:lnSpc>
            </a:pPr>
            <a:r>
              <a:rPr lang="cs-CZ" altLang="cs-CZ" sz="2000"/>
              <a:t>kost křížová měla rozšířené laterální partie</a:t>
            </a:r>
          </a:p>
          <a:p>
            <a:pPr eaLnBrk="1" hangingPunct="1">
              <a:lnSpc>
                <a:spcPct val="90000"/>
              </a:lnSpc>
            </a:pPr>
            <a:r>
              <a:rPr lang="cs-CZ" altLang="cs-CZ" sz="2000"/>
              <a:t>proporce horních končetin byly relativně podobné lidským</a:t>
            </a:r>
          </a:p>
          <a:p>
            <a:pPr eaLnBrk="1" hangingPunct="1">
              <a:lnSpc>
                <a:spcPct val="90000"/>
              </a:lnSpc>
            </a:pPr>
            <a:r>
              <a:rPr lang="cs-CZ" altLang="cs-CZ" sz="2000"/>
              <a:t>femur měl dlouhý krček, eliptický průřez laterálního kondylu femuru,</a:t>
            </a:r>
          </a:p>
          <a:p>
            <a:pPr eaLnBrk="1" hangingPunct="1">
              <a:lnSpc>
                <a:spcPct val="90000"/>
              </a:lnSpc>
            </a:pPr>
            <a:r>
              <a:rPr lang="cs-CZ" altLang="cs-CZ" sz="2000"/>
              <a:t>koleno valgózní, facies patellaris hluboká s vysokým laterálním okrajem; </a:t>
            </a:r>
          </a:p>
          <a:p>
            <a:pPr eaLnBrk="1" hangingPunct="1">
              <a:lnSpc>
                <a:spcPct val="90000"/>
              </a:lnSpc>
            </a:pPr>
            <a:r>
              <a:rPr lang="cs-CZ" altLang="cs-CZ" sz="2000"/>
              <a:t>metatarsus I. měl zvětšenou hlavici a palec na noze krátký.</a:t>
            </a:r>
          </a:p>
        </p:txBody>
      </p:sp>
      <p:pic>
        <p:nvPicPr>
          <p:cNvPr id="25604" name="Picture 7" descr="Lucy"/>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6477000" y="1905000"/>
            <a:ext cx="2401888" cy="4525963"/>
          </a:xfrm>
          <a:noFill/>
        </p:spPr>
      </p:pic>
    </p:spTree>
    <p:extLst>
      <p:ext uri="{BB962C8B-B14F-4D97-AF65-F5344CB8AC3E}">
        <p14:creationId xmlns:p14="http://schemas.microsoft.com/office/powerpoint/2010/main" val="7667578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FYLOGENEZE\footscan2.bmp"/>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533400"/>
            <a:ext cx="3352800" cy="50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F:\FYLOGENEZE\footscan.bmp"/>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13000" y="1981200"/>
            <a:ext cx="6731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7031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762000"/>
            <a:ext cx="9142413"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42620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Obrázek 1" descr="E:\FYLOGENEZE\opice\Paranthropus robustus (2.0 to 1.5 M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00800" y="2057400"/>
            <a:ext cx="2590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Nadpis 2"/>
          <p:cNvSpPr>
            <a:spLocks noGrp="1"/>
          </p:cNvSpPr>
          <p:nvPr>
            <p:ph type="title"/>
          </p:nvPr>
        </p:nvSpPr>
        <p:spPr>
          <a:xfrm>
            <a:off x="457200" y="274638"/>
            <a:ext cx="8229600" cy="792162"/>
          </a:xfrm>
        </p:spPr>
        <p:txBody>
          <a:bodyPr/>
          <a:lstStyle/>
          <a:p>
            <a:r>
              <a:rPr lang="cs-CZ" altLang="cs-CZ" sz="2800" i="1"/>
              <a:t>Australopithecus afarensis</a:t>
            </a:r>
            <a:endParaRPr lang="cs-CZ" altLang="cs-CZ" sz="2800"/>
          </a:p>
        </p:txBody>
      </p:sp>
      <p:sp>
        <p:nvSpPr>
          <p:cNvPr id="28676" name="Zástupný symbol pro obsah 4"/>
          <p:cNvSpPr>
            <a:spLocks noGrp="1"/>
          </p:cNvSpPr>
          <p:nvPr>
            <p:ph sz="half" idx="2"/>
          </p:nvPr>
        </p:nvSpPr>
        <p:spPr>
          <a:xfrm>
            <a:off x="3124200" y="1143000"/>
            <a:ext cx="3200400" cy="4983163"/>
          </a:xfrm>
        </p:spPr>
        <p:txBody>
          <a:bodyPr/>
          <a:lstStyle/>
          <a:p>
            <a:r>
              <a:rPr lang="cs-CZ" altLang="cs-CZ" sz="2000" i="1"/>
              <a:t>Stopa, která je součástí řady stop nalezených v Laetoli v Tanzanii, představuje přímý důkaz, že hominidi nejen že chodili bipedálně již před 3,6 miliony let, ale byla dokončena addukce palce (Klenerman, Wood,  2006, Dawkins, 2008)</a:t>
            </a:r>
          </a:p>
          <a:p>
            <a:endParaRPr lang="cs-CZ" altLang="cs-CZ" sz="2400"/>
          </a:p>
        </p:txBody>
      </p:sp>
      <p:pic>
        <p:nvPicPr>
          <p:cNvPr id="28677" name="Obrázek 5" descr="F:\ČLÁNKY\LITERATURA\LIT2013\MONO13\Obrázky_mon\Laeoty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 y="1143000"/>
            <a:ext cx="2895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545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Obrázek 1" descr="E:\FYLOGENEZE\Toumai.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800" y="1600200"/>
            <a:ext cx="4464050"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Nadpis 4"/>
          <p:cNvSpPr>
            <a:spLocks noGrp="1"/>
          </p:cNvSpPr>
          <p:nvPr>
            <p:ph type="title"/>
          </p:nvPr>
        </p:nvSpPr>
        <p:spPr/>
        <p:txBody>
          <a:bodyPr/>
          <a:lstStyle/>
          <a:p>
            <a:r>
              <a:rPr lang="cs-CZ" altLang="cs-CZ" sz="2800" i="1"/>
              <a:t>Australopithecus afarensis </a:t>
            </a:r>
            <a:r>
              <a:rPr lang="cs-CZ" altLang="cs-CZ" sz="2800"/>
              <a:t>3,5 mil. let</a:t>
            </a:r>
          </a:p>
        </p:txBody>
      </p:sp>
      <p:sp>
        <p:nvSpPr>
          <p:cNvPr id="29700" name="Zástupný symbol pro obsah 6"/>
          <p:cNvSpPr>
            <a:spLocks noGrp="1"/>
          </p:cNvSpPr>
          <p:nvPr>
            <p:ph sz="half" idx="2"/>
          </p:nvPr>
        </p:nvSpPr>
        <p:spPr>
          <a:xfrm>
            <a:off x="5257800" y="1600200"/>
            <a:ext cx="3733800" cy="4525963"/>
          </a:xfrm>
        </p:spPr>
        <p:txBody>
          <a:bodyPr/>
          <a:lstStyle/>
          <a:p>
            <a:r>
              <a:rPr lang="cs-CZ" altLang="cs-CZ" sz="2000" i="1"/>
              <a:t>Provedení topografické počítačové simulace stopy z Laetoli uvedené na předcházejícím obrázku v komparaci s průměrnou experimentální stopou současných lidí (n=10). Na pozici A stopa tvora z Laetoli, označená jako G1, na pozici B průměrná stopa 10 současných lidí ve vlhkém jemném písku (podle Cromptonet al., 2012)</a:t>
            </a:r>
          </a:p>
          <a:p>
            <a:endParaRPr lang="cs-CZ" altLang="cs-CZ"/>
          </a:p>
        </p:txBody>
      </p:sp>
    </p:spTree>
    <p:extLst>
      <p:ext uri="{BB962C8B-B14F-4D97-AF65-F5344CB8AC3E}">
        <p14:creationId xmlns:p14="http://schemas.microsoft.com/office/powerpoint/2010/main" val="15652614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Zástupný symbol pro obsah 2"/>
          <p:cNvSpPr>
            <a:spLocks noGrp="1"/>
          </p:cNvSpPr>
          <p:nvPr>
            <p:ph idx="1"/>
          </p:nvPr>
        </p:nvSpPr>
        <p:spPr>
          <a:xfrm>
            <a:off x="381000" y="4114800"/>
            <a:ext cx="8458200" cy="2590800"/>
          </a:xfrm>
        </p:spPr>
        <p:txBody>
          <a:bodyPr/>
          <a:lstStyle/>
          <a:p>
            <a:r>
              <a:rPr lang="cs-CZ" altLang="cs-CZ" sz="2800" i="1"/>
              <a:t>Šimpanz a rekonstrukce nohy Ardi (Ardipithecus ramidus) a Lucy (Australopithecus afarensis). Palec nohy Ardy je ještě abdukován do opozice podobně jako u šimpanzů (Pan troglodytes, bonobo). Lucy se s addukovaným palcem vice podobá lidem</a:t>
            </a:r>
            <a:endParaRPr lang="cs-CZ" altLang="cs-CZ" sz="2800"/>
          </a:p>
        </p:txBody>
      </p:sp>
      <p:pic>
        <p:nvPicPr>
          <p:cNvPr id="31747" name="Picture 2" descr="Primáti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43000" y="304800"/>
            <a:ext cx="69088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3344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Zástupný symbol pro obsah 2"/>
          <p:cNvSpPr>
            <a:spLocks noGrp="1"/>
          </p:cNvSpPr>
          <p:nvPr>
            <p:ph idx="1"/>
          </p:nvPr>
        </p:nvSpPr>
        <p:spPr>
          <a:xfrm>
            <a:off x="5734050" y="1143000"/>
            <a:ext cx="3409950" cy="4876800"/>
          </a:xfrm>
        </p:spPr>
        <p:txBody>
          <a:bodyPr/>
          <a:lstStyle/>
          <a:p>
            <a:pPr marL="0" indent="0">
              <a:buFontTx/>
              <a:buNone/>
            </a:pPr>
            <a:r>
              <a:rPr lang="cs-CZ" altLang="cs-CZ" i="1"/>
              <a:t>Ardipithecus ramidus</a:t>
            </a:r>
          </a:p>
          <a:p>
            <a:pPr marL="0" indent="0">
              <a:buFontTx/>
              <a:buNone/>
            </a:pPr>
            <a:endParaRPr lang="cs-CZ" altLang="cs-CZ" i="1"/>
          </a:p>
          <a:p>
            <a:pPr marL="0" indent="0">
              <a:buFontTx/>
              <a:buNone/>
            </a:pPr>
            <a:r>
              <a:rPr lang="cs-CZ" altLang="cs-CZ" sz="2400"/>
              <a:t>Rekonstrukce druhu  </a:t>
            </a:r>
            <a:r>
              <a:rPr lang="cs-CZ" altLang="cs-CZ" sz="2400" i="1"/>
              <a:t>Ardipithecus ramidus </a:t>
            </a:r>
            <a:r>
              <a:rPr lang="cs-CZ" altLang="cs-CZ" sz="2400"/>
              <a:t>-poměrně spekulativní na základě sporadických kosterních pozůstatků, abdukovaný palec na noze </a:t>
            </a:r>
            <a:r>
              <a:rPr lang="cs-CZ" altLang="cs-CZ" sz="1800"/>
              <a:t>(Lovejoy et al., 2009)</a:t>
            </a:r>
          </a:p>
          <a:p>
            <a:pPr marL="0" indent="0">
              <a:buFontTx/>
              <a:buNone/>
            </a:pPr>
            <a:endParaRPr lang="cs-CZ" altLang="cs-CZ" sz="2400" i="1"/>
          </a:p>
        </p:txBody>
      </p:sp>
      <p:pic>
        <p:nvPicPr>
          <p:cNvPr id="32771" name="Obrázek 3" descr="G:\FYLOGENEZE\ARDI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609600"/>
            <a:ext cx="4495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1590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52400" y="152400"/>
            <a:ext cx="8686800" cy="4525963"/>
          </a:xfrm>
        </p:spPr>
        <p:txBody>
          <a:bodyPr/>
          <a:lstStyle/>
          <a:p>
            <a:pPr marL="0" indent="0">
              <a:buFontTx/>
              <a:buNone/>
              <a:defRPr/>
            </a:pPr>
            <a:r>
              <a:rPr lang="cs-CZ" sz="2000" dirty="0"/>
              <a:t>Stavba akrálních částí zadních končetin vybraných primátů a nohy člověka</a:t>
            </a:r>
          </a:p>
          <a:p>
            <a:pPr marL="0" indent="0">
              <a:buFontTx/>
              <a:buNone/>
              <a:defRPr/>
            </a:pPr>
            <a:r>
              <a:rPr lang="cs-CZ" sz="2000" dirty="0"/>
              <a:t> </a:t>
            </a:r>
          </a:p>
          <a:p>
            <a:pPr>
              <a:defRPr/>
            </a:pPr>
            <a:r>
              <a:rPr lang="cs-CZ" sz="1800" dirty="0"/>
              <a:t>lemur (Lemur </a:t>
            </a:r>
            <a:r>
              <a:rPr lang="cs-CZ" sz="1800" dirty="0" err="1"/>
              <a:t>madagascar</a:t>
            </a:r>
            <a:r>
              <a:rPr lang="cs-CZ" sz="1800" dirty="0"/>
              <a:t>), </a:t>
            </a:r>
          </a:p>
          <a:p>
            <a:pPr>
              <a:defRPr/>
            </a:pPr>
            <a:r>
              <a:rPr lang="cs-CZ" sz="1800" dirty="0"/>
              <a:t>nártoun (</a:t>
            </a:r>
            <a:r>
              <a:rPr lang="cs-CZ" sz="1800" dirty="0" err="1"/>
              <a:t>Tarsius</a:t>
            </a:r>
            <a:r>
              <a:rPr lang="cs-CZ" sz="1800" dirty="0"/>
              <a:t> </a:t>
            </a:r>
            <a:r>
              <a:rPr lang="cs-CZ" sz="1800" dirty="0" err="1"/>
              <a:t>pumilus</a:t>
            </a:r>
            <a:r>
              <a:rPr lang="cs-CZ" sz="1800" dirty="0"/>
              <a:t>, T. </a:t>
            </a:r>
            <a:r>
              <a:rPr lang="cs-CZ" sz="1800" dirty="0" err="1"/>
              <a:t>syrichta</a:t>
            </a:r>
            <a:r>
              <a:rPr lang="cs-CZ" sz="1800" dirty="0"/>
              <a:t>, T. </a:t>
            </a:r>
            <a:r>
              <a:rPr lang="cs-CZ" sz="1800" dirty="0" err="1"/>
              <a:t>tarsier</a:t>
            </a:r>
            <a:r>
              <a:rPr lang="cs-CZ" sz="1800" dirty="0"/>
              <a:t>, T. </a:t>
            </a:r>
            <a:r>
              <a:rPr lang="cs-CZ" sz="1800" dirty="0" err="1"/>
              <a:t>bancanus</a:t>
            </a:r>
            <a:r>
              <a:rPr lang="cs-CZ" sz="1800" dirty="0"/>
              <a:t>),</a:t>
            </a:r>
          </a:p>
          <a:p>
            <a:pPr>
              <a:defRPr/>
            </a:pPr>
            <a:r>
              <a:rPr lang="cs-CZ" sz="1800" dirty="0"/>
              <a:t>Makak </a:t>
            </a:r>
            <a:r>
              <a:rPr lang="cs-CZ" sz="1800" dirty="0" err="1"/>
              <a:t>rhesus</a:t>
            </a:r>
            <a:r>
              <a:rPr lang="cs-CZ" sz="1800" dirty="0"/>
              <a:t> (</a:t>
            </a:r>
            <a:r>
              <a:rPr lang="cs-CZ" sz="1800" dirty="0" err="1"/>
              <a:t>Macaca</a:t>
            </a:r>
            <a:r>
              <a:rPr lang="cs-CZ" sz="1800" dirty="0"/>
              <a:t> </a:t>
            </a:r>
            <a:r>
              <a:rPr lang="cs-CZ" sz="1800" dirty="0" err="1"/>
              <a:t>mulatta</a:t>
            </a:r>
            <a:r>
              <a:rPr lang="cs-CZ" sz="1800" dirty="0"/>
              <a:t>), </a:t>
            </a:r>
          </a:p>
          <a:p>
            <a:pPr>
              <a:defRPr/>
            </a:pPr>
            <a:r>
              <a:rPr lang="cs-CZ" sz="1800" dirty="0"/>
              <a:t>Chápan středoamerický (</a:t>
            </a:r>
            <a:r>
              <a:rPr lang="cs-CZ" sz="1800" dirty="0" err="1"/>
              <a:t>Ateles</a:t>
            </a:r>
            <a:r>
              <a:rPr lang="cs-CZ" sz="1800" dirty="0"/>
              <a:t> </a:t>
            </a:r>
            <a:r>
              <a:rPr lang="cs-CZ" sz="1800" dirty="0" err="1"/>
              <a:t>geoffroyi</a:t>
            </a:r>
            <a:r>
              <a:rPr lang="cs-CZ" sz="1800" dirty="0"/>
              <a:t>), </a:t>
            </a:r>
          </a:p>
          <a:p>
            <a:pPr>
              <a:defRPr/>
            </a:pPr>
            <a:r>
              <a:rPr lang="cs-CZ" sz="1800" dirty="0" err="1"/>
              <a:t>Gibon</a:t>
            </a:r>
            <a:r>
              <a:rPr lang="cs-CZ" sz="1800" dirty="0"/>
              <a:t> (</a:t>
            </a:r>
            <a:r>
              <a:rPr lang="cs-CZ" sz="1800" dirty="0" err="1"/>
              <a:t>Hylobates</a:t>
            </a:r>
            <a:r>
              <a:rPr lang="cs-CZ" sz="1800" dirty="0"/>
              <a:t> </a:t>
            </a:r>
            <a:r>
              <a:rPr lang="cs-CZ" sz="1800" dirty="0" err="1"/>
              <a:t>lar</a:t>
            </a:r>
            <a:r>
              <a:rPr lang="cs-CZ" sz="1800" dirty="0"/>
              <a:t>), člověk </a:t>
            </a:r>
            <a:r>
              <a:rPr lang="cs-CZ" sz="1800" dirty="0" err="1"/>
              <a:t>Fleagle</a:t>
            </a:r>
            <a:r>
              <a:rPr lang="cs-CZ" sz="1800" dirty="0"/>
              <a:t>, 2013)</a:t>
            </a:r>
          </a:p>
        </p:txBody>
      </p:sp>
      <p:pic>
        <p:nvPicPr>
          <p:cNvPr id="33795" name="Obrázek 3" descr="F:\ČLÁNKY\LITERATURA\LIT2013\MONO13\Obrázky_mon\Abd_palec_noh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76400" y="2667000"/>
            <a:ext cx="6172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138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noh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228600"/>
            <a:ext cx="5864225" cy="343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Obdélník 4"/>
          <p:cNvSpPr>
            <a:spLocks noChangeArrowheads="1"/>
          </p:cNvSpPr>
          <p:nvPr/>
        </p:nvSpPr>
        <p:spPr bwMode="auto">
          <a:xfrm>
            <a:off x="914400" y="3962400"/>
            <a:ext cx="77358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cs-CZ" altLang="cs-CZ" sz="1800" i="1"/>
              <a:t>Plosky nohy vybraných vyšších nonhumánních primátů a člověka. Úchopová funkce palce v opozici proti ostatním prstům je ztracena. Palec je zato efektivně zapojen při dokončení odrazu nohy v efektivní lidské bipedální lokomoci.</a:t>
            </a:r>
            <a:endParaRPr lang="cs-CZ" altLang="cs-CZ" sz="1800"/>
          </a:p>
          <a:p>
            <a:pPr eaLnBrk="1" hangingPunct="1">
              <a:spcBef>
                <a:spcPct val="0"/>
              </a:spcBef>
              <a:buFontTx/>
              <a:buNone/>
            </a:pPr>
            <a:r>
              <a:rPr lang="cs-CZ" altLang="cs-CZ" sz="1800" i="1"/>
              <a:t>A - Gorila pobřežní (Gorilla gorilla) </a:t>
            </a:r>
            <a:endParaRPr lang="cs-CZ" altLang="cs-CZ" sz="1800"/>
          </a:p>
          <a:p>
            <a:pPr eaLnBrk="1" hangingPunct="1">
              <a:spcBef>
                <a:spcPct val="0"/>
              </a:spcBef>
              <a:buFontTx/>
              <a:buNone/>
            </a:pPr>
            <a:r>
              <a:rPr lang="cs-CZ" altLang="cs-CZ" sz="1800" i="1"/>
              <a:t>B - Gorila horská (Gorilla beringei beringei)</a:t>
            </a:r>
            <a:endParaRPr lang="cs-CZ" altLang="cs-CZ" sz="1800"/>
          </a:p>
          <a:p>
            <a:pPr eaLnBrk="1" hangingPunct="1">
              <a:spcBef>
                <a:spcPct val="0"/>
              </a:spcBef>
              <a:buFontTx/>
              <a:buNone/>
            </a:pPr>
            <a:r>
              <a:rPr lang="cs-CZ" altLang="cs-CZ" sz="1800" i="1"/>
              <a:t>C - Šimpanz učenlivý (Pan troglodytes)</a:t>
            </a:r>
            <a:endParaRPr lang="cs-CZ" altLang="cs-CZ" sz="1800"/>
          </a:p>
          <a:p>
            <a:pPr eaLnBrk="1" hangingPunct="1">
              <a:spcBef>
                <a:spcPct val="0"/>
              </a:spcBef>
              <a:buFontTx/>
              <a:buNone/>
            </a:pPr>
            <a:r>
              <a:rPr lang="cs-CZ" altLang="cs-CZ" sz="1800" i="1"/>
              <a:t>D - Homo sapiens sapiens</a:t>
            </a:r>
            <a:endParaRPr lang="cs-CZ" altLang="cs-CZ" sz="1800"/>
          </a:p>
        </p:txBody>
      </p:sp>
    </p:spTree>
    <p:extLst>
      <p:ext uri="{BB962C8B-B14F-4D97-AF65-F5344CB8AC3E}">
        <p14:creationId xmlns:p14="http://schemas.microsoft.com/office/powerpoint/2010/main" val="15113856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ástupný symbol pro obsah 2"/>
          <p:cNvSpPr>
            <a:spLocks noGrp="1"/>
          </p:cNvSpPr>
          <p:nvPr>
            <p:ph idx="1"/>
          </p:nvPr>
        </p:nvSpPr>
        <p:spPr>
          <a:xfrm>
            <a:off x="457200" y="1143000"/>
            <a:ext cx="8534400" cy="1524000"/>
          </a:xfrm>
        </p:spPr>
        <p:txBody>
          <a:bodyPr/>
          <a:lstStyle/>
          <a:p>
            <a:pPr marL="0" indent="0" algn="ctr">
              <a:buFontTx/>
              <a:buNone/>
            </a:pPr>
            <a:r>
              <a:rPr lang="cs-CZ" altLang="cs-CZ" sz="3600"/>
              <a:t>Lidský mozek řídí ruku opice, </a:t>
            </a:r>
          </a:p>
          <a:p>
            <a:pPr marL="0" indent="0" algn="ctr">
              <a:buFontTx/>
              <a:buNone/>
            </a:pPr>
            <a:r>
              <a:rPr lang="cs-CZ" altLang="cs-CZ" sz="3600"/>
              <a:t>ale nohu člověka.</a:t>
            </a:r>
          </a:p>
        </p:txBody>
      </p:sp>
      <p:pic>
        <p:nvPicPr>
          <p:cNvPr id="35843" name="obrázek 151" descr="noh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572000" y="3200400"/>
            <a:ext cx="412273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obrázek 8" descr="F:\FYLOGENEZE\opice\Ruka šimp_člověk_2.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14400" y="3352800"/>
            <a:ext cx="2209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2146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Nadpis 1"/>
          <p:cNvSpPr>
            <a:spLocks noGrp="1"/>
          </p:cNvSpPr>
          <p:nvPr>
            <p:ph type="title"/>
          </p:nvPr>
        </p:nvSpPr>
        <p:spPr>
          <a:xfrm>
            <a:off x="457200" y="0"/>
            <a:ext cx="8229600" cy="990600"/>
          </a:xfrm>
        </p:spPr>
        <p:txBody>
          <a:bodyPr/>
          <a:lstStyle/>
          <a:p>
            <a:r>
              <a:rPr lang="cs-CZ" altLang="cs-CZ" sz="3200"/>
              <a:t>m. gluteus maximus</a:t>
            </a:r>
          </a:p>
        </p:txBody>
      </p:sp>
      <p:pic>
        <p:nvPicPr>
          <p:cNvPr id="37891" name="Zástupný symbol pro obsah 3"/>
          <p:cNvPicPr>
            <a:picLocks noGrp="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0" y="1219200"/>
            <a:ext cx="2840038" cy="4525963"/>
          </a:xfrm>
        </p:spPr>
      </p:pic>
      <p:pic>
        <p:nvPicPr>
          <p:cNvPr id="37892" name="obrázek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505200" y="1371600"/>
            <a:ext cx="43973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5338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Nadpis 1"/>
          <p:cNvSpPr>
            <a:spLocks noGrp="1"/>
          </p:cNvSpPr>
          <p:nvPr>
            <p:ph type="title"/>
          </p:nvPr>
        </p:nvSpPr>
        <p:spPr>
          <a:xfrm>
            <a:off x="457200" y="228600"/>
            <a:ext cx="4419600" cy="488950"/>
          </a:xfrm>
        </p:spPr>
        <p:txBody>
          <a:bodyPr>
            <a:normAutofit fontScale="90000"/>
          </a:bodyPr>
          <a:lstStyle/>
          <a:p>
            <a:r>
              <a:rPr lang="cs-CZ" altLang="cs-CZ" sz="2800"/>
              <a:t>m. gluteus maximus</a:t>
            </a:r>
          </a:p>
        </p:txBody>
      </p:sp>
      <p:sp>
        <p:nvSpPr>
          <p:cNvPr id="39939" name="Zástupný symbol pro text 3"/>
          <p:cNvSpPr>
            <a:spLocks noGrp="1"/>
          </p:cNvSpPr>
          <p:nvPr>
            <p:ph type="body" sz="half" idx="2"/>
          </p:nvPr>
        </p:nvSpPr>
        <p:spPr>
          <a:xfrm>
            <a:off x="304800" y="990600"/>
            <a:ext cx="8382000" cy="2514600"/>
          </a:xfrm>
        </p:spPr>
        <p:txBody>
          <a:bodyPr/>
          <a:lstStyle/>
          <a:p>
            <a:r>
              <a:rPr lang="cs-CZ" altLang="cs-CZ" sz="2400"/>
              <a:t>PolyEMG záznam aktivace svalu m. gluteus maximus při pomalé (4 km*hod</a:t>
            </a:r>
            <a:r>
              <a:rPr lang="cs-CZ" altLang="cs-CZ" sz="2400" baseline="30000"/>
              <a:t>-1</a:t>
            </a:r>
            <a:r>
              <a:rPr lang="cs-CZ" altLang="cs-CZ" sz="2400"/>
              <a:t>) a rychlé (6,5 km*hod</a:t>
            </a:r>
            <a:r>
              <a:rPr lang="cs-CZ" altLang="cs-CZ" sz="2400" baseline="30000"/>
              <a:t>-1</a:t>
            </a:r>
            <a:r>
              <a:rPr lang="cs-CZ" altLang="cs-CZ" sz="2400"/>
              <a:t>)</a:t>
            </a:r>
            <a:r>
              <a:rPr lang="cs-CZ" altLang="cs-CZ" sz="2400" b="1"/>
              <a:t> </a:t>
            </a:r>
            <a:r>
              <a:rPr lang="cs-CZ" altLang="cs-CZ" sz="2400"/>
              <a:t>chůzi. Časové osa - vzorkovací frekvence 200 *sec</a:t>
            </a:r>
            <a:r>
              <a:rPr lang="cs-CZ" altLang="cs-CZ" sz="2400" baseline="30000"/>
              <a:t>-1</a:t>
            </a:r>
            <a:r>
              <a:rPr lang="cs-CZ" altLang="cs-CZ" sz="2400"/>
              <a:t>. Evidentní nárůst plochy pod EMG křivkou v pracovní veličině ze </a:t>
            </a:r>
            <a:r>
              <a:rPr lang="cs-CZ" altLang="cs-CZ" sz="2400" b="1"/>
              <a:t>134µV*sec</a:t>
            </a:r>
            <a:r>
              <a:rPr lang="cs-CZ" altLang="cs-CZ" sz="2400"/>
              <a:t> při chůzi 4 km*hod</a:t>
            </a:r>
            <a:r>
              <a:rPr lang="cs-CZ" altLang="cs-CZ" sz="2400" baseline="30000"/>
              <a:t>-1</a:t>
            </a:r>
            <a:r>
              <a:rPr lang="cs-CZ" altLang="cs-CZ" sz="2400"/>
              <a:t> na hodnotu </a:t>
            </a:r>
            <a:r>
              <a:rPr lang="cs-CZ" altLang="cs-CZ" sz="2400" b="1"/>
              <a:t>463 µV*sec</a:t>
            </a:r>
            <a:r>
              <a:rPr lang="cs-CZ" altLang="cs-CZ" sz="2400"/>
              <a:t> při chůzi 6,5 km*hod</a:t>
            </a:r>
            <a:r>
              <a:rPr lang="cs-CZ" altLang="cs-CZ" sz="2400" baseline="30000"/>
              <a:t>-1</a:t>
            </a:r>
            <a:r>
              <a:rPr lang="cs-CZ" altLang="cs-CZ" sz="2400"/>
              <a:t>, což je zvýšení na </a:t>
            </a:r>
            <a:r>
              <a:rPr lang="cs-CZ" altLang="cs-CZ" sz="2400" b="1"/>
              <a:t>340% </a:t>
            </a:r>
          </a:p>
        </p:txBody>
      </p:sp>
      <p:pic>
        <p:nvPicPr>
          <p:cNvPr id="39940" name="Zástupný symbol pro obsah 4"/>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a:xfrm>
            <a:off x="304800" y="3810000"/>
            <a:ext cx="8839200" cy="2819400"/>
          </a:xfrm>
        </p:spPr>
      </p:pic>
    </p:spTree>
    <p:extLst>
      <p:ext uri="{BB962C8B-B14F-4D97-AF65-F5344CB8AC3E}">
        <p14:creationId xmlns:p14="http://schemas.microsoft.com/office/powerpoint/2010/main" val="8530206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Nadpis 1"/>
          <p:cNvSpPr>
            <a:spLocks noGrp="1"/>
          </p:cNvSpPr>
          <p:nvPr>
            <p:ph type="title"/>
          </p:nvPr>
        </p:nvSpPr>
        <p:spPr>
          <a:xfrm>
            <a:off x="457200" y="76200"/>
            <a:ext cx="3008313" cy="381000"/>
          </a:xfrm>
        </p:spPr>
        <p:txBody>
          <a:bodyPr>
            <a:normAutofit fontScale="90000"/>
          </a:bodyPr>
          <a:lstStyle/>
          <a:p>
            <a:r>
              <a:rPr lang="cs-CZ" altLang="cs-CZ"/>
              <a:t>m. gluteus maximus</a:t>
            </a:r>
          </a:p>
        </p:txBody>
      </p:sp>
      <p:sp>
        <p:nvSpPr>
          <p:cNvPr id="41987" name="Zástupný symbol pro text 3"/>
          <p:cNvSpPr>
            <a:spLocks noGrp="1"/>
          </p:cNvSpPr>
          <p:nvPr>
            <p:ph type="body" sz="half" idx="2"/>
          </p:nvPr>
        </p:nvSpPr>
        <p:spPr>
          <a:xfrm>
            <a:off x="381000" y="533400"/>
            <a:ext cx="8382000" cy="1295400"/>
          </a:xfrm>
        </p:spPr>
        <p:txBody>
          <a:bodyPr/>
          <a:lstStyle/>
          <a:p>
            <a:r>
              <a:rPr lang="cs-CZ" altLang="cs-CZ" sz="2000"/>
              <a:t>Porovnání aktivace svalu m. gluteus maximus při bruslení na inline a na inline s holemi (Kračmar et al., 2006)</a:t>
            </a:r>
          </a:p>
        </p:txBody>
      </p:sp>
      <p:pic>
        <p:nvPicPr>
          <p:cNvPr id="41988" name="Zástupný symbol pro obsah 4" descr="F:\ČLÁNKY\LITERATURA\LIT2013\MONO13\Obrázky_mon\In_line.jpg"/>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a:xfrm>
            <a:off x="609600" y="1600200"/>
            <a:ext cx="7391400" cy="4238625"/>
          </a:xfrm>
        </p:spPr>
      </p:pic>
    </p:spTree>
    <p:extLst>
      <p:ext uri="{BB962C8B-B14F-4D97-AF65-F5344CB8AC3E}">
        <p14:creationId xmlns:p14="http://schemas.microsoft.com/office/powerpoint/2010/main" val="24326593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Zástupný symbol pro obsah 4" descr="F:\ČLÁNKY\LITERATURA\LIT2013\MONO13\Obrázky_mon\hokej3.jpg"/>
          <p:cNvPicPr>
            <a:picLocks noGrp="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3048000" y="838200"/>
            <a:ext cx="5943600" cy="5029200"/>
          </a:xfrm>
        </p:spPr>
      </p:pic>
      <p:sp>
        <p:nvSpPr>
          <p:cNvPr id="43011" name="Obdélník 5"/>
          <p:cNvSpPr>
            <a:spLocks noChangeArrowheads="1"/>
          </p:cNvSpPr>
          <p:nvPr/>
        </p:nvSpPr>
        <p:spPr bwMode="auto">
          <a:xfrm>
            <a:off x="609600" y="1219200"/>
            <a:ext cx="24384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cs-CZ" altLang="cs-CZ" sz="2400"/>
              <a:t>Anteverze pánve při bruslení nejúspěšnějšího českého hokejisty posledních dvou desetiletí </a:t>
            </a:r>
          </a:p>
        </p:txBody>
      </p:sp>
    </p:spTree>
    <p:extLst>
      <p:ext uri="{BB962C8B-B14F-4D97-AF65-F5344CB8AC3E}">
        <p14:creationId xmlns:p14="http://schemas.microsoft.com/office/powerpoint/2010/main" val="28459207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Nadpis 1"/>
          <p:cNvSpPr>
            <a:spLocks noGrp="1"/>
          </p:cNvSpPr>
          <p:nvPr>
            <p:ph type="title"/>
          </p:nvPr>
        </p:nvSpPr>
        <p:spPr/>
        <p:txBody>
          <a:bodyPr/>
          <a:lstStyle/>
          <a:p>
            <a:r>
              <a:rPr lang="cs-CZ" altLang="cs-CZ"/>
              <a:t>m. gluteus medius</a:t>
            </a:r>
          </a:p>
        </p:txBody>
      </p:sp>
      <p:pic>
        <p:nvPicPr>
          <p:cNvPr id="44035" name="Zástupný symbol pro obsah 4" descr="F:\Travell.Simons\gl.medius..jpg"/>
          <p:cNvPicPr>
            <a:picLocks noGrp="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533400" y="1981200"/>
            <a:ext cx="2133600" cy="2895600"/>
          </a:xfrm>
        </p:spPr>
      </p:pic>
      <p:pic>
        <p:nvPicPr>
          <p:cNvPr id="44036" name="Obrázek 5" descr="F:\ČLÁNKY\LITERATURA\LIT2013\MONO13\Obrázky_mon\trentelenbur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67200" y="762000"/>
            <a:ext cx="3505200"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1878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adpis 1"/>
          <p:cNvSpPr>
            <a:spLocks noGrp="1"/>
          </p:cNvSpPr>
          <p:nvPr>
            <p:ph type="title"/>
          </p:nvPr>
        </p:nvSpPr>
        <p:spPr>
          <a:xfrm>
            <a:off x="457200" y="273050"/>
            <a:ext cx="3008313" cy="565150"/>
          </a:xfrm>
        </p:spPr>
        <p:txBody>
          <a:bodyPr/>
          <a:lstStyle/>
          <a:p>
            <a:r>
              <a:rPr lang="cs-CZ" altLang="cs-CZ"/>
              <a:t>m. gluteus medius</a:t>
            </a:r>
          </a:p>
        </p:txBody>
      </p:sp>
      <p:sp>
        <p:nvSpPr>
          <p:cNvPr id="45059" name="Zástupný symbol pro text 3"/>
          <p:cNvSpPr>
            <a:spLocks noGrp="1"/>
          </p:cNvSpPr>
          <p:nvPr>
            <p:ph type="body" sz="half" idx="2"/>
          </p:nvPr>
        </p:nvSpPr>
        <p:spPr>
          <a:xfrm>
            <a:off x="457200" y="914400"/>
            <a:ext cx="2895600" cy="4800600"/>
          </a:xfrm>
        </p:spPr>
        <p:txBody>
          <a:bodyPr>
            <a:normAutofit lnSpcReduction="10000"/>
          </a:bodyPr>
          <a:lstStyle/>
          <a:p>
            <a:r>
              <a:rPr lang="cs-CZ" altLang="cs-CZ" sz="1800"/>
              <a:t>Plocha pod EMG křivkou průměrného pracovního cyklu (n=60), (Hrouzová, 2010)</a:t>
            </a:r>
          </a:p>
          <a:p>
            <a:endParaRPr lang="cs-CZ" altLang="cs-CZ" sz="1800"/>
          </a:p>
          <a:p>
            <a:endParaRPr lang="cs-CZ" altLang="cs-CZ" sz="1800"/>
          </a:p>
          <a:p>
            <a:endParaRPr lang="cs-CZ" altLang="cs-CZ" sz="1800"/>
          </a:p>
          <a:p>
            <a:endParaRPr lang="cs-CZ" altLang="cs-CZ" sz="1800"/>
          </a:p>
          <a:p>
            <a:endParaRPr lang="cs-CZ" altLang="cs-CZ" sz="1800"/>
          </a:p>
          <a:p>
            <a:r>
              <a:rPr lang="cs-CZ" altLang="cs-CZ" sz="1800"/>
              <a:t>Separovaný záznam svalů m. latissimus dorsi dx a m. gluteus medius sin při vybraném krokovém cyklu při chůzi a při chůzi s holemi (upraveno z Kračmar, Vystrčilová, Psotová, 2007)</a:t>
            </a:r>
          </a:p>
        </p:txBody>
      </p:sp>
      <p:pic>
        <p:nvPicPr>
          <p:cNvPr id="45060" name="Obrázek 6" descr="F:\ČLÁNKY\LITERATURA\LIT2013\MONO13\Obrázky\glut_med.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581400" y="228600"/>
            <a:ext cx="54721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6" descr="STABILIZAC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00400" y="4267200"/>
            <a:ext cx="58531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6753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Nadpis 1"/>
          <p:cNvSpPr>
            <a:spLocks noGrp="1"/>
          </p:cNvSpPr>
          <p:nvPr>
            <p:ph type="title"/>
          </p:nvPr>
        </p:nvSpPr>
        <p:spPr>
          <a:xfrm>
            <a:off x="457200" y="273050"/>
            <a:ext cx="3008313" cy="793750"/>
          </a:xfrm>
        </p:spPr>
        <p:txBody>
          <a:bodyPr/>
          <a:lstStyle/>
          <a:p>
            <a:r>
              <a:rPr lang="cs-CZ" altLang="cs-CZ"/>
              <a:t>m. gluteus medius</a:t>
            </a:r>
          </a:p>
        </p:txBody>
      </p:sp>
      <p:sp>
        <p:nvSpPr>
          <p:cNvPr id="46083" name="Zástupný symbol pro text 3"/>
          <p:cNvSpPr>
            <a:spLocks noGrp="1"/>
          </p:cNvSpPr>
          <p:nvPr>
            <p:ph type="body" sz="half" idx="2"/>
          </p:nvPr>
        </p:nvSpPr>
        <p:spPr>
          <a:xfrm>
            <a:off x="457200" y="1981200"/>
            <a:ext cx="3008313" cy="4144963"/>
          </a:xfrm>
        </p:spPr>
        <p:txBody>
          <a:bodyPr/>
          <a:lstStyle/>
          <a:p>
            <a:r>
              <a:rPr lang="cs-CZ" altLang="cs-CZ" sz="1800"/>
              <a:t>Diagonální funkční propojení svalového řetězce na dorzální straně trupu s kontralaterální oblastí pánve a dolní končetiny (upraveno z Kračmar, Vystrčilová, Psotová, 2007)</a:t>
            </a:r>
          </a:p>
        </p:txBody>
      </p:sp>
      <p:pic>
        <p:nvPicPr>
          <p:cNvPr id="46084" name="Picture 4"/>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a:xfrm>
            <a:off x="4038600" y="1524000"/>
            <a:ext cx="4495800" cy="2971800"/>
          </a:xfrm>
        </p:spPr>
      </p:pic>
    </p:spTree>
    <p:extLst>
      <p:ext uri="{BB962C8B-B14F-4D97-AF65-F5344CB8AC3E}">
        <p14:creationId xmlns:p14="http://schemas.microsoft.com/office/powerpoint/2010/main" val="19961407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a:xfrm>
            <a:off x="0" y="274638"/>
            <a:ext cx="2590800" cy="6354762"/>
          </a:xfrm>
        </p:spPr>
        <p:txBody>
          <a:bodyPr/>
          <a:lstStyle/>
          <a:p>
            <a:pPr eaLnBrk="1" hangingPunct="1"/>
            <a:r>
              <a:rPr lang="cs-CZ" altLang="cs-CZ" sz="2800"/>
              <a:t>Rovina týlního otvoru </a:t>
            </a:r>
            <a:br>
              <a:rPr lang="cs-CZ" altLang="cs-CZ" sz="2800"/>
            </a:br>
            <a:r>
              <a:rPr lang="cs-CZ" altLang="cs-CZ" sz="2800"/>
              <a:t>u současného člověka a nonhumánního primáta (</a:t>
            </a:r>
            <a:r>
              <a:rPr lang="cs-CZ" altLang="cs-CZ" sz="2000"/>
              <a:t>upraveno podle Novotný, 2007</a:t>
            </a:r>
            <a:r>
              <a:rPr lang="cs-CZ" altLang="cs-CZ" sz="2800"/>
              <a:t>)</a:t>
            </a:r>
          </a:p>
        </p:txBody>
      </p:sp>
      <p:pic>
        <p:nvPicPr>
          <p:cNvPr id="47107" name="Picture 6" descr="kostry,TÝLNÍ OTVOR"/>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2514600" y="493713"/>
            <a:ext cx="6477000" cy="5967412"/>
          </a:xfrm>
          <a:noFill/>
        </p:spPr>
      </p:pic>
    </p:spTree>
    <p:extLst>
      <p:ext uri="{BB962C8B-B14F-4D97-AF65-F5344CB8AC3E}">
        <p14:creationId xmlns:p14="http://schemas.microsoft.com/office/powerpoint/2010/main" val="26072403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a:xfrm>
            <a:off x="7010400" y="274638"/>
            <a:ext cx="1676400" cy="5973762"/>
          </a:xfrm>
        </p:spPr>
        <p:txBody>
          <a:bodyPr/>
          <a:lstStyle/>
          <a:p>
            <a:pPr eaLnBrk="1" hangingPunct="1"/>
            <a:r>
              <a:rPr lang="cs-CZ" altLang="cs-CZ" sz="2000"/>
              <a:t>Lokalizace týlního otvoru na lidské lebce (označeno černě) z diagonálního dolního pohledu s naznačením jeho posunu na kraniálním skeletu v průběhu hominizace</a:t>
            </a:r>
          </a:p>
        </p:txBody>
      </p:sp>
      <p:pic>
        <p:nvPicPr>
          <p:cNvPr id="48131" name="Picture 6" descr="týlní otvo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381000" y="685800"/>
            <a:ext cx="6096000" cy="5656263"/>
          </a:xfrm>
          <a:noFill/>
        </p:spPr>
      </p:pic>
    </p:spTree>
    <p:extLst>
      <p:ext uri="{BB962C8B-B14F-4D97-AF65-F5344CB8AC3E}">
        <p14:creationId xmlns:p14="http://schemas.microsoft.com/office/powerpoint/2010/main" val="30184556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F:\FYLOGENEZE\lebka_for.magnum.bmp"/>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447800"/>
            <a:ext cx="9144000" cy="429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5" descr="F:\FYLOGENEZE\lebka_šimpanz_3D.bmp"/>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7773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FYLOGENEZE\lebky.bmp"/>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450" y="3276600"/>
            <a:ext cx="90995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3" descr="F:\FYLOGENEZE\lebka_šimpanz.bmp"/>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81200" y="304800"/>
            <a:ext cx="7162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Šipka doprava 3"/>
          <p:cNvSpPr/>
          <p:nvPr/>
        </p:nvSpPr>
        <p:spPr>
          <a:xfrm rot="13624613">
            <a:off x="5986463" y="2219325"/>
            <a:ext cx="609600" cy="381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C00000"/>
              </a:solidFill>
            </a:endParaRPr>
          </a:p>
        </p:txBody>
      </p:sp>
      <p:sp>
        <p:nvSpPr>
          <p:cNvPr id="7" name="Šipka doprava 6"/>
          <p:cNvSpPr/>
          <p:nvPr/>
        </p:nvSpPr>
        <p:spPr>
          <a:xfrm rot="13624613">
            <a:off x="8740775" y="1377951"/>
            <a:ext cx="352425" cy="2921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C00000"/>
              </a:solidFill>
            </a:endParaRPr>
          </a:p>
        </p:txBody>
      </p:sp>
      <p:sp>
        <p:nvSpPr>
          <p:cNvPr id="8" name="Šipka doprava 7"/>
          <p:cNvSpPr/>
          <p:nvPr/>
        </p:nvSpPr>
        <p:spPr>
          <a:xfrm rot="17738745">
            <a:off x="6965950" y="3352801"/>
            <a:ext cx="352425" cy="2921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C00000"/>
              </a:solidFill>
            </a:endParaRPr>
          </a:p>
        </p:txBody>
      </p:sp>
    </p:spTree>
    <p:extLst>
      <p:ext uri="{BB962C8B-B14F-4D97-AF65-F5344CB8AC3E}">
        <p14:creationId xmlns:p14="http://schemas.microsoft.com/office/powerpoint/2010/main" val="13408562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Obrázek 1" descr="F:\ČLÁNKY\LITERATURA\LIT2013\MONO13\Obrázky_mon\Týl.otvor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050" y="914400"/>
            <a:ext cx="65341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Nadpis 6"/>
          <p:cNvSpPr>
            <a:spLocks noGrp="1"/>
          </p:cNvSpPr>
          <p:nvPr>
            <p:ph type="title"/>
          </p:nvPr>
        </p:nvSpPr>
        <p:spPr>
          <a:xfrm>
            <a:off x="457200" y="273050"/>
            <a:ext cx="8458200" cy="412750"/>
          </a:xfrm>
        </p:spPr>
        <p:txBody>
          <a:bodyPr/>
          <a:lstStyle/>
          <a:p>
            <a:r>
              <a:rPr lang="cs-CZ" altLang="cs-CZ" i="1"/>
              <a:t>Úhel mezi rovinou foramen magnum (FM) a orbitální rovinou (OP)</a:t>
            </a:r>
            <a:endParaRPr lang="cs-CZ" altLang="cs-CZ"/>
          </a:p>
        </p:txBody>
      </p:sp>
      <p:sp>
        <p:nvSpPr>
          <p:cNvPr id="51204" name="Zástupný symbol pro text 4"/>
          <p:cNvSpPr>
            <a:spLocks noGrp="1"/>
          </p:cNvSpPr>
          <p:nvPr>
            <p:ph type="body" sz="half" idx="2"/>
          </p:nvPr>
        </p:nvSpPr>
        <p:spPr>
          <a:xfrm>
            <a:off x="6496050" y="1371600"/>
            <a:ext cx="2647950" cy="5181600"/>
          </a:xfrm>
        </p:spPr>
        <p:txBody>
          <a:bodyPr/>
          <a:lstStyle/>
          <a:p>
            <a:r>
              <a:rPr lang="cs-CZ" altLang="cs-CZ" sz="1800" i="1"/>
              <a:t>Homo sapiens (a), Pan troglodytes (b), Australopithecus africanus (c) a rekonstruovaného vzorku TM 266 - Sahelanthropus tchadensis (d) (upraveno dle Zollikoferet al., 2005). Rovina FM je kolmá na výstup míchy z lebky (červené šipky), rovina OP je kolmá na převažující horizontální směr optické orientace při lokomoci (modré šipky)</a:t>
            </a:r>
          </a:p>
          <a:p>
            <a:endParaRPr lang="cs-CZ" altLang="cs-CZ" sz="1600"/>
          </a:p>
        </p:txBody>
      </p:sp>
    </p:spTree>
    <p:extLst>
      <p:ext uri="{BB962C8B-B14F-4D97-AF65-F5344CB8AC3E}">
        <p14:creationId xmlns:p14="http://schemas.microsoft.com/office/powerpoint/2010/main" val="38337305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p:nvPr>
        </p:nvSpPr>
        <p:spPr>
          <a:xfrm>
            <a:off x="457200" y="274638"/>
            <a:ext cx="8229600" cy="792162"/>
          </a:xfrm>
        </p:spPr>
        <p:txBody>
          <a:bodyPr>
            <a:normAutofit fontScale="90000"/>
          </a:bodyPr>
          <a:lstStyle/>
          <a:p>
            <a:pPr eaLnBrk="1" hangingPunct="1"/>
            <a:r>
              <a:rPr lang="cs-CZ" altLang="cs-CZ" sz="2800"/>
              <a:t>Udržování horizontálního pohledu v přirozené posturální situaci nonhumánního primáta</a:t>
            </a:r>
          </a:p>
        </p:txBody>
      </p:sp>
      <p:pic>
        <p:nvPicPr>
          <p:cNvPr id="52227" name="Picture 6" descr="gorila2"/>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1905000" y="1555750"/>
            <a:ext cx="6778625" cy="5302250"/>
          </a:xfrm>
          <a:noFill/>
        </p:spPr>
      </p:pic>
    </p:spTree>
    <p:extLst>
      <p:ext uri="{BB962C8B-B14F-4D97-AF65-F5344CB8AC3E}">
        <p14:creationId xmlns:p14="http://schemas.microsoft.com/office/powerpoint/2010/main" val="42540936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pPr eaLnBrk="1" hangingPunct="1"/>
            <a:r>
              <a:rPr lang="cs-CZ" altLang="cs-CZ" sz="3200"/>
              <a:t>Dorzální flexe krční páteře pro zachování pohledu vpřed při sníženém postavení</a:t>
            </a:r>
            <a:r>
              <a:rPr lang="cs-CZ" altLang="cs-CZ" sz="4000"/>
              <a:t> </a:t>
            </a:r>
          </a:p>
        </p:txBody>
      </p:sp>
      <p:pic>
        <p:nvPicPr>
          <p:cNvPr id="54275" name="Picture 4"/>
          <p:cNvPicPr>
            <a:picLocks noChangeAspect="1" noChangeArrowheads="1"/>
          </p:cNvPicPr>
          <p:nvPr/>
        </p:nvPicPr>
        <p:blipFill>
          <a:blip r:embed="rId3" cstate="screen">
            <a:lum bright="-12000" contrast="24000"/>
            <a:extLst>
              <a:ext uri="{28A0092B-C50C-407E-A947-70E740481C1C}">
                <a14:useLocalDpi xmlns:a14="http://schemas.microsoft.com/office/drawing/2010/main"/>
              </a:ext>
            </a:extLst>
          </a:blip>
          <a:srcRect/>
          <a:stretch>
            <a:fillRect/>
          </a:stretch>
        </p:blipFill>
        <p:spPr bwMode="auto">
          <a:xfrm>
            <a:off x="457200" y="3276600"/>
            <a:ext cx="206216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5" descr="lyže,špatně"/>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57800" y="1355725"/>
            <a:ext cx="38862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6" descr="kolo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95600" y="3911600"/>
            <a:ext cx="37338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7" descr="plavco2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600200" y="1524000"/>
            <a:ext cx="3305175"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7004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5800" y="152400"/>
            <a:ext cx="26797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5" descr="Marti2a"/>
          <p:cNvPicPr>
            <a:picLocks noGrp="1" noChangeAspect="1" noChangeArrowheads="1"/>
          </p:cNvPicPr>
          <p:nvPr>
            <p:ph type="body" idx="1"/>
          </p:nvPr>
        </p:nvPicPr>
        <p:blipFill>
          <a:blip r:embed="rId4" cstate="screen">
            <a:lum bright="-18000" contrast="30000"/>
            <a:extLst>
              <a:ext uri="{28A0092B-C50C-407E-A947-70E740481C1C}">
                <a14:useLocalDpi xmlns:a14="http://schemas.microsoft.com/office/drawing/2010/main"/>
              </a:ext>
            </a:extLst>
          </a:blip>
          <a:srcRect/>
          <a:stretch>
            <a:fillRect/>
          </a:stretch>
        </p:blipFill>
        <p:spPr>
          <a:xfrm>
            <a:off x="4876800" y="3581400"/>
            <a:ext cx="4111625" cy="2981325"/>
          </a:xfrm>
          <a:noFill/>
        </p:spPr>
      </p:pic>
      <p:sp>
        <p:nvSpPr>
          <p:cNvPr id="55300" name="Rectangle 6"/>
          <p:cNvSpPr>
            <a:spLocks noChangeArrowheads="1"/>
          </p:cNvSpPr>
          <p:nvPr/>
        </p:nvSpPr>
        <p:spPr bwMode="auto">
          <a:xfrm>
            <a:off x="457200" y="5118100"/>
            <a:ext cx="3886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cs-CZ" altLang="cs-CZ" sz="1800"/>
              <a:t>Dorzální flexe krční páteře při předklonu trupu – pozice a. Extenze krční páteře při vzpřímené postavě – pozice b. Obě pozice udržují horizontální optickou orientaci </a:t>
            </a:r>
          </a:p>
        </p:txBody>
      </p:sp>
      <p:sp>
        <p:nvSpPr>
          <p:cNvPr id="55301" name="Rectangle 7"/>
          <p:cNvSpPr>
            <a:spLocks noChangeArrowheads="1"/>
          </p:cNvSpPr>
          <p:nvPr/>
        </p:nvSpPr>
        <p:spPr bwMode="auto">
          <a:xfrm>
            <a:off x="5562600" y="2057400"/>
            <a:ext cx="332422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cs-CZ" altLang="cs-CZ" sz="1800"/>
              <a:t>Pozice a – synkinéze pohybu očí dolů s dorzální flexí krční páteře. Pozice b – synkinéze pohybu očí vzhůru s napřímením  krční páteře</a:t>
            </a:r>
          </a:p>
        </p:txBody>
      </p:sp>
    </p:spTree>
    <p:extLst>
      <p:ext uri="{BB962C8B-B14F-4D97-AF65-F5344CB8AC3E}">
        <p14:creationId xmlns:p14="http://schemas.microsoft.com/office/powerpoint/2010/main" val="4913341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Nadpis 1"/>
          <p:cNvSpPr>
            <a:spLocks noGrp="1"/>
          </p:cNvSpPr>
          <p:nvPr>
            <p:ph type="title"/>
          </p:nvPr>
        </p:nvSpPr>
        <p:spPr>
          <a:xfrm>
            <a:off x="1676400" y="274638"/>
            <a:ext cx="5867400" cy="487362"/>
          </a:xfrm>
        </p:spPr>
        <p:txBody>
          <a:bodyPr>
            <a:normAutofit fontScale="90000"/>
          </a:bodyPr>
          <a:lstStyle/>
          <a:p>
            <a:r>
              <a:rPr lang="cs-CZ" altLang="cs-CZ"/>
              <a:t>osteofyty</a:t>
            </a:r>
          </a:p>
        </p:txBody>
      </p:sp>
      <p:pic>
        <p:nvPicPr>
          <p:cNvPr id="56323" name="Zástupný symbol pro obsah 3" descr="F:\ČLÁNKY\LITERATURA\LIT2013\MONO13\Obrázky_mon\osteofyty_C_páteř.jpg"/>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a:xfrm>
            <a:off x="533400" y="1295400"/>
            <a:ext cx="3124200" cy="4829175"/>
          </a:xfrm>
        </p:spPr>
      </p:pic>
      <p:pic>
        <p:nvPicPr>
          <p:cNvPr id="56324" name="Obrázek 4" descr="G:\ČLÁNKY\LITERATURA\LIT2013\MONO13\Obrázky_mon\osteofyty.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95800" y="1295400"/>
            <a:ext cx="421322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1654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Obrázek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90600" y="152400"/>
            <a:ext cx="70866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9105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Nadpis 1"/>
          <p:cNvSpPr>
            <a:spLocks noGrp="1"/>
          </p:cNvSpPr>
          <p:nvPr>
            <p:ph type="title"/>
          </p:nvPr>
        </p:nvSpPr>
        <p:spPr/>
        <p:txBody>
          <a:bodyPr/>
          <a:lstStyle/>
          <a:p>
            <a:r>
              <a:rPr lang="cs-CZ" altLang="cs-CZ"/>
              <a:t>Synkinéza očních bulbů</a:t>
            </a:r>
          </a:p>
        </p:txBody>
      </p:sp>
      <p:pic>
        <p:nvPicPr>
          <p:cNvPr id="58371" name="Picture 4" descr="E:\Obrázky\synkinéza3.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050" y="1143000"/>
            <a:ext cx="9124950" cy="481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TextovéPole 7"/>
          <p:cNvSpPr txBox="1">
            <a:spLocks noChangeArrowheads="1"/>
          </p:cNvSpPr>
          <p:nvPr/>
        </p:nvSpPr>
        <p:spPr bwMode="auto">
          <a:xfrm>
            <a:off x="0" y="6096000"/>
            <a:ext cx="91440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cs-CZ" altLang="cs-CZ" sz="2600"/>
              <a:t>   Naznačen směr přirozené optické orientace pro lokomoci</a:t>
            </a:r>
          </a:p>
        </p:txBody>
      </p:sp>
    </p:spTree>
    <p:extLst>
      <p:ext uri="{BB962C8B-B14F-4D97-AF65-F5344CB8AC3E}">
        <p14:creationId xmlns:p14="http://schemas.microsoft.com/office/powerpoint/2010/main" val="24022689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Zástupný symbol pro obsah 3" descr="F:\ČLÁNKY\LITERATURA\LIT2014\MONO14\Obrázky_mon\Cyklobrýle.jpg"/>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a:xfrm>
            <a:off x="2514600" y="1905000"/>
            <a:ext cx="4286250" cy="3267075"/>
          </a:xfrm>
        </p:spPr>
      </p:pic>
    </p:spTree>
    <p:extLst>
      <p:ext uri="{BB962C8B-B14F-4D97-AF65-F5344CB8AC3E}">
        <p14:creationId xmlns:p14="http://schemas.microsoft.com/office/powerpoint/2010/main" val="39326176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cs-CZ" altLang="cs-CZ"/>
              <a:t>Volba ???</a:t>
            </a:r>
          </a:p>
        </p:txBody>
      </p:sp>
      <p:pic>
        <p:nvPicPr>
          <p:cNvPr id="60419" name="Picture 4" descr="kol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5800" y="2514600"/>
            <a:ext cx="3352800" cy="328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5" descr="kolo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114800" y="2362200"/>
            <a:ext cx="5029200" cy="396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6007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5650" y="90488"/>
            <a:ext cx="7777163"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36015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9" name="Object 3"/>
          <p:cNvGraphicFramePr>
            <a:graphicFrameLocks noGrp="1" noChangeAspect="1"/>
          </p:cNvGraphicFramePr>
          <p:nvPr>
            <p:ph type="subTitle" idx="4294967295"/>
          </p:nvPr>
        </p:nvGraphicFramePr>
        <p:xfrm>
          <a:off x="2555875" y="-4763"/>
          <a:ext cx="6588125" cy="4943476"/>
        </p:xfrm>
        <a:graphic>
          <a:graphicData uri="http://schemas.openxmlformats.org/presentationml/2006/ole">
            <mc:AlternateContent xmlns:mc="http://schemas.openxmlformats.org/markup-compatibility/2006">
              <mc:Choice xmlns:v="urn:schemas-microsoft-com:vml" Requires="v">
                <p:oleObj spid="_x0000_s10296" name="Rastrový obrázek" r:id="rId4" imgW="11069595" imgH="8306960" progId="Paint.Picture">
                  <p:embed/>
                </p:oleObj>
              </mc:Choice>
              <mc:Fallback>
                <p:oleObj name="Rastrový obrázek" r:id="rId4" imgW="11069595" imgH="8306960"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875" y="-4763"/>
                        <a:ext cx="6588125" cy="4943476"/>
                      </a:xfrm>
                      <a:prstGeom prst="rect">
                        <a:avLst/>
                      </a:prstGeom>
                    </p:spPr>
                  </p:pic>
                </p:oleObj>
              </mc:Fallback>
            </mc:AlternateContent>
          </a:graphicData>
        </a:graphic>
      </p:graphicFrame>
      <p:graphicFrame>
        <p:nvGraphicFramePr>
          <p:cNvPr id="4102" name="Object 6"/>
          <p:cNvGraphicFramePr>
            <a:graphicFrameLocks noChangeAspect="1"/>
          </p:cNvGraphicFramePr>
          <p:nvPr/>
        </p:nvGraphicFramePr>
        <p:xfrm>
          <a:off x="0" y="3213100"/>
          <a:ext cx="2819400" cy="3644900"/>
        </p:xfrm>
        <a:graphic>
          <a:graphicData uri="http://schemas.openxmlformats.org/presentationml/2006/ole">
            <mc:AlternateContent xmlns:mc="http://schemas.openxmlformats.org/markup-compatibility/2006">
              <mc:Choice xmlns:v="urn:schemas-microsoft-com:vml" Requires="v">
                <p:oleObj spid="_x0000_s10297" name="Rastrový obrázek" r:id="rId6" imgW="9685714" imgH="12527124" progId="Paint.Picture">
                  <p:embed/>
                </p:oleObj>
              </mc:Choice>
              <mc:Fallback>
                <p:oleObj name="Rastrový obrázek" r:id="rId6" imgW="9685714" imgH="12527124"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213100"/>
                        <a:ext cx="2819400" cy="364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503439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180975" y="0"/>
            <a:ext cx="9540875" cy="6858000"/>
          </a:xfrm>
        </p:spPr>
        <p:txBody>
          <a:bodyPr/>
          <a:lstStyle/>
          <a:p>
            <a:pPr>
              <a:lnSpc>
                <a:spcPct val="90000"/>
              </a:lnSpc>
              <a:buFontTx/>
              <a:buNone/>
            </a:pPr>
            <a:r>
              <a:rPr lang="cs-CZ" altLang="cs-CZ" sz="4000"/>
              <a:t>  </a:t>
            </a:r>
            <a:r>
              <a:rPr lang="cs-CZ" altLang="cs-CZ" sz="4000" b="1"/>
              <a:t>Chybné nastavení - z oblasti nejsilnější propriocepce – z krční páteře. </a:t>
            </a:r>
          </a:p>
          <a:p>
            <a:pPr>
              <a:lnSpc>
                <a:spcPct val="90000"/>
              </a:lnSpc>
              <a:buFontTx/>
              <a:buNone/>
            </a:pPr>
            <a:r>
              <a:rPr lang="cs-CZ" altLang="cs-CZ" sz="4000" b="1"/>
              <a:t>  Vzájemné řetězení ukazuje i ovlivnění postury z akrálních oblastí. Špatný úchop nebo nastavení ruky a špatný „úchop terénu“ nohou -  zřetězí decentraci do vzdálených oblastí. </a:t>
            </a:r>
          </a:p>
          <a:p>
            <a:pPr>
              <a:lnSpc>
                <a:spcPct val="90000"/>
              </a:lnSpc>
              <a:buFontTx/>
              <a:buNone/>
            </a:pPr>
            <a:r>
              <a:rPr lang="cs-CZ" altLang="cs-CZ" sz="4000" b="1"/>
              <a:t> O silném ovlivnění hybné soustavy z akrálních částí – ruka, noha - svědčí silná aference soustředěná na dlani a plosce.</a:t>
            </a:r>
          </a:p>
        </p:txBody>
      </p:sp>
    </p:spTree>
    <p:extLst>
      <p:ext uri="{BB962C8B-B14F-4D97-AF65-F5344CB8AC3E}">
        <p14:creationId xmlns:p14="http://schemas.microsoft.com/office/powerpoint/2010/main" val="15904333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5650" y="90488"/>
            <a:ext cx="7777163" cy="662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7707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1" name="Object 3"/>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1293" name="Rastrový obrázek" r:id="rId4" imgW="24685714" imgH="18514286" progId="Paint.Picture">
                  <p:embed/>
                </p:oleObj>
              </mc:Choice>
              <mc:Fallback>
                <p:oleObj name="Rastrový obrázek" r:id="rId4" imgW="24685714" imgH="18514286"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3446426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3" name="Object 3"/>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2317" name="Rastrový obrázek" r:id="rId4" imgW="24685714" imgH="18514286" progId="Paint.Picture">
                  <p:embed/>
                </p:oleObj>
              </mc:Choice>
              <mc:Fallback>
                <p:oleObj name="Rastrový obrázek" r:id="rId4" imgW="24685714" imgH="18514286"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2464357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323850" y="188913"/>
            <a:ext cx="8640763" cy="6669087"/>
          </a:xfrm>
        </p:spPr>
        <p:txBody>
          <a:bodyPr>
            <a:normAutofit fontScale="92500"/>
          </a:bodyPr>
          <a:lstStyle/>
          <a:p>
            <a:r>
              <a:rPr lang="cs-CZ" altLang="cs-CZ" sz="4000" b="1" dirty="0">
                <a:solidFill>
                  <a:srgbClr val="FF3300"/>
                </a:solidFill>
              </a:rPr>
              <a:t>extenze krční páteře, </a:t>
            </a:r>
          </a:p>
          <a:p>
            <a:r>
              <a:rPr lang="cs-CZ" altLang="cs-CZ" sz="4000" b="1" dirty="0">
                <a:solidFill>
                  <a:srgbClr val="FFFF00"/>
                </a:solidFill>
              </a:rPr>
              <a:t>zevní rotace v ramenních a kyčelních kloubech,</a:t>
            </a:r>
            <a:r>
              <a:rPr lang="cs-CZ" altLang="cs-CZ" sz="4000" b="1" dirty="0"/>
              <a:t> </a:t>
            </a:r>
          </a:p>
          <a:p>
            <a:r>
              <a:rPr lang="cs-CZ" altLang="cs-CZ" sz="4000" b="1" dirty="0">
                <a:solidFill>
                  <a:srgbClr val="000099"/>
                </a:solidFill>
              </a:rPr>
              <a:t>vyvážené postavení koncových částí končetin.</a:t>
            </a:r>
            <a:r>
              <a:rPr lang="cs-CZ" altLang="cs-CZ" b="1" dirty="0"/>
              <a:t> </a:t>
            </a:r>
          </a:p>
          <a:p>
            <a:pPr>
              <a:buFontTx/>
              <a:buNone/>
            </a:pPr>
            <a:r>
              <a:rPr lang="cs-CZ" altLang="cs-CZ" b="1" dirty="0"/>
              <a:t>   </a:t>
            </a:r>
          </a:p>
          <a:p>
            <a:pPr>
              <a:buFontTx/>
              <a:buNone/>
            </a:pPr>
            <a:r>
              <a:rPr lang="cs-CZ" altLang="cs-CZ" b="1" i="1" dirty="0"/>
              <a:t>Toto nastavení uvádí do centrovaného postavení ostatní klouby</a:t>
            </a:r>
            <a:r>
              <a:rPr lang="cs-CZ" altLang="cs-CZ" b="1" dirty="0"/>
              <a:t>, vzniká předpoklad optimalizace zátěže kloubů v průběhu pohybu prostřednictvím funkční centrace kloubů, klouby budou pracovat s anatomicky limitovaným minimálním plošným zatížením v celé svém možném rozsahu.</a:t>
            </a:r>
            <a:r>
              <a:rPr lang="cs-CZ" altLang="cs-CZ" dirty="0"/>
              <a:t> </a:t>
            </a:r>
          </a:p>
        </p:txBody>
      </p:sp>
    </p:spTree>
    <p:extLst>
      <p:ext uri="{BB962C8B-B14F-4D97-AF65-F5344CB8AC3E}">
        <p14:creationId xmlns:p14="http://schemas.microsoft.com/office/powerpoint/2010/main" val="35163159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44" name="Object 4"/>
          <p:cNvGraphicFramePr>
            <a:graphicFrameLocks noChangeAspect="1"/>
          </p:cNvGraphicFramePr>
          <p:nvPr/>
        </p:nvGraphicFramePr>
        <p:xfrm>
          <a:off x="1973263" y="0"/>
          <a:ext cx="5197475" cy="6858000"/>
        </p:xfrm>
        <a:graphic>
          <a:graphicData uri="http://schemas.openxmlformats.org/presentationml/2006/ole">
            <mc:AlternateContent xmlns:mc="http://schemas.openxmlformats.org/markup-compatibility/2006">
              <mc:Choice xmlns:v="urn:schemas-microsoft-com:vml" Requires="v">
                <p:oleObj spid="_x0000_s13341" name="Rastrový obrázek" r:id="rId4" imgW="16451971" imgH="21710505" progId="Paint.Picture">
                  <p:embed/>
                </p:oleObj>
              </mc:Choice>
              <mc:Fallback>
                <p:oleObj name="Rastrový obrázek" r:id="rId4" imgW="16451971" imgH="21710505"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3263" y="0"/>
                        <a:ext cx="51974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510521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8" name="Object 6"/>
          <p:cNvGraphicFramePr>
            <a:graphicFrameLocks noGrp="1" noChangeAspect="1"/>
          </p:cNvGraphicFramePr>
          <p:nvPr>
            <p:ph sz="half" idx="1"/>
          </p:nvPr>
        </p:nvGraphicFramePr>
        <p:xfrm>
          <a:off x="1042988" y="1981200"/>
          <a:ext cx="3095625" cy="4114800"/>
        </p:xfrm>
        <a:graphic>
          <a:graphicData uri="http://schemas.openxmlformats.org/presentationml/2006/ole">
            <mc:AlternateContent xmlns:mc="http://schemas.openxmlformats.org/markup-compatibility/2006">
              <mc:Choice xmlns:v="urn:schemas-microsoft-com:vml" Requires="v">
                <p:oleObj spid="_x0000_s15416" name="Rastrový obrázek" r:id="rId4" imgW="9431066" imgH="12533333" progId="Paint.Picture">
                  <p:embed/>
                </p:oleObj>
              </mc:Choice>
              <mc:Fallback>
                <p:oleObj name="Rastrový obrázek" r:id="rId4" imgW="9431066" imgH="12533333"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1981200"/>
                        <a:ext cx="3095625" cy="4114800"/>
                      </a:xfrm>
                      <a:prstGeom prst="rect">
                        <a:avLst/>
                      </a:prstGeom>
                    </p:spPr>
                  </p:pic>
                </p:oleObj>
              </mc:Fallback>
            </mc:AlternateContent>
          </a:graphicData>
        </a:graphic>
      </p:graphicFrame>
      <p:graphicFrame>
        <p:nvGraphicFramePr>
          <p:cNvPr id="54279" name="Object 7"/>
          <p:cNvGraphicFramePr>
            <a:graphicFrameLocks noGrp="1" noChangeAspect="1"/>
          </p:cNvGraphicFramePr>
          <p:nvPr>
            <p:ph sz="half" idx="2"/>
          </p:nvPr>
        </p:nvGraphicFramePr>
        <p:xfrm>
          <a:off x="4960938" y="1981200"/>
          <a:ext cx="3182937" cy="4114800"/>
        </p:xfrm>
        <a:graphic>
          <a:graphicData uri="http://schemas.openxmlformats.org/presentationml/2006/ole">
            <mc:AlternateContent xmlns:mc="http://schemas.openxmlformats.org/markup-compatibility/2006">
              <mc:Choice xmlns:v="urn:schemas-microsoft-com:vml" Requires="v">
                <p:oleObj spid="_x0000_s15417" name="Rastrový obrázek" r:id="rId6" imgW="9685714" imgH="12527124" progId="Paint.Picture">
                  <p:embed/>
                </p:oleObj>
              </mc:Choice>
              <mc:Fallback>
                <p:oleObj name="Rastrový obrázek" r:id="rId6" imgW="9685714" imgH="12527124"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0938" y="1981200"/>
                        <a:ext cx="3182937"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465300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8" name="Object 2"/>
          <p:cNvGraphicFramePr>
            <a:graphicFrameLocks noGrp="1" noChangeAspect="1"/>
          </p:cNvGraphicFramePr>
          <p:nvPr>
            <p:ph sz="half" idx="1"/>
          </p:nvPr>
        </p:nvGraphicFramePr>
        <p:xfrm>
          <a:off x="0" y="630238"/>
          <a:ext cx="9144000" cy="5408612"/>
        </p:xfrm>
        <a:graphic>
          <a:graphicData uri="http://schemas.openxmlformats.org/presentationml/2006/ole">
            <mc:AlternateContent xmlns:mc="http://schemas.openxmlformats.org/markup-compatibility/2006">
              <mc:Choice xmlns:v="urn:schemas-microsoft-com:vml" Requires="v">
                <p:oleObj spid="_x0000_s28684" name="Rastrový obrázek" r:id="rId4" imgW="8371429" imgH="4952381" progId="Paint.Picture">
                  <p:embed/>
                </p:oleObj>
              </mc:Choice>
              <mc:Fallback>
                <p:oleObj name="Rastrový obrázek" r:id="rId4" imgW="8371429" imgH="4952381" progId="Paint.Picture">
                  <p:embed/>
                  <p:pic>
                    <p:nvPicPr>
                      <p:cNvPr id="0" name=""/>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0" y="630238"/>
                        <a:ext cx="9144000" cy="540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1379" name="Rectangle 3"/>
          <p:cNvSpPr>
            <a:spLocks noGrp="1" noChangeArrowheads="1"/>
          </p:cNvSpPr>
          <p:nvPr>
            <p:ph sz="quarter" idx="2"/>
          </p:nvPr>
        </p:nvSpPr>
        <p:spPr>
          <a:xfrm>
            <a:off x="468313" y="188913"/>
            <a:ext cx="1511300" cy="404812"/>
          </a:xfrm>
        </p:spPr>
        <p:txBody>
          <a:bodyPr>
            <a:normAutofit fontScale="85000" lnSpcReduction="20000"/>
          </a:bodyPr>
          <a:lstStyle/>
          <a:p>
            <a:pPr eaLnBrk="1" hangingPunct="1">
              <a:buFontTx/>
              <a:buNone/>
            </a:pPr>
            <a:r>
              <a:rPr lang="cs-CZ" altLang="cs-CZ" sz="2800" b="1">
                <a:solidFill>
                  <a:srgbClr val="0066FF"/>
                </a:solidFill>
                <a:latin typeface="Arial" charset="0"/>
              </a:rPr>
              <a:t>ANDY</a:t>
            </a:r>
          </a:p>
        </p:txBody>
      </p:sp>
      <p:sp>
        <p:nvSpPr>
          <p:cNvPr id="101380" name="Rectangle 4"/>
          <p:cNvSpPr>
            <a:spLocks noGrp="1" noChangeArrowheads="1"/>
          </p:cNvSpPr>
          <p:nvPr>
            <p:ph sz="quarter" idx="3"/>
          </p:nvPr>
        </p:nvSpPr>
        <p:spPr>
          <a:xfrm>
            <a:off x="6948488" y="6021388"/>
            <a:ext cx="1223962" cy="361950"/>
          </a:xfrm>
        </p:spPr>
        <p:txBody>
          <a:bodyPr>
            <a:normAutofit fontScale="92500" lnSpcReduction="20000"/>
          </a:bodyPr>
          <a:lstStyle/>
          <a:p>
            <a:pPr eaLnBrk="1" hangingPunct="1">
              <a:buFontTx/>
              <a:buNone/>
            </a:pPr>
            <a:r>
              <a:rPr lang="cs-CZ" altLang="cs-CZ" sz="2400" b="1">
                <a:solidFill>
                  <a:srgbClr val="FF3300"/>
                </a:solidFill>
                <a:latin typeface="Arial" charset="0"/>
              </a:rPr>
              <a:t>PETRA</a:t>
            </a:r>
          </a:p>
        </p:txBody>
      </p:sp>
      <p:sp>
        <p:nvSpPr>
          <p:cNvPr id="101381" name="AutoShape 5"/>
          <p:cNvSpPr>
            <a:spLocks noChangeArrowheads="1"/>
          </p:cNvSpPr>
          <p:nvPr/>
        </p:nvSpPr>
        <p:spPr bwMode="auto">
          <a:xfrm rot="4433419">
            <a:off x="-252413" y="1123951"/>
            <a:ext cx="1008063" cy="144462"/>
          </a:xfrm>
          <a:prstGeom prst="rightArrow">
            <a:avLst>
              <a:gd name="adj1" fmla="val 50000"/>
              <a:gd name="adj2" fmla="val 174451"/>
            </a:avLst>
          </a:prstGeom>
          <a:solidFill>
            <a:srgbClr val="66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sp>
        <p:nvSpPr>
          <p:cNvPr id="101382" name="AutoShape 6"/>
          <p:cNvSpPr>
            <a:spLocks noChangeArrowheads="1"/>
          </p:cNvSpPr>
          <p:nvPr/>
        </p:nvSpPr>
        <p:spPr bwMode="auto">
          <a:xfrm rot="6923190">
            <a:off x="1692275" y="4076700"/>
            <a:ext cx="1008063" cy="144463"/>
          </a:xfrm>
          <a:prstGeom prst="rightArrow">
            <a:avLst>
              <a:gd name="adj1" fmla="val 50000"/>
              <a:gd name="adj2" fmla="val 17445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cs-CZ" altLang="cs-CZ"/>
          </a:p>
        </p:txBody>
      </p:sp>
      <p:sp>
        <p:nvSpPr>
          <p:cNvPr id="101383" name="Rectangle 7"/>
          <p:cNvSpPr>
            <a:spLocks noChangeArrowheads="1"/>
          </p:cNvSpPr>
          <p:nvPr/>
        </p:nvSpPr>
        <p:spPr bwMode="auto">
          <a:xfrm>
            <a:off x="179388" y="6381750"/>
            <a:ext cx="158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cs-CZ" altLang="cs-CZ" sz="1600" b="1" i="1">
                <a:solidFill>
                  <a:srgbClr val="003399"/>
                </a:solidFill>
              </a:rPr>
              <a:t>© </a:t>
            </a:r>
            <a:r>
              <a:rPr lang="cs-CZ" altLang="cs-CZ" sz="1200" b="1" i="1">
                <a:solidFill>
                  <a:srgbClr val="003399"/>
                </a:solidFill>
              </a:rPr>
              <a:t>MONADA s.r.o.</a:t>
            </a:r>
          </a:p>
        </p:txBody>
      </p:sp>
    </p:spTree>
    <p:extLst>
      <p:ext uri="{BB962C8B-B14F-4D97-AF65-F5344CB8AC3E}">
        <p14:creationId xmlns:p14="http://schemas.microsoft.com/office/powerpoint/2010/main" val="2449868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EMG-ANDY"/>
          <p:cNvPicPr>
            <a:picLocks noChangeAspect="1" noChangeArrowheads="1"/>
          </p:cNvPicPr>
          <p:nvPr/>
        </p:nvPicPr>
        <p:blipFill>
          <a:blip r:embed="rId3">
            <a:lum bright="-12000" contrast="42000"/>
            <a:extLst>
              <a:ext uri="{28A0092B-C50C-407E-A947-70E740481C1C}">
                <a14:useLocalDpi xmlns:a14="http://schemas.microsoft.com/office/drawing/2010/main"/>
              </a:ext>
            </a:extLst>
          </a:blip>
          <a:srcRect/>
          <a:stretch>
            <a:fillRect/>
          </a:stretch>
        </p:blipFill>
        <p:spPr bwMode="auto">
          <a:xfrm>
            <a:off x="0" y="1773238"/>
            <a:ext cx="453707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3" name="Picture 3" descr="EMG-PETRA"/>
          <p:cNvPicPr>
            <a:picLocks noChangeAspect="1" noChangeArrowheads="1"/>
          </p:cNvPicPr>
          <p:nvPr/>
        </p:nvPicPr>
        <p:blipFill>
          <a:blip r:embed="rId4">
            <a:lum bright="-6000" contrast="24000"/>
            <a:extLst>
              <a:ext uri="{28A0092B-C50C-407E-A947-70E740481C1C}">
                <a14:useLocalDpi xmlns:a14="http://schemas.microsoft.com/office/drawing/2010/main"/>
              </a:ext>
            </a:extLst>
          </a:blip>
          <a:srcRect/>
          <a:stretch>
            <a:fillRect/>
          </a:stretch>
        </p:blipFill>
        <p:spPr bwMode="auto">
          <a:xfrm>
            <a:off x="4643438" y="1773238"/>
            <a:ext cx="4343400"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4" name="Rectangle 4"/>
          <p:cNvSpPr>
            <a:spLocks noChangeArrowheads="1"/>
          </p:cNvSpPr>
          <p:nvPr/>
        </p:nvSpPr>
        <p:spPr bwMode="auto">
          <a:xfrm>
            <a:off x="2555875" y="6381750"/>
            <a:ext cx="1584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cs-CZ" altLang="cs-CZ" sz="1600" b="1" i="1">
                <a:solidFill>
                  <a:srgbClr val="003399"/>
                </a:solidFill>
              </a:rPr>
              <a:t>© </a:t>
            </a:r>
            <a:r>
              <a:rPr lang="cs-CZ" altLang="cs-CZ" sz="1200" b="1" i="1">
                <a:solidFill>
                  <a:srgbClr val="003399"/>
                </a:solidFill>
              </a:rPr>
              <a:t>MONADA s.r.o.</a:t>
            </a:r>
          </a:p>
        </p:txBody>
      </p:sp>
      <p:sp>
        <p:nvSpPr>
          <p:cNvPr id="102405" name="Text Box 5"/>
          <p:cNvSpPr txBox="1">
            <a:spLocks noChangeArrowheads="1"/>
          </p:cNvSpPr>
          <p:nvPr/>
        </p:nvSpPr>
        <p:spPr bwMode="auto">
          <a:xfrm>
            <a:off x="1042988" y="5661025"/>
            <a:ext cx="1173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cs-CZ" altLang="cs-CZ" sz="2000" b="1">
                <a:solidFill>
                  <a:srgbClr val="0066FF"/>
                </a:solidFill>
                <a:latin typeface="Arial" charset="0"/>
              </a:rPr>
              <a:t>ANDY</a:t>
            </a:r>
          </a:p>
        </p:txBody>
      </p:sp>
      <p:sp>
        <p:nvSpPr>
          <p:cNvPr id="102406" name="AutoShape 6"/>
          <p:cNvSpPr>
            <a:spLocks noChangeArrowheads="1"/>
          </p:cNvSpPr>
          <p:nvPr/>
        </p:nvSpPr>
        <p:spPr bwMode="auto">
          <a:xfrm rot="3939534">
            <a:off x="70644" y="4401344"/>
            <a:ext cx="504825" cy="144463"/>
          </a:xfrm>
          <a:prstGeom prst="rightArrow">
            <a:avLst>
              <a:gd name="adj1" fmla="val 50000"/>
              <a:gd name="adj2" fmla="val 87362"/>
            </a:avLst>
          </a:prstGeom>
          <a:solidFill>
            <a:srgbClr val="00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sp>
        <p:nvSpPr>
          <p:cNvPr id="102407" name="AutoShape 7"/>
          <p:cNvSpPr>
            <a:spLocks noChangeArrowheads="1"/>
          </p:cNvSpPr>
          <p:nvPr/>
        </p:nvSpPr>
        <p:spPr bwMode="auto">
          <a:xfrm rot="3939534">
            <a:off x="4752181" y="4472782"/>
            <a:ext cx="504825" cy="144462"/>
          </a:xfrm>
          <a:prstGeom prst="rightArrow">
            <a:avLst>
              <a:gd name="adj1" fmla="val 50000"/>
              <a:gd name="adj2" fmla="val 8736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spTree>
    <p:extLst>
      <p:ext uri="{BB962C8B-B14F-4D97-AF65-F5344CB8AC3E}">
        <p14:creationId xmlns:p14="http://schemas.microsoft.com/office/powerpoint/2010/main" val="20113346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381000"/>
            <a:ext cx="7772400" cy="1143000"/>
          </a:xfrm>
        </p:spPr>
        <p:txBody>
          <a:bodyPr/>
          <a:lstStyle/>
          <a:p>
            <a:r>
              <a:rPr lang="cs-CZ" altLang="cs-CZ" sz="6600" b="1" i="1" dirty="0">
                <a:solidFill>
                  <a:schemeClr val="accent3">
                    <a:lumMod val="50000"/>
                  </a:schemeClr>
                </a:solidFill>
              </a:rPr>
              <a:t>Z</a:t>
            </a:r>
            <a:r>
              <a:rPr lang="cs-CZ" altLang="cs-CZ" b="1" i="1" dirty="0">
                <a:solidFill>
                  <a:schemeClr val="accent3">
                    <a:lumMod val="50000"/>
                  </a:schemeClr>
                </a:solidFill>
              </a:rPr>
              <a:t>ÁVĚR</a:t>
            </a:r>
          </a:p>
        </p:txBody>
      </p:sp>
      <p:sp>
        <p:nvSpPr>
          <p:cNvPr id="21507" name="Rectangle 3"/>
          <p:cNvSpPr>
            <a:spLocks noGrp="1" noChangeArrowheads="1"/>
          </p:cNvSpPr>
          <p:nvPr>
            <p:ph type="body" idx="1"/>
          </p:nvPr>
        </p:nvSpPr>
        <p:spPr>
          <a:xfrm>
            <a:off x="179512" y="1447800"/>
            <a:ext cx="8856984" cy="4543425"/>
          </a:xfrm>
        </p:spPr>
        <p:txBody>
          <a:bodyPr>
            <a:normAutofit/>
          </a:bodyPr>
          <a:lstStyle/>
          <a:p>
            <a:pPr>
              <a:lnSpc>
                <a:spcPct val="80000"/>
              </a:lnSpc>
              <a:buFontTx/>
              <a:buNone/>
            </a:pPr>
            <a:r>
              <a:rPr lang="cs-CZ" altLang="cs-CZ" sz="4400" b="1" dirty="0"/>
              <a:t>  </a:t>
            </a:r>
            <a:r>
              <a:rPr lang="cs-CZ" altLang="cs-CZ" sz="4400" b="1" dirty="0">
                <a:solidFill>
                  <a:srgbClr val="00B050"/>
                </a:solidFill>
              </a:rPr>
              <a:t>Schopnost vytvořit správné orientované postavení (</a:t>
            </a:r>
            <a:r>
              <a:rPr lang="cs-CZ" altLang="cs-CZ" sz="4400" b="1" dirty="0" err="1">
                <a:solidFill>
                  <a:srgbClr val="00B050"/>
                </a:solidFill>
              </a:rPr>
              <a:t>posturu</a:t>
            </a:r>
            <a:r>
              <a:rPr lang="cs-CZ" altLang="cs-CZ" sz="4400" b="1" dirty="0">
                <a:solidFill>
                  <a:srgbClr val="00B050"/>
                </a:solidFill>
              </a:rPr>
              <a:t>) </a:t>
            </a:r>
            <a:r>
              <a:rPr lang="cs-CZ" altLang="cs-CZ" sz="4400" b="1" dirty="0"/>
              <a:t>v úvodní fázi sportovního pohybu podle zásad lidského pohybového vývoje můžeme považovat za základní předpoklad pro </a:t>
            </a:r>
            <a:r>
              <a:rPr lang="cs-CZ" altLang="cs-CZ" sz="4800" b="1" i="1" dirty="0"/>
              <a:t>technický</a:t>
            </a:r>
            <a:r>
              <a:rPr lang="cs-CZ" altLang="cs-CZ" sz="4400" b="1" dirty="0"/>
              <a:t> a tím i </a:t>
            </a:r>
            <a:r>
              <a:rPr lang="cs-CZ" altLang="cs-CZ" sz="4800" b="1" i="1" dirty="0"/>
              <a:t>výkonnostní </a:t>
            </a:r>
            <a:r>
              <a:rPr lang="cs-CZ" altLang="cs-CZ" sz="4400" b="1" dirty="0"/>
              <a:t>růst sportovce (zlatá klec).</a:t>
            </a:r>
            <a:r>
              <a:rPr lang="cs-CZ" altLang="cs-CZ" sz="2800" dirty="0"/>
              <a:t> </a:t>
            </a:r>
          </a:p>
        </p:txBody>
      </p:sp>
    </p:spTree>
    <p:extLst>
      <p:ext uri="{BB962C8B-B14F-4D97-AF65-F5344CB8AC3E}">
        <p14:creationId xmlns:p14="http://schemas.microsoft.com/office/powerpoint/2010/main" val="41976407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7156" name="Object 4"/>
          <p:cNvGraphicFramePr>
            <a:graphicFrameLocks noChangeAspect="1"/>
          </p:cNvGraphicFramePr>
          <p:nvPr/>
        </p:nvGraphicFramePr>
        <p:xfrm>
          <a:off x="0" y="115888"/>
          <a:ext cx="9144000" cy="6611937"/>
        </p:xfrm>
        <a:graphic>
          <a:graphicData uri="http://schemas.openxmlformats.org/presentationml/2006/ole">
            <mc:AlternateContent xmlns:mc="http://schemas.openxmlformats.org/markup-compatibility/2006">
              <mc:Choice xmlns:v="urn:schemas-microsoft-com:vml" Requires="v">
                <p:oleObj spid="_x0000_s17436" name="Rastrový obrázek" r:id="rId4" imgW="11526859" imgH="8333333" progId="Obraz programu Malování">
                  <p:embed/>
                </p:oleObj>
              </mc:Choice>
              <mc:Fallback>
                <p:oleObj name="Rastrový obrázek" r:id="rId4" imgW="11526859" imgH="8333333" progId="Obraz programu Malování">
                  <p:embed/>
                  <p:pic>
                    <p:nvPicPr>
                      <p:cNvPr id="0" name=""/>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0" y="115888"/>
                        <a:ext cx="9144000" cy="661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37303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7156"/>
                                        </p:tgtEl>
                                        <p:attrNameLst>
                                          <p:attrName>style.visibility</p:attrName>
                                        </p:attrNameLst>
                                      </p:cBhvr>
                                      <p:to>
                                        <p:strVal val="visible"/>
                                      </p:to>
                                    </p:set>
                                    <p:animEffect transition="in" filter="dissolve">
                                      <p:cBhvr>
                                        <p:cTn id="7" dur="500"/>
                                        <p:tgtEl>
                                          <p:spTgt spid="177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Štěp"/>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4213" y="123825"/>
            <a:ext cx="7704137" cy="664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ChangeArrowheads="1"/>
          </p:cNvSpPr>
          <p:nvPr/>
        </p:nvSpPr>
        <p:spPr bwMode="auto">
          <a:xfrm>
            <a:off x="179388" y="96838"/>
            <a:ext cx="87137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cs-CZ" altLang="cs-CZ" b="1">
                <a:solidFill>
                  <a:srgbClr val="FEE66E"/>
                </a:solidFill>
                <a:cs typeface="Times New Roman" pitchFamily="18" charset="0"/>
              </a:rPr>
              <a:t>dlouhodobá zátěž bez porušení struktury</a:t>
            </a:r>
          </a:p>
          <a:p>
            <a:pPr algn="ctr" eaLnBrk="1" hangingPunct="1"/>
            <a:r>
              <a:rPr lang="cs-CZ" altLang="cs-CZ" b="1">
                <a:solidFill>
                  <a:srgbClr val="FEE66E"/>
                </a:solidFill>
                <a:cs typeface="Times New Roman" pitchFamily="18" charset="0"/>
              </a:rPr>
              <a:t>pohybové stereotypy v „mantinelech“ posturální ontogeneze </a:t>
            </a:r>
          </a:p>
          <a:p>
            <a:pPr algn="ctr" eaLnBrk="1" hangingPunct="1"/>
            <a:r>
              <a:rPr lang="cs-CZ" altLang="cs-CZ" b="1">
                <a:solidFill>
                  <a:srgbClr val="FEE66E"/>
                </a:solidFill>
                <a:cs typeface="Times New Roman" pitchFamily="18" charset="0"/>
              </a:rPr>
              <a:t>funkční centrace kloubů </a:t>
            </a:r>
          </a:p>
        </p:txBody>
      </p:sp>
    </p:spTree>
    <p:extLst>
      <p:ext uri="{BB962C8B-B14F-4D97-AF65-F5344CB8AC3E}">
        <p14:creationId xmlns:p14="http://schemas.microsoft.com/office/powerpoint/2010/main" val="8361912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SPORTOVNÍ STUDIE\vojta2.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3850" y="620713"/>
            <a:ext cx="6969125" cy="580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3678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cs-CZ" altLang="cs-CZ"/>
              <a:t>KOLO</a:t>
            </a:r>
          </a:p>
        </p:txBody>
      </p:sp>
      <p:pic>
        <p:nvPicPr>
          <p:cNvPr id="10243" name="Picture 4"/>
          <p:cNvPicPr>
            <a:picLocks noGrp="1" noChangeAspect="1" noChangeArrowheads="1"/>
          </p:cNvPicPr>
          <p:nvPr>
            <p:ph idx="1"/>
          </p:nvPr>
        </p:nvPicPr>
        <p:blipFill>
          <a:blip r:embed="rId3" cstate="screen">
            <a:clrChange>
              <a:clrFrom>
                <a:srgbClr val="FFFFFF"/>
              </a:clrFrom>
              <a:clrTo>
                <a:srgbClr val="FFFFFF">
                  <a:alpha val="0"/>
                </a:srgbClr>
              </a:clrTo>
            </a:clrChange>
            <a:lum bright="-6000" contrast="12000"/>
            <a:extLst>
              <a:ext uri="{28A0092B-C50C-407E-A947-70E740481C1C}">
                <a14:useLocalDpi xmlns:a14="http://schemas.microsoft.com/office/drawing/2010/main"/>
              </a:ext>
            </a:extLst>
          </a:blip>
          <a:srcRect/>
          <a:stretch>
            <a:fillRect/>
          </a:stretch>
        </p:blipFill>
        <p:spPr>
          <a:xfrm>
            <a:off x="1115616" y="1340767"/>
            <a:ext cx="7114109" cy="5246023"/>
          </a:xfrm>
          <a:noFill/>
        </p:spPr>
      </p:pic>
    </p:spTree>
    <p:extLst>
      <p:ext uri="{BB962C8B-B14F-4D97-AF65-F5344CB8AC3E}">
        <p14:creationId xmlns:p14="http://schemas.microsoft.com/office/powerpoint/2010/main" val="5992635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22"/>
          <p:cNvPicPr>
            <a:picLocks noChangeAspect="1" noChangeArrowheads="1"/>
          </p:cNvPicPr>
          <p:nvPr/>
        </p:nvPicPr>
        <p:blipFill>
          <a:blip r:embed="rId3">
            <a:lum bright="6000" contrast="6000"/>
            <a:extLst>
              <a:ext uri="{28A0092B-C50C-407E-A947-70E740481C1C}">
                <a14:useLocalDpi xmlns:a14="http://schemas.microsoft.com/office/drawing/2010/main"/>
              </a:ext>
            </a:extLst>
          </a:blip>
          <a:srcRect/>
          <a:stretch>
            <a:fillRect/>
          </a:stretch>
        </p:blipFill>
        <p:spPr bwMode="auto">
          <a:xfrm>
            <a:off x="1835150" y="317500"/>
            <a:ext cx="5976938"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602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42988" y="746125"/>
            <a:ext cx="7129462"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493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Grp="1" noChangeAspect="1" noChangeArrowheads="1"/>
          </p:cNvPicPr>
          <p:nvPr>
            <p:ph idx="1"/>
          </p:nvPr>
        </p:nvPicPr>
        <p:blipFill>
          <a:blip r:embed="rId3" cstate="screen">
            <a:lum bright="-12000" contrast="30000"/>
            <a:extLst>
              <a:ext uri="{28A0092B-C50C-407E-A947-70E740481C1C}">
                <a14:useLocalDpi xmlns:a14="http://schemas.microsoft.com/office/drawing/2010/main"/>
              </a:ext>
            </a:extLst>
          </a:blip>
          <a:srcRect/>
          <a:stretch>
            <a:fillRect/>
          </a:stretch>
        </p:blipFill>
        <p:spPr>
          <a:xfrm>
            <a:off x="995363" y="260350"/>
            <a:ext cx="6245225" cy="6597650"/>
          </a:xfrm>
          <a:noFill/>
        </p:spPr>
      </p:pic>
    </p:spTree>
    <p:extLst>
      <p:ext uri="{BB962C8B-B14F-4D97-AF65-F5344CB8AC3E}">
        <p14:creationId xmlns:p14="http://schemas.microsoft.com/office/powerpoint/2010/main" val="35801204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2003-8-4_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8313" y="65088"/>
            <a:ext cx="82804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0466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F:\SPORTOVNÍ STUDIE\Sablikov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491880" y="0"/>
            <a:ext cx="4630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5896" y="0"/>
            <a:ext cx="3259138"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délník 1"/>
          <p:cNvSpPr/>
          <p:nvPr/>
        </p:nvSpPr>
        <p:spPr>
          <a:xfrm>
            <a:off x="251520" y="3105835"/>
            <a:ext cx="3240360" cy="1569660"/>
          </a:xfrm>
          <a:prstGeom prst="rect">
            <a:avLst/>
          </a:prstGeom>
        </p:spPr>
        <p:txBody>
          <a:bodyPr wrap="square">
            <a:spAutoFit/>
          </a:bodyPr>
          <a:lstStyle/>
          <a:p>
            <a:r>
              <a:rPr lang="cs-CZ" sz="3200" i="1" dirty="0"/>
              <a:t>…TAK ASI STAČÍ, NE? </a:t>
            </a:r>
          </a:p>
          <a:p>
            <a:r>
              <a:rPr lang="cs-CZ" sz="3200" i="1" dirty="0"/>
              <a:t>Díky za pozornost.</a:t>
            </a:r>
          </a:p>
        </p:txBody>
      </p:sp>
    </p:spTree>
    <p:extLst>
      <p:ext uri="{BB962C8B-B14F-4D97-AF65-F5344CB8AC3E}">
        <p14:creationId xmlns:p14="http://schemas.microsoft.com/office/powerpoint/2010/main" val="1477659459"/>
      </p:ext>
    </p:extLst>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712</TotalTime>
  <Words>1863</Words>
  <Application>Microsoft Office PowerPoint</Application>
  <PresentationFormat>Předvádění na obrazovce (4:3)</PresentationFormat>
  <Paragraphs>288</Paragraphs>
  <Slides>116</Slides>
  <Notes>29</Notes>
  <HiddenSlides>0</HiddenSlides>
  <MMClips>2</MMClips>
  <ScaleCrop>false</ScaleCrop>
  <HeadingPairs>
    <vt:vector size="8" baseType="variant">
      <vt:variant>
        <vt:lpstr>Použitá písma</vt:lpstr>
      </vt:variant>
      <vt:variant>
        <vt:i4>5</vt:i4>
      </vt:variant>
      <vt:variant>
        <vt:lpstr>Motiv</vt:lpstr>
      </vt:variant>
      <vt:variant>
        <vt:i4>1</vt:i4>
      </vt:variant>
      <vt:variant>
        <vt:lpstr>Vložené servery OLE</vt:lpstr>
      </vt:variant>
      <vt:variant>
        <vt:i4>2</vt:i4>
      </vt:variant>
      <vt:variant>
        <vt:lpstr>Nadpisy snímků</vt:lpstr>
      </vt:variant>
      <vt:variant>
        <vt:i4>116</vt:i4>
      </vt:variant>
    </vt:vector>
  </HeadingPairs>
  <TitlesOfParts>
    <vt:vector size="124" baseType="lpstr">
      <vt:lpstr>Arial</vt:lpstr>
      <vt:lpstr>Calibri</vt:lpstr>
      <vt:lpstr>Tahoma</vt:lpstr>
      <vt:lpstr>Times New Roman</vt:lpstr>
      <vt:lpstr>Verdana</vt:lpstr>
      <vt:lpstr>Motiv sady Office</vt:lpstr>
      <vt:lpstr>Objekt prostředí balíčkovače</vt:lpstr>
      <vt:lpstr>Rastrový obrázek</vt:lpstr>
      <vt:lpstr> Kineziologie pádlování </vt:lpstr>
      <vt:lpstr>Kineziologie pádlování</vt:lpstr>
      <vt:lpstr>Prezentace aplikace PowerPoint</vt:lpstr>
      <vt:lpstr>Varan komodský</vt:lpstr>
      <vt:lpstr>Homo sapiens sapiens</vt:lpstr>
      <vt:lpstr>Kvadrupedální zkřížený lokomoční vzor</vt:lpstr>
      <vt:lpstr>Prezentace aplikace PowerPoint</vt:lpstr>
      <vt:lpstr>Šikmý břišní svalový řetězec</vt:lpstr>
      <vt:lpstr>Fázická činnost</vt:lpstr>
      <vt:lpstr>Lokomoční funkce končetin člověka</vt:lpstr>
      <vt:lpstr>Prezentace aplikace PowerPoint</vt:lpstr>
      <vt:lpstr>Vymezení lidské lokomoce pletencem ramenním</vt:lpstr>
      <vt:lpstr>Prezentace aplikace PowerPoint</vt:lpstr>
      <vt:lpstr>Prezentace aplikace PowerPoint</vt:lpstr>
      <vt:lpstr>Prezentace aplikace PowerPoint</vt:lpstr>
      <vt:lpstr>fylogeneze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Lokomoční funkce končetin člověka</vt:lpstr>
      <vt:lpstr>Prezentace aplikace PowerPoint</vt:lpstr>
      <vt:lpstr>Přirozená lidská lokomoce</vt:lpstr>
      <vt:lpstr>Přirozená lidská lokomoce</vt:lpstr>
      <vt:lpstr>Přirozená lidská lokomoce</vt:lpstr>
      <vt:lpstr>Prezentace aplikace PowerPoint</vt:lpstr>
      <vt:lpstr>Prezentace aplikace PowerPoint</vt:lpstr>
      <vt:lpstr>Přirozená lidská lokomoce</vt:lpstr>
      <vt:lpstr> Mimo kineziologický obsah lidské lokomoce:  generování síly  nebo pouze  udržování postury </vt:lpstr>
      <vt:lpstr>Mezi uvedenými dvěma skupinami</vt:lpstr>
      <vt:lpstr>Prezentace aplikace PowerPoint</vt:lpstr>
      <vt:lpstr>Přirozená lidská lokomoce</vt:lpstr>
      <vt:lpstr>Přirozená lidská lokomoce</vt:lpstr>
      <vt:lpstr>Prezentace aplikace PowerPoint</vt:lpstr>
      <vt:lpstr>Prezentace aplikace PowerPoint</vt:lpstr>
      <vt:lpstr>Prezentace aplikace PowerPoint</vt:lpstr>
      <vt:lpstr>Prezentace aplikace PowerPoint</vt:lpstr>
      <vt:lpstr>Prezentace aplikace PowerPoint</vt:lpstr>
      <vt:lpstr>Závěr 1</vt:lpstr>
      <vt:lpstr>Závěr 2</vt:lpstr>
      <vt:lpstr>Závěr 3</vt:lpstr>
      <vt:lpstr>Závěr 4</vt:lpstr>
      <vt:lpstr>Závěr 5</vt:lpstr>
      <vt:lpstr>Závěr 6</vt:lpstr>
      <vt:lpstr>Závěr</vt:lpstr>
      <vt:lpstr>DOPORUČENÍ</vt:lpstr>
      <vt:lpstr>Omezení platnosti</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Komparativní kineziologická analýza záběru vpřed na kajaku a v pádlovacím bazénu – Michala Mrůzková </vt:lpstr>
      <vt:lpstr>Prezentace aplikace PowerPoint</vt:lpstr>
      <vt:lpstr>Prezentace aplikace PowerPoint</vt:lpstr>
      <vt:lpstr>Prezentace aplikace PowerPoint</vt:lpstr>
      <vt:lpstr>Prezentace aplikace PowerPoint</vt:lpstr>
      <vt:lpstr>Prezentace aplikace PowerPoint</vt:lpstr>
      <vt:lpstr>Závěr</vt:lpstr>
      <vt:lpstr>Postavení (postura) při sportovní lokomoci</vt:lpstr>
      <vt:lpstr>adaptace postkraniálního skeletu archaických australopitéků na bipední lokomoci (Conroy, 1997)</vt:lpstr>
      <vt:lpstr>Prezentace aplikace PowerPoint</vt:lpstr>
      <vt:lpstr>Prezentace aplikace PowerPoint</vt:lpstr>
      <vt:lpstr>Australopithecus afarensis</vt:lpstr>
      <vt:lpstr>Australopithecus afarensis 3,5 mil. let</vt:lpstr>
      <vt:lpstr>Prezentace aplikace PowerPoint</vt:lpstr>
      <vt:lpstr>Prezentace aplikace PowerPoint</vt:lpstr>
      <vt:lpstr>Prezentace aplikace PowerPoint</vt:lpstr>
      <vt:lpstr>Prezentace aplikace PowerPoint</vt:lpstr>
      <vt:lpstr>Prezentace aplikace PowerPoint</vt:lpstr>
      <vt:lpstr>m. gluteus maximus</vt:lpstr>
      <vt:lpstr>m. gluteus maximus</vt:lpstr>
      <vt:lpstr>m. gluteus maximus</vt:lpstr>
      <vt:lpstr>Prezentace aplikace PowerPoint</vt:lpstr>
      <vt:lpstr>m. gluteus medius</vt:lpstr>
      <vt:lpstr>m. gluteus medius</vt:lpstr>
      <vt:lpstr>m. gluteus medius</vt:lpstr>
      <vt:lpstr>Rovina týlního otvoru  u současného člověka a nonhumánního primáta (upraveno podle Novotný, 2007)</vt:lpstr>
      <vt:lpstr>Lokalizace týlního otvoru na lidské lebce (označeno černě) z diagonálního dolního pohledu s naznačením jeho posunu na kraniálním skeletu v průběhu hominizace</vt:lpstr>
      <vt:lpstr>Prezentace aplikace PowerPoint</vt:lpstr>
      <vt:lpstr>Prezentace aplikace PowerPoint</vt:lpstr>
      <vt:lpstr>Úhel mezi rovinou foramen magnum (FM) a orbitální rovinou (OP)</vt:lpstr>
      <vt:lpstr>Udržování horizontálního pohledu v přirozené posturální situaci nonhumánního primáta</vt:lpstr>
      <vt:lpstr>Dorzální flexe krční páteře pro zachování pohledu vpřed při sníženém postavení </vt:lpstr>
      <vt:lpstr>Prezentace aplikace PowerPoint</vt:lpstr>
      <vt:lpstr>osteofyty</vt:lpstr>
      <vt:lpstr>Prezentace aplikace PowerPoint</vt:lpstr>
      <vt:lpstr>Synkinéza očních bulbů</vt:lpstr>
      <vt:lpstr>Prezentace aplikace PowerPoint</vt:lpstr>
      <vt:lpstr>Volba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ZÁVĚR</vt:lpstr>
      <vt:lpstr>Prezentace aplikace PowerPoint</vt:lpstr>
      <vt:lpstr>Prezentace aplikace PowerPoint</vt:lpstr>
      <vt:lpstr>Prezentace aplikace PowerPoint</vt:lpstr>
      <vt:lpstr>KOLO</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Přirozená lidská lokomoce</dc:title>
  <dc:creator>Uzivatel</dc:creator>
  <cp:lastModifiedBy>Stanislav Ježek</cp:lastModifiedBy>
  <cp:revision>51</cp:revision>
  <dcterms:created xsi:type="dcterms:W3CDTF">2014-10-08T10:54:03Z</dcterms:created>
  <dcterms:modified xsi:type="dcterms:W3CDTF">2019-03-20T13:40:46Z</dcterms:modified>
</cp:coreProperties>
</file>