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2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60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2539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8436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382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979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885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64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4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392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106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018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8680-79EA-4D44-BEDB-F66586B2B115}" type="datetimeFigureOut">
              <a:rPr lang="cs-CZ" smtClean="0"/>
              <a:t>20.10.2018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5E149-CC31-45D0-AB1A-C25BB74927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93276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5400" b="1" dirty="0" smtClean="0"/>
              <a:t>Technika jízdy na C1</a:t>
            </a:r>
            <a:endParaRPr lang="cs-CZ" sz="54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1"/>
                </a:solidFill>
              </a:rPr>
              <a:t>Školení trenérů 2018</a:t>
            </a:r>
            <a:endParaRPr 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148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Technika je zásadní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Technika </a:t>
            </a:r>
            <a:r>
              <a:rPr lang="cs-CZ" dirty="0"/>
              <a:t>je nejvýznamnějším faktorem výkonu ve vodním slalomu. </a:t>
            </a:r>
          </a:p>
          <a:p>
            <a:pPr>
              <a:buFontTx/>
              <a:buChar char="-"/>
            </a:pPr>
            <a:r>
              <a:rPr lang="cs-CZ" dirty="0" smtClean="0"/>
              <a:t>Technikou </a:t>
            </a:r>
            <a:r>
              <a:rPr lang="cs-CZ" dirty="0"/>
              <a:t>myslíme optimální (biomechanicky opodstatněné) způsoby řešení pohybové dovednosti.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Výkon </a:t>
            </a:r>
            <a:r>
              <a:rPr lang="cs-CZ" dirty="0"/>
              <a:t>ve vodním slalomu se skládá z desítek vzájemně propojených pohybových dovedností, které jsou v případě vrcholově sportující populace vodních slalomářů na velmi vysoce precizované a stabilizované úrovni.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Tito </a:t>
            </a:r>
            <a:r>
              <a:rPr lang="cs-CZ" dirty="0"/>
              <a:t>jedinci se nacházejí v poslední fázi tzv. motorického učení – ve fázi tzv. tvůrčí asociace. Znamená to, že dokáží kreativním, originálním a velmi přesným způsobem reagovat na nové brankové kombinace i aktuální vodní prostředí. Jejich pohyb není „robotizovaný“, neskládá se z pouhého nekonečného opakování již naučeného. </a:t>
            </a:r>
            <a:endParaRPr lang="cs-CZ" dirty="0" smtClean="0"/>
          </a:p>
          <a:p>
            <a:pPr>
              <a:buFontTx/>
              <a:buChar char="-"/>
            </a:pPr>
            <a:r>
              <a:rPr lang="cs-CZ" dirty="0" smtClean="0"/>
              <a:t>Elitní </a:t>
            </a:r>
            <a:r>
              <a:rPr lang="cs-CZ" dirty="0"/>
              <a:t>slalomáři dalece překonali toto vývojové stádium a právě díky tomu jejich jízda působí tak plynule, ladně, přesně a rychle. Jak se do této fáze dostat?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43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Technický jezdec</a:t>
            </a:r>
            <a:endParaRPr lang="cs-CZ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Jeho pohyb je efektivní. </a:t>
            </a:r>
          </a:p>
          <a:p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Je uvolněný. </a:t>
            </a:r>
          </a:p>
          <a:p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Rychlý a přitom s menším úsilím. </a:t>
            </a:r>
          </a:p>
          <a:p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Plynulý a propojený pohyb. </a:t>
            </a:r>
          </a:p>
          <a:p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Zpravidla obecně správná činnost, koordinace celého těla. </a:t>
            </a:r>
          </a:p>
          <a:p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Správné držení těla. </a:t>
            </a:r>
            <a:endParaRPr lang="cs-CZ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r">
              <a:buNone/>
            </a:pPr>
            <a:r>
              <a:rPr lang="cs-C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Foto: Archiv autora.</a:t>
            </a:r>
            <a:endParaRPr lang="cs-CZ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Aby se člověk stal takovým „mistrem“, potřebuje 2 věci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cs-CZ" dirty="0" smtClean="0"/>
              <a:t>Natrénovat 10 000 hodin (</a:t>
            </a:r>
            <a:r>
              <a:rPr lang="cs-CZ" dirty="0" err="1" smtClean="0"/>
              <a:t>Geoff</a:t>
            </a:r>
            <a:r>
              <a:rPr lang="cs-CZ" dirty="0" smtClean="0"/>
              <a:t> </a:t>
            </a:r>
            <a:r>
              <a:rPr lang="cs-CZ" dirty="0" err="1" smtClean="0"/>
              <a:t>Colvin</a:t>
            </a:r>
            <a:r>
              <a:rPr lang="cs-CZ" dirty="0" smtClean="0"/>
              <a:t>, kniha Talent nerozhoduje) specifického a ideálně tzv. „problémového“ tréninku. </a:t>
            </a:r>
          </a:p>
          <a:p>
            <a:pPr marL="514350" indent="-514350">
              <a:buAutoNum type="arabicPeriod"/>
            </a:pPr>
            <a:r>
              <a:rPr lang="cs-CZ" dirty="0" smtClean="0"/>
              <a:t>Mít talent, hovoříme o tzv. „míře talentovanosti“. Talent není přitom pouze o koordinaci.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r">
              <a:buNone/>
            </a:pPr>
            <a:endParaRPr lang="cs-CZ" sz="1200" dirty="0" smtClean="0"/>
          </a:p>
          <a:p>
            <a:pPr marL="0" indent="0" algn="r">
              <a:buNone/>
            </a:pPr>
            <a:endParaRPr lang="cs-CZ" sz="1200" dirty="0"/>
          </a:p>
          <a:p>
            <a:pPr marL="0" indent="0" algn="r">
              <a:buNone/>
            </a:pPr>
            <a:r>
              <a:rPr lang="cs-CZ" sz="1200" dirty="0" smtClean="0"/>
              <a:t>Foto: www.zimbio.com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247114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10 000 hodin je opravdu hodně času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dirty="0" smtClean="0"/>
              <a:t>Při tréninku 20 hodin týdně (netrénuje ve vodním slalomu téměř nikdo) a 50 týdnech v roce = 10 let. </a:t>
            </a:r>
          </a:p>
          <a:p>
            <a:pPr>
              <a:buFontTx/>
              <a:buChar char="-"/>
            </a:pPr>
            <a:r>
              <a:rPr lang="cs-CZ" dirty="0" smtClean="0"/>
              <a:t>Čím větší má člověk talent, tím více se tento čas zkracuje (viz. David </a:t>
            </a:r>
            <a:r>
              <a:rPr lang="cs-CZ" dirty="0" err="1" smtClean="0"/>
              <a:t>Epstein</a:t>
            </a:r>
            <a:r>
              <a:rPr lang="cs-CZ" dirty="0" smtClean="0"/>
              <a:t>, kniha Sportovní gen).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178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Technická příprava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/>
              <a:t>S</a:t>
            </a:r>
            <a:r>
              <a:rPr lang="cs-CZ" dirty="0" smtClean="0"/>
              <a:t>ložka </a:t>
            </a:r>
            <a:r>
              <a:rPr lang="cs-CZ" dirty="0" smtClean="0"/>
              <a:t>tréninku, která se zaměřuje na osvojování sportovních dovedností, jejich stabilitu a příslušnou míru variability. </a:t>
            </a:r>
          </a:p>
          <a:p>
            <a:pPr>
              <a:buFontTx/>
              <a:buChar char="-"/>
            </a:pPr>
            <a:r>
              <a:rPr lang="cs-CZ" dirty="0"/>
              <a:t>T</a:t>
            </a:r>
            <a:r>
              <a:rPr lang="cs-CZ" dirty="0" smtClean="0"/>
              <a:t>echnika </a:t>
            </a:r>
            <a:r>
              <a:rPr lang="cs-CZ" dirty="0" smtClean="0"/>
              <a:t>= způsob provedení pohybu.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443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Styl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Individuální odlišnost techniky jednotlivce od ideálního provedení. 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Zvládnutí techniky jedincem na základě jeho somatických a dalších předpokladů. 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Individuální zvládnutí techniky jedincem. </a:t>
            </a:r>
          </a:p>
          <a:p>
            <a:pPr>
              <a:buFontTx/>
              <a:buChar char="-"/>
            </a:pPr>
            <a:r>
              <a:rPr lang="cs-C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Každý jedinec má (a měl by mít) svůj styl, který je založen na jeho vlastních předpokladech. </a:t>
            </a:r>
            <a:endParaRPr lang="cs-CZ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r">
              <a:buNone/>
            </a:pPr>
            <a:endParaRPr lang="cs-CZ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r">
              <a:buNone/>
            </a:pPr>
            <a:endParaRPr lang="cs-CZ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r">
              <a:buNone/>
            </a:pPr>
            <a:r>
              <a:rPr lang="cs-CZ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Foto: www.zimbio.com</a:t>
            </a:r>
            <a:endParaRPr lang="cs-CZ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16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Správná technika – správné provedení dovedností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cs-CZ" dirty="0" smtClean="0"/>
              <a:t>Racionalizace = vydávat právě tolik úsilí, kolik je ho v daný okamžik třeba pro splnění úkolu. </a:t>
            </a:r>
          </a:p>
          <a:p>
            <a:pPr>
              <a:buFontTx/>
              <a:buChar char="-"/>
            </a:pPr>
            <a:r>
              <a:rPr lang="cs-CZ" dirty="0" smtClean="0"/>
              <a:t>Stabilita = stálost dovedností vůči nepříznivým vlivům vnějšího i vnitřního prostředí, je výrazem automatizace pohybu. </a:t>
            </a:r>
          </a:p>
          <a:p>
            <a:pPr>
              <a:buFontTx/>
              <a:buChar char="-"/>
            </a:pPr>
            <a:r>
              <a:rPr lang="cs-CZ" dirty="0" smtClean="0"/>
              <a:t>Variabilita = pohotovost přizpůsobovat dovednosti měnícím se podmínkám prostředí. </a:t>
            </a:r>
          </a:p>
          <a:p>
            <a:pPr>
              <a:buFontTx/>
              <a:buChar char="-"/>
            </a:pPr>
            <a:r>
              <a:rPr lang="cs-CZ" dirty="0" smtClean="0"/>
              <a:t>Ekonomie = hospodárné provádění pohybu z hlediska energetického zabezpečení. </a:t>
            </a:r>
          </a:p>
          <a:p>
            <a:pPr marL="0" indent="0" algn="r">
              <a:buNone/>
            </a:pPr>
            <a:r>
              <a:rPr lang="cs-CZ" sz="3000" dirty="0" smtClean="0"/>
              <a:t>Dovalil &amp; </a:t>
            </a:r>
            <a:r>
              <a:rPr lang="cs-CZ" sz="3000" dirty="0" err="1" smtClean="0"/>
              <a:t>Perič</a:t>
            </a:r>
            <a:r>
              <a:rPr lang="cs-CZ" sz="3000" dirty="0" smtClean="0"/>
              <a:t> In Jansa a kol. (2009)</a:t>
            </a:r>
            <a:endParaRPr lang="cs-CZ" sz="3000" dirty="0"/>
          </a:p>
        </p:txBody>
      </p:sp>
    </p:spTree>
    <p:extLst>
      <p:ext uri="{BB962C8B-B14F-4D97-AF65-F5344CB8AC3E}">
        <p14:creationId xmlns:p14="http://schemas.microsoft.com/office/powerpoint/2010/main" val="506754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Technická příprava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cs-CZ" dirty="0" smtClean="0"/>
              <a:t>Soustředit pozornost na správné provedení pohybového úkolu: </a:t>
            </a:r>
          </a:p>
          <a:p>
            <a:pPr marL="514350" indent="-514350">
              <a:buAutoNum type="alphaLcParenR"/>
            </a:pPr>
            <a:r>
              <a:rPr lang="cs-CZ" dirty="0" smtClean="0"/>
              <a:t>Jednoduchých pohybů</a:t>
            </a:r>
          </a:p>
          <a:p>
            <a:pPr marL="514350" indent="-514350">
              <a:buAutoNum type="alphaLcParenR"/>
            </a:pPr>
            <a:r>
              <a:rPr lang="cs-CZ" dirty="0"/>
              <a:t>P</a:t>
            </a:r>
            <a:r>
              <a:rPr lang="cs-CZ" dirty="0" smtClean="0"/>
              <a:t>ohybových aktů</a:t>
            </a:r>
          </a:p>
          <a:p>
            <a:pPr marL="514350" indent="-514350">
              <a:buAutoNum type="alphaLcParenR"/>
            </a:pPr>
            <a:r>
              <a:rPr lang="cs-CZ" dirty="0" smtClean="0"/>
              <a:t>Pohybových operací</a:t>
            </a:r>
          </a:p>
          <a:p>
            <a:pPr marL="514350" indent="-514350">
              <a:buAutoNum type="alphaLcParenR"/>
            </a:pPr>
            <a:r>
              <a:rPr lang="cs-CZ" dirty="0" smtClean="0"/>
              <a:t>Celé pohybové činnosti </a:t>
            </a:r>
          </a:p>
          <a:p>
            <a:pPr marL="0" indent="0">
              <a:buNone/>
            </a:pPr>
            <a:r>
              <a:rPr lang="cs-CZ" dirty="0" smtClean="0"/>
              <a:t>- S nácvikem začít nejprve bez většího úsilí, to zvyšovat až postupně (až do nejvyššího úsilí – jako je v soutěži).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6873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Schéma formování dovedností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AutoNum type="arabicParenR"/>
            </a:pPr>
            <a:r>
              <a:rPr lang="cs-CZ" dirty="0" smtClean="0"/>
              <a:t>Seznámení s novým pohybem (vysvětlení, video, sekvence fotek, kresby) </a:t>
            </a:r>
          </a:p>
          <a:p>
            <a:pPr marL="514350" indent="-514350">
              <a:buAutoNum type="arabicParenR"/>
            </a:pPr>
            <a:r>
              <a:rPr lang="cs-CZ" dirty="0" smtClean="0"/>
              <a:t>Základní provedení pohybu (opakování praktických pokusů se zpětnou vazbou, odstraňovat zbytečné pohyby a svalové napětí) </a:t>
            </a:r>
          </a:p>
          <a:p>
            <a:pPr marL="514350" indent="-514350">
              <a:buAutoNum type="arabicParenR"/>
            </a:pPr>
            <a:r>
              <a:rPr lang="cs-CZ" dirty="0" smtClean="0"/>
              <a:t>Dokončení nácviku (pohyb je již přesnější a přistupuje se k detailům pohybu) </a:t>
            </a:r>
          </a:p>
          <a:p>
            <a:pPr marL="514350" indent="-514350">
              <a:buAutoNum type="arabicParenR"/>
            </a:pPr>
            <a:r>
              <a:rPr lang="cs-CZ" dirty="0" smtClean="0"/>
              <a:t>Konečné osvojení dovednosti (max. přesné v dané etapě sportovního vývoje)</a:t>
            </a:r>
          </a:p>
          <a:p>
            <a:pPr marL="514350" indent="-514350">
              <a:buAutoNum type="arabicParenR"/>
            </a:pPr>
            <a:r>
              <a:rPr lang="cs-CZ" dirty="0" smtClean="0"/>
              <a:t>Nácvik dovednosti za proměnlivých podmínek (trvá prakticky po celou kariéru) a při nejvyšším (závodním) úsilí. </a:t>
            </a:r>
          </a:p>
          <a:p>
            <a:pPr marL="0" indent="0" algn="r">
              <a:buNone/>
            </a:pPr>
            <a:r>
              <a:rPr lang="cs-CZ" dirty="0" smtClean="0"/>
              <a:t>Dovalil &amp; </a:t>
            </a:r>
            <a:r>
              <a:rPr lang="cs-CZ" dirty="0" err="1" smtClean="0"/>
              <a:t>Perič</a:t>
            </a:r>
            <a:r>
              <a:rPr lang="cs-CZ" dirty="0" smtClean="0"/>
              <a:t> In Jansa a kol. (2009)</a:t>
            </a:r>
          </a:p>
          <a:p>
            <a:pPr marL="0" indent="0" algn="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6969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Metody technické přípravy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dirty="0" smtClean="0"/>
              <a:t>Z hlediska celku a částí pohybových dovedností rozlišujeme: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Metoda celková (syntetická)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Metoda po částech (analytická)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Metoda spojování částí v celek (metoda analyticko-syntetická) </a:t>
            </a:r>
          </a:p>
          <a:p>
            <a:pPr marL="0" indent="0">
              <a:buNone/>
            </a:pPr>
            <a:r>
              <a:rPr lang="cs-CZ" dirty="0" smtClean="0"/>
              <a:t>Z hlediska koncentrace a disperze obsahu: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Metoda koncentrace (činnost je zařazena 1 za TJ na delší dobu)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Metoda disperze (několikrát a proložena jinou činností)</a:t>
            </a:r>
          </a:p>
          <a:p>
            <a:pPr marL="0" indent="0">
              <a:buNone/>
            </a:pPr>
            <a:r>
              <a:rPr lang="cs-CZ" dirty="0" smtClean="0"/>
              <a:t>Dále lze rozlišit: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Metody praktické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Metody názorné </a:t>
            </a:r>
          </a:p>
          <a:p>
            <a:pPr marL="514350" indent="-514350">
              <a:buAutoNum type="arabicParenR"/>
            </a:pPr>
            <a:r>
              <a:rPr lang="cs-CZ" dirty="0" smtClean="0"/>
              <a:t>Metoda slovní 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91319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Technická příprava musí zohlednit: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Věk a výkonnost sportovce. </a:t>
            </a:r>
          </a:p>
          <a:p>
            <a:r>
              <a:rPr lang="cs-CZ" dirty="0" smtClean="0"/>
              <a:t>Aktuální podmínky pro nácvik. </a:t>
            </a:r>
          </a:p>
          <a:p>
            <a:r>
              <a:rPr lang="cs-CZ" dirty="0" smtClean="0"/>
              <a:t>Kondici sportovce. </a:t>
            </a:r>
          </a:p>
          <a:p>
            <a:r>
              <a:rPr lang="cs-CZ" dirty="0" smtClean="0"/>
              <a:t>Kognitivní úroveň sportovce a jeho vlastní pohybové cítění. </a:t>
            </a:r>
            <a:endParaRPr lang="cs-CZ" dirty="0" smtClean="0"/>
          </a:p>
          <a:p>
            <a:endParaRPr lang="cs-CZ" dirty="0"/>
          </a:p>
          <a:p>
            <a:pPr marL="0" indent="0" algn="r">
              <a:buNone/>
            </a:pPr>
            <a:endParaRPr lang="cs-CZ" sz="1200" dirty="0" smtClean="0"/>
          </a:p>
          <a:p>
            <a:pPr marL="0" indent="0" algn="r">
              <a:buNone/>
            </a:pPr>
            <a:r>
              <a:rPr lang="cs-CZ" sz="1200" dirty="0" smtClean="0"/>
              <a:t>Foto: archiv autora.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860353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Cit pro vodu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Lze se mu naučit?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3845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Koordinační schopnost - diferenciační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Ideální poměr mezi napětím a uvolněním. </a:t>
            </a:r>
          </a:p>
          <a:p>
            <a:r>
              <a:rPr lang="cs-CZ" dirty="0" smtClean="0"/>
              <a:t>Uchopení vody, rozvoj „záměrného cítění vody“ na pádle. </a:t>
            </a:r>
          </a:p>
          <a:p>
            <a:r>
              <a:rPr lang="cs-CZ" dirty="0" smtClean="0"/>
              <a:t>Navození představy, že loď – sportovec – pádlo je jeden nedělitelný celek (jakýsi živočich). </a:t>
            </a:r>
          </a:p>
          <a:p>
            <a:r>
              <a:rPr lang="cs-CZ" dirty="0" smtClean="0"/>
              <a:t>Mít tréninky zaměřené na to a na surfing, hry s vodou apod. (zkrátka to jen nehonit na výkon). </a:t>
            </a:r>
            <a:endParaRPr lang="cs-CZ" dirty="0" smtClean="0"/>
          </a:p>
          <a:p>
            <a:r>
              <a:rPr lang="cs-CZ" dirty="0" smtClean="0"/>
              <a:t>Často měnit vodní terén. </a:t>
            </a:r>
          </a:p>
          <a:p>
            <a:pPr marL="0" indent="0" algn="r">
              <a:buNone/>
            </a:pPr>
            <a:r>
              <a:rPr lang="cs-CZ" sz="1200" dirty="0" smtClean="0"/>
              <a:t>Foto: archiv  autora.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271381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Záběrová technika na C1 – přímý záběr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cs-CZ" dirty="0" smtClean="0"/>
              <a:t>4 fáze (zasazení, tažení, vytažení a přenos): </a:t>
            </a:r>
          </a:p>
          <a:p>
            <a:pPr marL="514350" indent="-514350">
              <a:buAutoNum type="arabicParenR"/>
            </a:pPr>
            <a:r>
              <a:rPr lang="cs-CZ" dirty="0" smtClean="0"/>
              <a:t>Zasazení – vytočení ramen, relativní kolmice žerdi k hladině, uvolněná ramena</a:t>
            </a:r>
          </a:p>
          <a:p>
            <a:pPr marL="514350" indent="-514350">
              <a:buAutoNum type="arabicParenR"/>
            </a:pPr>
            <a:r>
              <a:rPr lang="cs-CZ" dirty="0" smtClean="0"/>
              <a:t>Tažení – přitažení se, odpor na pádle v závislosti na aktuální rychlosti lodi a intenzitě pádlování </a:t>
            </a:r>
          </a:p>
          <a:p>
            <a:pPr marL="514350" indent="-514350">
              <a:buAutoNum type="arabicParenR"/>
            </a:pPr>
            <a:r>
              <a:rPr lang="cs-CZ" dirty="0" smtClean="0"/>
              <a:t>Vytažení – lehkým pohybem zápěstí (</a:t>
            </a:r>
            <a:r>
              <a:rPr lang="cs-CZ" dirty="0" err="1" smtClean="0"/>
              <a:t>úlom</a:t>
            </a:r>
            <a:r>
              <a:rPr lang="cs-CZ" dirty="0" smtClean="0"/>
              <a:t>) a vpřed</a:t>
            </a:r>
          </a:p>
          <a:p>
            <a:pPr marL="514350" indent="-514350">
              <a:buAutoNum type="arabicParenR"/>
            </a:pPr>
            <a:r>
              <a:rPr lang="cs-CZ" dirty="0" smtClean="0"/>
              <a:t>Přenos pádla vpřed – bez velkého oblouku, bez cuknutí</a:t>
            </a:r>
          </a:p>
        </p:txBody>
      </p:sp>
    </p:spTree>
    <p:extLst>
      <p:ext uri="{BB962C8B-B14F-4D97-AF65-F5344CB8AC3E}">
        <p14:creationId xmlns:p14="http://schemas.microsoft.com/office/powerpoint/2010/main" val="976690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Záběrová technika na C1 – přímý záběr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Mírný předklon</a:t>
            </a:r>
          </a:p>
          <a:p>
            <a:r>
              <a:rPr lang="cs-CZ" dirty="0" smtClean="0"/>
              <a:t>Minimální předozadní pohyb </a:t>
            </a:r>
          </a:p>
          <a:p>
            <a:r>
              <a:rPr lang="cs-CZ" dirty="0" smtClean="0"/>
              <a:t>Plynulost v každé fázi</a:t>
            </a:r>
          </a:p>
          <a:p>
            <a:r>
              <a:rPr lang="cs-CZ" dirty="0" smtClean="0"/>
              <a:t>Odklon / ulomení / </a:t>
            </a:r>
            <a:r>
              <a:rPr lang="cs-CZ" dirty="0" err="1" smtClean="0"/>
              <a:t>přesrukový</a:t>
            </a:r>
            <a:r>
              <a:rPr lang="cs-CZ" dirty="0" smtClean="0"/>
              <a:t> záběr </a:t>
            </a:r>
          </a:p>
          <a:p>
            <a:r>
              <a:rPr lang="cs-CZ" dirty="0" smtClean="0"/>
              <a:t>Frekvence vs. Síla záběrů (optimální hranice)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i="1" dirty="0" smtClean="0"/>
              <a:t>Video: RDJ při testování v roce 2016. </a:t>
            </a:r>
          </a:p>
        </p:txBody>
      </p:sp>
    </p:spTree>
    <p:extLst>
      <p:ext uri="{BB962C8B-B14F-4D97-AF65-F5344CB8AC3E}">
        <p14:creationId xmlns:p14="http://schemas.microsoft.com/office/powerpoint/2010/main" val="2226741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Záběrová technika – točení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 smtClean="0"/>
              <a:t>Točení lze zajistit následujícími způsoby:</a:t>
            </a:r>
          </a:p>
          <a:p>
            <a:pPr marL="514350" indent="-514350">
              <a:buAutoNum type="arabicParenR"/>
            </a:pPr>
            <a:r>
              <a:rPr lang="cs-CZ" dirty="0" smtClean="0"/>
              <a:t>Závěs</a:t>
            </a:r>
            <a:r>
              <a:rPr lang="cs-CZ" dirty="0"/>
              <a:t> </a:t>
            </a:r>
            <a:r>
              <a:rPr lang="cs-CZ" dirty="0" smtClean="0"/>
              <a:t>/ </a:t>
            </a:r>
            <a:r>
              <a:rPr lang="cs-CZ" dirty="0" err="1" smtClean="0"/>
              <a:t>přehmatový</a:t>
            </a:r>
            <a:r>
              <a:rPr lang="cs-CZ" dirty="0" smtClean="0"/>
              <a:t> závěs (na ruku 4 druhy: klasický, </a:t>
            </a:r>
            <a:r>
              <a:rPr lang="cs-CZ" dirty="0" err="1" smtClean="0"/>
              <a:t>podbradový</a:t>
            </a:r>
            <a:r>
              <a:rPr lang="cs-CZ" dirty="0" smtClean="0"/>
              <a:t>, </a:t>
            </a:r>
            <a:r>
              <a:rPr lang="cs-CZ" dirty="0" err="1" smtClean="0"/>
              <a:t>záušák</a:t>
            </a:r>
            <a:r>
              <a:rPr lang="cs-CZ" dirty="0" smtClean="0"/>
              <a:t>, z pokrčené do natažené) </a:t>
            </a:r>
          </a:p>
          <a:p>
            <a:pPr marL="514350" indent="-514350">
              <a:buAutoNum type="arabicParenR"/>
            </a:pPr>
            <a:r>
              <a:rPr lang="cs-CZ" dirty="0" smtClean="0"/>
              <a:t>Široký kontr</a:t>
            </a:r>
          </a:p>
          <a:p>
            <a:pPr marL="514350" indent="-514350">
              <a:buAutoNum type="arabicParenR"/>
            </a:pPr>
            <a:r>
              <a:rPr lang="cs-CZ" dirty="0" smtClean="0"/>
              <a:t>Kontr podél lodi / </a:t>
            </a:r>
            <a:r>
              <a:rPr lang="cs-CZ" dirty="0" err="1" smtClean="0"/>
              <a:t>přehmatový</a:t>
            </a:r>
            <a:r>
              <a:rPr lang="cs-CZ" dirty="0" smtClean="0"/>
              <a:t> kontr podél lodi</a:t>
            </a:r>
          </a:p>
          <a:p>
            <a:pPr marL="514350" indent="-514350">
              <a:buAutoNum type="arabicParenR"/>
            </a:pPr>
            <a:r>
              <a:rPr lang="cs-CZ" dirty="0" smtClean="0"/>
              <a:t>Široký záběr od špičky / široký </a:t>
            </a:r>
            <a:r>
              <a:rPr lang="cs-CZ" dirty="0" err="1" smtClean="0"/>
              <a:t>přehmatový</a:t>
            </a:r>
            <a:r>
              <a:rPr lang="cs-CZ" dirty="0" smtClean="0"/>
              <a:t> záběr od špičky</a:t>
            </a:r>
          </a:p>
          <a:p>
            <a:pPr marL="514350" indent="-514350">
              <a:buAutoNum type="arabicParenR"/>
            </a:pPr>
            <a:r>
              <a:rPr lang="cs-CZ" dirty="0" smtClean="0"/>
              <a:t>Krátké široké záběry spojené s mírný záklonem </a:t>
            </a:r>
          </a:p>
          <a:p>
            <a:pPr marL="514350" indent="-514350">
              <a:buAutoNum type="arabicParenR"/>
            </a:pPr>
            <a:r>
              <a:rPr lang="cs-CZ" dirty="0" smtClean="0"/>
              <a:t>Kontr-závěs</a:t>
            </a:r>
          </a:p>
          <a:p>
            <a:pPr marL="514350" indent="-514350">
              <a:buAutoNum type="arabicParenR"/>
            </a:pPr>
            <a:r>
              <a:rPr lang="cs-CZ" dirty="0" smtClean="0"/>
              <a:t>Široký-závěs nebo široký-kontr</a:t>
            </a:r>
          </a:p>
          <a:p>
            <a:pPr marL="514350" indent="-514350">
              <a:buAutoNum type="arabicParenR"/>
            </a:pPr>
            <a:r>
              <a:rPr lang="cs-CZ" dirty="0" smtClean="0"/>
              <a:t>Kombinace výše uvedeného  </a:t>
            </a:r>
          </a:p>
        </p:txBody>
      </p:sp>
    </p:spTree>
    <p:extLst>
      <p:ext uri="{BB962C8B-B14F-4D97-AF65-F5344CB8AC3E}">
        <p14:creationId xmlns:p14="http://schemas.microsoft.com/office/powerpoint/2010/main" val="3540816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Záběrová technika – protahování pádla vodou 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Protahování pádla vodou je nesmírně důležité pro: </a:t>
            </a:r>
          </a:p>
          <a:p>
            <a:pPr>
              <a:buFontTx/>
              <a:buChar char="-"/>
            </a:pPr>
            <a:r>
              <a:rPr lang="cs-CZ" dirty="0" smtClean="0"/>
              <a:t>Řízení lodi a úspěšné průjezdy </a:t>
            </a:r>
            <a:r>
              <a:rPr lang="cs-CZ" dirty="0" err="1" smtClean="0"/>
              <a:t>povodnými</a:t>
            </a:r>
            <a:r>
              <a:rPr lang="cs-CZ" dirty="0" smtClean="0"/>
              <a:t> brankami</a:t>
            </a:r>
          </a:p>
          <a:p>
            <a:pPr>
              <a:buFontTx/>
              <a:buChar char="-"/>
            </a:pPr>
            <a:r>
              <a:rPr lang="cs-CZ" dirty="0" smtClean="0"/>
              <a:t>Stahování (zkracování) výjezdu z </a:t>
            </a:r>
            <a:r>
              <a:rPr lang="cs-CZ" dirty="0" err="1" smtClean="0"/>
              <a:t>protivod</a:t>
            </a:r>
            <a:r>
              <a:rPr lang="cs-CZ" dirty="0" smtClean="0"/>
              <a:t> </a:t>
            </a:r>
          </a:p>
          <a:p>
            <a:pPr>
              <a:buFontTx/>
              <a:buChar char="-"/>
            </a:pPr>
            <a:r>
              <a:rPr lang="cs-CZ" dirty="0" smtClean="0"/>
              <a:t>Stahování se na proudu a urychlení lodi </a:t>
            </a:r>
            <a:r>
              <a:rPr lang="cs-CZ" dirty="0" smtClean="0"/>
              <a:t>vpřed</a:t>
            </a:r>
          </a:p>
          <a:p>
            <a:pPr marL="0" indent="0">
              <a:buNone/>
            </a:pPr>
            <a:endParaRPr lang="cs-CZ" dirty="0"/>
          </a:p>
          <a:p>
            <a:pPr marL="0" indent="0" algn="r">
              <a:buNone/>
            </a:pPr>
            <a:r>
              <a:rPr lang="cs-CZ" sz="1200" dirty="0" smtClean="0"/>
              <a:t>Foto: www.sport.idnes.cz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3032400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Technika průjezdu brankami – </a:t>
            </a:r>
            <a:r>
              <a:rPr lang="cs-CZ" dirty="0" err="1" smtClean="0"/>
              <a:t>povodné</a:t>
            </a:r>
            <a:r>
              <a:rPr lang="cs-CZ" dirty="0" smtClean="0"/>
              <a:t> branky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Usilovat o maximálně plynulý průjezd.</a:t>
            </a:r>
          </a:p>
          <a:p>
            <a:pPr>
              <a:buFontTx/>
              <a:buChar char="-"/>
            </a:pPr>
            <a:r>
              <a:rPr lang="cs-CZ" dirty="0" smtClean="0"/>
              <a:t>Krátká dráha – udržení se u vnitřních tyčí.</a:t>
            </a:r>
          </a:p>
          <a:p>
            <a:pPr>
              <a:buFontTx/>
              <a:buChar char="-"/>
            </a:pPr>
            <a:r>
              <a:rPr lang="cs-CZ" dirty="0" smtClean="0"/>
              <a:t>Slalom na lyžích / slalom na vodě. </a:t>
            </a:r>
          </a:p>
          <a:p>
            <a:pPr>
              <a:buFontTx/>
              <a:buChar char="-"/>
            </a:pPr>
            <a:r>
              <a:rPr lang="cs-CZ" dirty="0" smtClean="0"/>
              <a:t>Dávat v tréninku tratě, kde jsou jenom </a:t>
            </a:r>
            <a:r>
              <a:rPr lang="cs-CZ" dirty="0" err="1" smtClean="0"/>
              <a:t>povody</a:t>
            </a:r>
            <a:r>
              <a:rPr lang="cs-CZ" dirty="0" smtClean="0"/>
              <a:t>.</a:t>
            </a:r>
          </a:p>
          <a:p>
            <a:pPr>
              <a:buFontTx/>
              <a:buChar char="-"/>
            </a:pPr>
            <a:r>
              <a:rPr lang="cs-CZ" dirty="0" smtClean="0"/>
              <a:t>Trend: zkracování, ne vždy je ale nutné, specifičnost kombinací.  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4493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Technika průjezdu brankami – </a:t>
            </a:r>
            <a:r>
              <a:rPr lang="cs-CZ" dirty="0" err="1" smtClean="0"/>
              <a:t>protivodné</a:t>
            </a:r>
            <a:r>
              <a:rPr lang="cs-CZ" dirty="0" smtClean="0"/>
              <a:t> branky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Udržet u vnitřních tyček. </a:t>
            </a:r>
          </a:p>
          <a:p>
            <a:pPr>
              <a:buFontTx/>
              <a:buChar char="-"/>
            </a:pPr>
            <a:r>
              <a:rPr lang="cs-CZ" dirty="0" smtClean="0"/>
              <a:t>Každá </a:t>
            </a:r>
            <a:r>
              <a:rPr lang="cs-CZ" dirty="0" err="1" smtClean="0"/>
              <a:t>protivoda</a:t>
            </a:r>
            <a:r>
              <a:rPr lang="cs-CZ" dirty="0" smtClean="0"/>
              <a:t> je specifická. Záleží na jejím umístění, kvalitě </a:t>
            </a:r>
            <a:r>
              <a:rPr lang="cs-CZ" dirty="0" err="1" smtClean="0"/>
              <a:t>vracáku</a:t>
            </a:r>
            <a:r>
              <a:rPr lang="cs-CZ" dirty="0" smtClean="0"/>
              <a:t>, nájezdu apod. </a:t>
            </a:r>
          </a:p>
          <a:p>
            <a:pPr>
              <a:buFontTx/>
              <a:buChar char="-"/>
            </a:pPr>
            <a:r>
              <a:rPr lang="cs-CZ" dirty="0" err="1" smtClean="0"/>
              <a:t>Protivoda</a:t>
            </a:r>
            <a:r>
              <a:rPr lang="cs-CZ" dirty="0" smtClean="0"/>
              <a:t> začíná nájezdem a končí výjezdem, resp. spíš až nájezdem do další branky. </a:t>
            </a:r>
          </a:p>
          <a:p>
            <a:pPr>
              <a:buFontTx/>
              <a:buChar char="-"/>
            </a:pPr>
            <a:r>
              <a:rPr lang="cs-CZ" dirty="0" smtClean="0"/>
              <a:t>Trend: </a:t>
            </a:r>
            <a:r>
              <a:rPr lang="cs-CZ" dirty="0" err="1" smtClean="0"/>
              <a:t>protivoda</a:t>
            </a:r>
            <a:r>
              <a:rPr lang="cs-CZ" dirty="0" smtClean="0"/>
              <a:t> a zkrácený výjezd je spojen do jednoho pohybu, kdy nedochází k poklesu špičky.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22156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Technika průjezdu brankami – R v proudu nebo na rozhraní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Točení probíhá zpravidla nad bránou a nad její vnější polovinou. </a:t>
            </a:r>
          </a:p>
          <a:p>
            <a:pPr>
              <a:buFontTx/>
              <a:buChar char="-"/>
            </a:pPr>
            <a:r>
              <a:rPr lang="cs-CZ" dirty="0" smtClean="0"/>
              <a:t>Přes vnitřní tyčku už se rozjíždíme do nového směru. </a:t>
            </a:r>
          </a:p>
          <a:p>
            <a:pPr>
              <a:buFontTx/>
              <a:buChar char="-"/>
            </a:pPr>
            <a:r>
              <a:rPr lang="cs-CZ" dirty="0" smtClean="0"/>
              <a:t>Trend: zkracovat výjezd a pustit špičku rovnou dolu. Nevyjíždět tedy nikam nahoru a neztrácet čas jízdou proti cíli.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5351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Technika průjezdu brankami – R ve </a:t>
            </a:r>
            <a:r>
              <a:rPr lang="cs-CZ" dirty="0" err="1" smtClean="0"/>
              <a:t>vracáku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Probíhá zpravidla skrze bránu. </a:t>
            </a:r>
          </a:p>
          <a:p>
            <a:pPr>
              <a:buFontTx/>
              <a:buChar char="-"/>
            </a:pPr>
            <a:r>
              <a:rPr lang="cs-CZ" dirty="0" smtClean="0"/>
              <a:t>Těsně po bránou se zpravidla rozjet.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0011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Specifika C1 žen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dirty="0" smtClean="0"/>
              <a:t>Mají přehazovat?</a:t>
            </a:r>
          </a:p>
          <a:p>
            <a:pPr>
              <a:buFontTx/>
              <a:buChar char="-"/>
            </a:pPr>
            <a:r>
              <a:rPr lang="cs-CZ" dirty="0" smtClean="0"/>
              <a:t>Na co si dát pozor? </a:t>
            </a:r>
            <a:endParaRPr lang="cs-CZ" dirty="0"/>
          </a:p>
          <a:p>
            <a:pPr>
              <a:buFontTx/>
              <a:buChar char="-"/>
            </a:pPr>
            <a:r>
              <a:rPr lang="cs-CZ" dirty="0" smtClean="0"/>
              <a:t>Silové schopnosti a zvýšené riziko přetížení.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 algn="r">
              <a:buNone/>
            </a:pPr>
            <a:r>
              <a:rPr lang="cs-CZ" sz="1200" dirty="0" smtClean="0"/>
              <a:t>Foto: www.kanoe.cz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5401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Několik bodů závěrem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Výška sezení. </a:t>
            </a:r>
          </a:p>
          <a:p>
            <a:r>
              <a:rPr lang="cs-CZ" dirty="0" smtClean="0"/>
              <a:t>Délka a typ pádla. </a:t>
            </a:r>
          </a:p>
          <a:p>
            <a:r>
              <a:rPr lang="cs-CZ" dirty="0" smtClean="0"/>
              <a:t>Výběr typu lodi. </a:t>
            </a:r>
          </a:p>
          <a:p>
            <a:r>
              <a:rPr lang="cs-CZ" dirty="0" smtClean="0"/>
              <a:t>Specifika uvedených bodů v případě dětí.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3514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Výška sezení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Nižší sezení – lepší stabilita, vejde se lépe pod tyče, menší rozsah, větší opotřebení DK</a:t>
            </a:r>
          </a:p>
          <a:p>
            <a:pPr>
              <a:buFontTx/>
              <a:buChar char="-"/>
            </a:pPr>
            <a:r>
              <a:rPr lang="cs-CZ" dirty="0" smtClean="0"/>
              <a:t>Vyšší sezení – horší stabilita, lepší rozsah, lepší zapojení zádových svalů při záběru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Při volbě výšky sezení je nutné přihlédnout také k délce trupu, typu lodi a délce HK. </a:t>
            </a:r>
          </a:p>
          <a:p>
            <a:pPr marL="0" indent="0">
              <a:buNone/>
            </a:pPr>
            <a:r>
              <a:rPr lang="cs-CZ" dirty="0" smtClean="0"/>
              <a:t>Optimum: 10 – 12 cm. 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756696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Délka a typ pádla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cs-CZ" dirty="0" smtClean="0"/>
              <a:t>Nižší sezení = kratší pádla = větší list. </a:t>
            </a:r>
          </a:p>
          <a:p>
            <a:pPr>
              <a:buFontTx/>
              <a:buChar char="-"/>
            </a:pPr>
            <a:r>
              <a:rPr lang="cs-CZ" dirty="0" smtClean="0"/>
              <a:t>Vyšší sezení = delší žerď = menší list. </a:t>
            </a:r>
          </a:p>
          <a:p>
            <a:pPr marL="0" indent="0">
              <a:buNone/>
            </a:pPr>
            <a:r>
              <a:rPr lang="cs-CZ" dirty="0" smtClean="0"/>
              <a:t>Aktuální trend: spíše větší listy. </a:t>
            </a:r>
          </a:p>
          <a:p>
            <a:pPr marL="0" indent="0">
              <a:buNone/>
            </a:pPr>
            <a:r>
              <a:rPr lang="cs-CZ" dirty="0"/>
              <a:t>P</a:t>
            </a:r>
            <a:r>
              <a:rPr lang="cs-CZ" dirty="0" smtClean="0"/>
              <a:t>ři volbě pádla je nutné přihlédnout k délce trupu, délce HK, síle závodníka, typu lodi (rozdíl mezi vysokou a nízkou palubou). </a:t>
            </a:r>
          </a:p>
          <a:p>
            <a:pPr marL="0" indent="0">
              <a:buNone/>
            </a:pPr>
            <a:r>
              <a:rPr lang="cs-CZ" dirty="0" smtClean="0"/>
              <a:t>Pádlo se musí dobře protahovat vodou. 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10181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Typ lodi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Dnes C1 připomínají kajak (prohnutý, </a:t>
            </a:r>
            <a:r>
              <a:rPr lang="cs-CZ" dirty="0" err="1" smtClean="0"/>
              <a:t>banánovitý</a:t>
            </a:r>
            <a:r>
              <a:rPr lang="cs-CZ" dirty="0" smtClean="0"/>
              <a:t> tvar, kulaté dno), tento typ ale není vhodný pro děti (max. když je hodně seřezaný). </a:t>
            </a:r>
          </a:p>
          <a:p>
            <a:r>
              <a:rPr lang="cs-CZ" dirty="0" smtClean="0"/>
              <a:t>Typ lodi dnes výrazně determinuje styl jízdy. </a:t>
            </a:r>
          </a:p>
        </p:txBody>
      </p:sp>
    </p:spTree>
    <p:extLst>
      <p:ext uri="{BB962C8B-B14F-4D97-AF65-F5344CB8AC3E}">
        <p14:creationId xmlns:p14="http://schemas.microsoft.com/office/powerpoint/2010/main" val="91024251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1248</Words>
  <Application>Microsoft Office PowerPoint</Application>
  <PresentationFormat>Předvádění na obrazovce (4:3)</PresentationFormat>
  <Paragraphs>163</Paragraphs>
  <Slides>27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Motiv systému Office</vt:lpstr>
      <vt:lpstr>Technika jízdy na C1</vt:lpstr>
      <vt:lpstr>Technika je zásadní</vt:lpstr>
      <vt:lpstr>Technický jezdec</vt:lpstr>
      <vt:lpstr>Aby se člověk stal takovým „mistrem“, potřebuje 2 věci</vt:lpstr>
      <vt:lpstr>10 000 hodin je opravdu hodně času</vt:lpstr>
      <vt:lpstr>Technická příprava</vt:lpstr>
      <vt:lpstr>Styl</vt:lpstr>
      <vt:lpstr>Správná technika – správné provedení dovedností </vt:lpstr>
      <vt:lpstr>Technická příprava</vt:lpstr>
      <vt:lpstr>Schéma formování dovedností</vt:lpstr>
      <vt:lpstr>Metody technické přípravy</vt:lpstr>
      <vt:lpstr>Technická příprava musí zohlednit:</vt:lpstr>
      <vt:lpstr>Cit pro vodu</vt:lpstr>
      <vt:lpstr>Koordinační schopnost - diferenciační</vt:lpstr>
      <vt:lpstr>Záběrová technika na C1 – přímý záběr </vt:lpstr>
      <vt:lpstr>Záběrová technika na C1 – přímý záběr</vt:lpstr>
      <vt:lpstr>Záběrová technika – točení </vt:lpstr>
      <vt:lpstr>Záběrová technika – protahování pádla vodou </vt:lpstr>
      <vt:lpstr>Technika průjezdu brankami – povodné branky</vt:lpstr>
      <vt:lpstr>Technika průjezdu brankami – protivodné branky</vt:lpstr>
      <vt:lpstr>Technika průjezdu brankami – R v proudu nebo na rozhraní</vt:lpstr>
      <vt:lpstr>Technika průjezdu brankami – R ve vracáku</vt:lpstr>
      <vt:lpstr>Specifika C1 žen</vt:lpstr>
      <vt:lpstr>Několik bodů závěrem</vt:lpstr>
      <vt:lpstr>Výška sezení</vt:lpstr>
      <vt:lpstr>Délka a typ pádla</vt:lpstr>
      <vt:lpstr>Typ lodi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Technika jízdy na C1</dc:title>
  <dc:creator>jan.busta</dc:creator>
  <cp:lastModifiedBy>jan.busta</cp:lastModifiedBy>
  <cp:revision>19</cp:revision>
  <dcterms:created xsi:type="dcterms:W3CDTF">2018-10-15T09:08:52Z</dcterms:created>
  <dcterms:modified xsi:type="dcterms:W3CDTF">2018-10-20T17:52:08Z</dcterms:modified>
</cp:coreProperties>
</file>